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16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1D8BD707-D9CF-40AE-B4C6-C98DA3205C09}" type="datetimeFigureOut">
              <a:rPr lang="en-US" smtClean="0"/>
              <a:pPr/>
              <a:t>3/4/2010</a:t>
            </a:fld>
            <a:endParaRPr lang="en-US"/>
          </a:p>
        </p:txBody>
      </p:sp>
      <p:sp>
        <p:nvSpPr>
          <p:cNvPr id="16" name="Slide Number Placeholder 15"/>
          <p:cNvSpPr>
            <a:spLocks noGrp="1"/>
          </p:cNvSpPr>
          <p:nvPr>
            <p:ph type="sldNum" sz="quarter" idx="11"/>
          </p:nvPr>
        </p:nvSpPr>
        <p:spPr/>
        <p:txBody>
          <a:bodyPr/>
          <a:lstStyle/>
          <a:p>
            <a:fld id="{B6F15528-21DE-4FAA-801E-634DDDAF4B2B}" type="slidenum">
              <a:rPr lang="en-US" smtClean="0"/>
              <a:pPr/>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1D8BD707-D9CF-40AE-B4C6-C98DA3205C09}" type="datetimeFigureOut">
              <a:rPr lang="en-US" smtClean="0"/>
              <a:pPr/>
              <a:t>3/4/2010</a:t>
            </a:fld>
            <a:endParaRPr lang="en-US"/>
          </a:p>
        </p:txBody>
      </p:sp>
      <p:sp>
        <p:nvSpPr>
          <p:cNvPr id="15" name="Slide Number Placeholder 14"/>
          <p:cNvSpPr>
            <a:spLocks noGrp="1"/>
          </p:cNvSpPr>
          <p:nvPr>
            <p:ph type="sldNum" sz="quarter" idx="15"/>
          </p:nvPr>
        </p:nvSpPr>
        <p:spPr/>
        <p:txBody>
          <a:bodyPr/>
          <a:lstStyle>
            <a:lvl1pPr algn="ctr">
              <a:defRPr/>
            </a:lvl1pPr>
          </a:lstStyle>
          <a:p>
            <a:fld id="{B6F15528-21DE-4FAA-801E-634DDDAF4B2B}" type="slidenum">
              <a:rPr lang="en-US" smtClean="0"/>
              <a:pPr/>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3/4/2010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3/4/2010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3/4/2010</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3/4/2010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3/4/2010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1D8BD707-D9CF-40AE-B4C6-C98DA3205C09}" type="datetimeFigureOut">
              <a:rPr lang="en-US" smtClean="0"/>
              <a:pPr/>
              <a:t>3/4/2010</a:t>
            </a:fld>
            <a:endParaRPr lang="en-US"/>
          </a:p>
        </p:txBody>
      </p:sp>
      <p:sp>
        <p:nvSpPr>
          <p:cNvPr id="9" name="Slide Number Placeholder 8"/>
          <p:cNvSpPr>
            <a:spLocks noGrp="1"/>
          </p:cNvSpPr>
          <p:nvPr>
            <p:ph type="sldNum" sz="quarter" idx="15"/>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1D8BD707-D9CF-40AE-B4C6-C98DA3205C09}" type="datetimeFigureOut">
              <a:rPr lang="en-US" smtClean="0"/>
              <a:pPr/>
              <a:t>3/4/2010</a:t>
            </a:fld>
            <a:endParaRPr lang="en-US"/>
          </a:p>
        </p:txBody>
      </p:sp>
      <p:sp>
        <p:nvSpPr>
          <p:cNvPr id="9" name="Slide Number Placeholder 8"/>
          <p:cNvSpPr>
            <a:spLocks noGrp="1"/>
          </p:cNvSpPr>
          <p:nvPr>
            <p:ph type="sldNum" sz="quarter" idx="11"/>
          </p:nvPr>
        </p:nvSpPr>
        <p:spPr/>
        <p:txBody>
          <a:bodyPr/>
          <a:lstStyle/>
          <a:p>
            <a:fld id="{B6F15528-21DE-4FAA-801E-634DDDAF4B2B}" type="slidenum">
              <a:rPr lang="en-US" smtClean="0"/>
              <a:pPr/>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3/4/2010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3/4/2010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1D8BD707-D9CF-40AE-B4C6-C98DA3205C09}" type="datetimeFigureOut">
              <a:rPr lang="en-US" smtClean="0"/>
              <a:pPr/>
              <a:t>3/4/2010</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6F15528-21DE-4FAA-801E-634DDDAF4B2B}" type="slidenum">
              <a:rPr lang="en-US" smtClean="0"/>
              <a:pPr/>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343400"/>
            <a:ext cx="6400800" cy="1752600"/>
          </a:xfrm>
        </p:spPr>
        <p:txBody>
          <a:bodyPr/>
          <a:lstStyle/>
          <a:p>
            <a:pPr rtl="1"/>
            <a:r>
              <a:rPr lang="ar-AE" sz="3200" b="1" dirty="0" smtClean="0">
                <a:effectLst>
                  <a:outerShdw blurRad="38100" dist="38100" dir="2700000" algn="tl">
                    <a:srgbClr val="000000">
                      <a:alpha val="43137"/>
                    </a:srgbClr>
                  </a:outerShdw>
                </a:effectLst>
                <a:latin typeface="Traditional Arabic" pitchFamily="2" charset="-78"/>
                <a:cs typeface="Traditional Arabic" pitchFamily="2" charset="-78"/>
              </a:rPr>
              <a:t>عمل الطالب : </a:t>
            </a:r>
            <a:r>
              <a:rPr lang="en-GB" sz="3200" b="1" dirty="0" smtClean="0">
                <a:effectLst>
                  <a:outerShdw blurRad="38100" dist="38100" dir="2700000" algn="tl">
                    <a:srgbClr val="000000">
                      <a:alpha val="43137"/>
                    </a:srgbClr>
                  </a:outerShdw>
                </a:effectLst>
                <a:latin typeface="Traditional Arabic" pitchFamily="2" charset="-78"/>
                <a:cs typeface="Traditional Arabic" pitchFamily="2" charset="-78"/>
              </a:rPr>
              <a:t>!!AD!!</a:t>
            </a:r>
            <a:endParaRPr lang="ar-AE" sz="3200" b="1" dirty="0" smtClean="0">
              <a:effectLst>
                <a:outerShdw blurRad="38100" dist="38100" dir="2700000" algn="tl">
                  <a:srgbClr val="000000">
                    <a:alpha val="43137"/>
                  </a:srgbClr>
                </a:outerShdw>
              </a:effectLst>
              <a:latin typeface="Traditional Arabic" pitchFamily="2" charset="-78"/>
              <a:cs typeface="Traditional Arabic" pitchFamily="2" charset="-78"/>
            </a:endParaRPr>
          </a:p>
        </p:txBody>
      </p:sp>
      <p:sp>
        <p:nvSpPr>
          <p:cNvPr id="2" name="Title 1"/>
          <p:cNvSpPr>
            <a:spLocks noGrp="1"/>
          </p:cNvSpPr>
          <p:nvPr>
            <p:ph type="ctrTitle"/>
          </p:nvPr>
        </p:nvSpPr>
        <p:spPr>
          <a:xfrm>
            <a:off x="838200" y="2133600"/>
            <a:ext cx="7772400" cy="1470025"/>
          </a:xfrm>
        </p:spPr>
        <p:txBody>
          <a:bodyPr/>
          <a:lstStyle/>
          <a:p>
            <a:r>
              <a:rPr lang="ar-AE" b="1" dirty="0" smtClean="0">
                <a:effectLst>
                  <a:outerShdw blurRad="38100" dist="38100" dir="2700000" algn="tl">
                    <a:srgbClr val="000000">
                      <a:alpha val="43137"/>
                    </a:srgbClr>
                  </a:outerShdw>
                </a:effectLst>
                <a:latin typeface="Traditional Arabic" pitchFamily="2" charset="-78"/>
                <a:cs typeface="Traditional Arabic" pitchFamily="2" charset="-78"/>
              </a:rPr>
              <a:t>السنن الشرطية في السنة النبوية</a:t>
            </a:r>
            <a:endParaRPr lang="en-GB" b="1" dirty="0">
              <a:effectLst>
                <a:outerShdw blurRad="38100" dist="38100" dir="2700000" algn="tl">
                  <a:srgbClr val="000000">
                    <a:alpha val="43137"/>
                  </a:srgbClr>
                </a:outerShdw>
              </a:effectLst>
              <a:latin typeface="Traditional Arabic" pitchFamily="2" charset="-78"/>
              <a:cs typeface="Traditional Arabic" pitchFamily="2" charset="-78"/>
            </a:endParaRPr>
          </a:p>
        </p:txBody>
      </p:sp>
      <p:sp>
        <p:nvSpPr>
          <p:cNvPr id="5" name="Text Box 7"/>
          <p:cNvSpPr txBox="1">
            <a:spLocks noChangeArrowheads="1"/>
          </p:cNvSpPr>
          <p:nvPr/>
        </p:nvSpPr>
        <p:spPr bwMode="auto">
          <a:xfrm>
            <a:off x="5435600" y="404813"/>
            <a:ext cx="3240088" cy="1077218"/>
          </a:xfrm>
          <a:prstGeom prst="rect">
            <a:avLst/>
          </a:prstGeom>
          <a:noFill/>
          <a:ln w="9525">
            <a:noFill/>
            <a:miter lim="800000"/>
            <a:headEnd/>
            <a:tailEnd/>
          </a:ln>
          <a:effectLst/>
        </p:spPr>
        <p:txBody>
          <a:bodyPr>
            <a:spAutoFit/>
          </a:bodyPr>
          <a:lstStyle/>
          <a:p>
            <a:pPr algn="r" rtl="1">
              <a:spcBef>
                <a:spcPct val="50000"/>
              </a:spcBef>
            </a:pPr>
            <a:r>
              <a:rPr lang="ar-AE" sz="1600" dirty="0">
                <a:cs typeface="MCS Nask S_U normal." pitchFamily="2" charset="-78"/>
              </a:rPr>
              <a:t>دولة الإمارات العربية المتحدة</a:t>
            </a:r>
          </a:p>
          <a:p>
            <a:pPr algn="r" rtl="1">
              <a:spcBef>
                <a:spcPct val="50000"/>
              </a:spcBef>
            </a:pPr>
            <a:r>
              <a:rPr lang="ar-AE" sz="1600" dirty="0">
                <a:cs typeface="MCS Nask S_U normal." pitchFamily="2" charset="-78"/>
              </a:rPr>
              <a:t>وزارة الــتربـــــية و الـــتعلـــيم </a:t>
            </a:r>
          </a:p>
          <a:p>
            <a:pPr algn="r" rtl="1">
              <a:spcBef>
                <a:spcPct val="50000"/>
              </a:spcBef>
            </a:pPr>
            <a:r>
              <a:rPr lang="ar-AE" sz="1600" dirty="0">
                <a:cs typeface="MCS Nask S_U normal." pitchFamily="2" charset="-78"/>
              </a:rPr>
              <a:t>منــطقة أبــــوظبي الــــتعليمية </a:t>
            </a:r>
          </a:p>
        </p:txBody>
      </p:sp>
      <p:sp>
        <p:nvSpPr>
          <p:cNvPr id="6" name="Text Box 8"/>
          <p:cNvSpPr txBox="1">
            <a:spLocks noChangeArrowheads="1"/>
          </p:cNvSpPr>
          <p:nvPr/>
        </p:nvSpPr>
        <p:spPr bwMode="auto">
          <a:xfrm>
            <a:off x="381000" y="476250"/>
            <a:ext cx="2879725" cy="923330"/>
          </a:xfrm>
          <a:prstGeom prst="rect">
            <a:avLst/>
          </a:prstGeom>
          <a:noFill/>
          <a:ln w="9525">
            <a:noFill/>
            <a:miter lim="800000"/>
            <a:headEnd/>
            <a:tailEnd/>
          </a:ln>
          <a:effectLst/>
        </p:spPr>
        <p:txBody>
          <a:bodyPr>
            <a:spAutoFit/>
          </a:bodyPr>
          <a:lstStyle/>
          <a:p>
            <a:pPr algn="l" rtl="0"/>
            <a:r>
              <a:rPr lang="en-US" b="1" i="1" dirty="0">
                <a:latin typeface="Monotype Corsiva" pitchFamily="66" charset="0"/>
              </a:rPr>
              <a:t>United Arab Emirates</a:t>
            </a:r>
          </a:p>
          <a:p>
            <a:pPr algn="l" rtl="0"/>
            <a:r>
              <a:rPr lang="en-US" b="1" i="1" dirty="0">
                <a:latin typeface="Monotype Corsiva" pitchFamily="66" charset="0"/>
              </a:rPr>
              <a:t>Ministry of Education</a:t>
            </a:r>
          </a:p>
          <a:p>
            <a:pPr algn="l" rtl="0"/>
            <a:r>
              <a:rPr lang="en-US" b="1" i="1" dirty="0">
                <a:latin typeface="Monotype Corsiva" pitchFamily="66" charset="0"/>
              </a:rPr>
              <a:t>Abu-Dhabi </a:t>
            </a:r>
            <a:r>
              <a:rPr lang="en-US" b="1" i="1">
                <a:latin typeface="Monotype Corsiva" pitchFamily="66" charset="0"/>
              </a:rPr>
              <a:t>Educational </a:t>
            </a:r>
            <a:r>
              <a:rPr lang="en-US" b="1" i="1" smtClean="0">
                <a:latin typeface="Monotype Corsiva" pitchFamily="66" charset="0"/>
              </a:rPr>
              <a:t>zone</a:t>
            </a:r>
            <a:endParaRPr lang="en-US" b="1" i="1" dirty="0" smtClean="0">
              <a:latin typeface="Monotype Corsiva" pitchFamily="66" charset="0"/>
            </a:endParaRPr>
          </a:p>
        </p:txBody>
      </p:sp>
      <p:pic>
        <p:nvPicPr>
          <p:cNvPr id="7" name="Picture 12" descr="180px-Bismillah"/>
          <p:cNvPicPr>
            <a:picLocks noChangeAspect="1" noChangeArrowheads="1"/>
          </p:cNvPicPr>
          <p:nvPr/>
        </p:nvPicPr>
        <p:blipFill>
          <a:blip r:embed="rId2" cstate="print"/>
          <a:srcRect/>
          <a:stretch>
            <a:fillRect/>
          </a:stretch>
        </p:blipFill>
        <p:spPr bwMode="auto">
          <a:xfrm>
            <a:off x="4038600" y="422275"/>
            <a:ext cx="1368425" cy="133032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ox(i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800" decel="100000"/>
                                        <p:tgtEl>
                                          <p:spTgt spid="5"/>
                                        </p:tgtEl>
                                      </p:cBhvr>
                                    </p:animEffect>
                                    <p:anim calcmode="lin" valueType="num">
                                      <p:cBhvr>
                                        <p:cTn id="13" dur="800" decel="100000" fill="hold"/>
                                        <p:tgtEl>
                                          <p:spTgt spid="5"/>
                                        </p:tgtEl>
                                        <p:attrNameLst>
                                          <p:attrName>style.rotation</p:attrName>
                                        </p:attrNameLst>
                                      </p:cBhvr>
                                      <p:tavLst>
                                        <p:tav tm="0">
                                          <p:val>
                                            <p:fltVal val="-90"/>
                                          </p:val>
                                        </p:tav>
                                        <p:tav tm="100000">
                                          <p:val>
                                            <p:fltVal val="0"/>
                                          </p:val>
                                        </p:tav>
                                      </p:tavLst>
                                    </p:anim>
                                    <p:anim calcmode="lin" valueType="num">
                                      <p:cBhvr>
                                        <p:cTn id="14" dur="800" decel="100000" fill="hold"/>
                                        <p:tgtEl>
                                          <p:spTgt spid="5"/>
                                        </p:tgtEl>
                                        <p:attrNameLst>
                                          <p:attrName>ppt_x</p:attrName>
                                        </p:attrNameLst>
                                      </p:cBhvr>
                                      <p:tavLst>
                                        <p:tav tm="0">
                                          <p:val>
                                            <p:strVal val="#ppt_x+0.4"/>
                                          </p:val>
                                        </p:tav>
                                        <p:tav tm="100000">
                                          <p:val>
                                            <p:strVal val="#ppt_x-0.05"/>
                                          </p:val>
                                        </p:tav>
                                      </p:tavLst>
                                    </p:anim>
                                    <p:anim calcmode="lin" valueType="num">
                                      <p:cBhvr>
                                        <p:cTn id="15" dur="800" decel="100000" fill="hold"/>
                                        <p:tgtEl>
                                          <p:spTgt spid="5"/>
                                        </p:tgtEl>
                                        <p:attrNameLst>
                                          <p:attrName>ppt_y</p:attrName>
                                        </p:attrNameLst>
                                      </p:cBhvr>
                                      <p:tavLst>
                                        <p:tav tm="0">
                                          <p:val>
                                            <p:strVal val="#ppt_y-0.4"/>
                                          </p:val>
                                        </p:tav>
                                        <p:tav tm="100000">
                                          <p:val>
                                            <p:strVal val="#ppt_y+0.1"/>
                                          </p:val>
                                        </p:tav>
                                      </p:tavLst>
                                    </p:anim>
                                    <p:anim calcmode="lin" valueType="num">
                                      <p:cBhvr>
                                        <p:cTn id="16" dur="200" accel="100000" fill="hold">
                                          <p:stCondLst>
                                            <p:cond delay="800"/>
                                          </p:stCondLst>
                                        </p:cTn>
                                        <p:tgtEl>
                                          <p:spTgt spid="5"/>
                                        </p:tgtEl>
                                        <p:attrNameLst>
                                          <p:attrName>ppt_x</p:attrName>
                                        </p:attrNameLst>
                                      </p:cBhvr>
                                      <p:tavLst>
                                        <p:tav tm="0">
                                          <p:val>
                                            <p:strVal val="#ppt_x-0.05"/>
                                          </p:val>
                                        </p:tav>
                                        <p:tav tm="100000">
                                          <p:val>
                                            <p:strVal val="#ppt_x"/>
                                          </p:val>
                                        </p:tav>
                                      </p:tavLst>
                                    </p:anim>
                                    <p:anim calcmode="lin" valueType="num">
                                      <p:cBhvr>
                                        <p:cTn id="17" dur="200" accel="100000" fill="hold">
                                          <p:stCondLst>
                                            <p:cond delay="800"/>
                                          </p:stCondLst>
                                        </p:cTn>
                                        <p:tgtEl>
                                          <p:spTgt spid="5"/>
                                        </p:tgtEl>
                                        <p:attrNameLst>
                                          <p:attrName>ppt_y</p:attrName>
                                        </p:attrNameLst>
                                      </p:cBhvr>
                                      <p:tavLst>
                                        <p:tav tm="0">
                                          <p:val>
                                            <p:strVal val="#ppt_y+0.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0"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800" decel="100000"/>
                                        <p:tgtEl>
                                          <p:spTgt spid="6"/>
                                        </p:tgtEl>
                                      </p:cBhvr>
                                    </p:animEffect>
                                    <p:anim calcmode="lin" valueType="num">
                                      <p:cBhvr>
                                        <p:cTn id="23" dur="800" decel="100000" fill="hold"/>
                                        <p:tgtEl>
                                          <p:spTgt spid="6"/>
                                        </p:tgtEl>
                                        <p:attrNameLst>
                                          <p:attrName>style.rotation</p:attrName>
                                        </p:attrNameLst>
                                      </p:cBhvr>
                                      <p:tavLst>
                                        <p:tav tm="0">
                                          <p:val>
                                            <p:fltVal val="-90"/>
                                          </p:val>
                                        </p:tav>
                                        <p:tav tm="100000">
                                          <p:val>
                                            <p:fltVal val="0"/>
                                          </p:val>
                                        </p:tav>
                                      </p:tavLst>
                                    </p:anim>
                                    <p:anim calcmode="lin" valueType="num">
                                      <p:cBhvr>
                                        <p:cTn id="24" dur="800" decel="100000" fill="hold"/>
                                        <p:tgtEl>
                                          <p:spTgt spid="6"/>
                                        </p:tgtEl>
                                        <p:attrNameLst>
                                          <p:attrName>ppt_x</p:attrName>
                                        </p:attrNameLst>
                                      </p:cBhvr>
                                      <p:tavLst>
                                        <p:tav tm="0">
                                          <p:val>
                                            <p:strVal val="#ppt_x+0.4"/>
                                          </p:val>
                                        </p:tav>
                                        <p:tav tm="100000">
                                          <p:val>
                                            <p:strVal val="#ppt_x-0.05"/>
                                          </p:val>
                                        </p:tav>
                                      </p:tavLst>
                                    </p:anim>
                                    <p:anim calcmode="lin" valueType="num">
                                      <p:cBhvr>
                                        <p:cTn id="25" dur="800" decel="100000" fill="hold"/>
                                        <p:tgtEl>
                                          <p:spTgt spid="6"/>
                                        </p:tgtEl>
                                        <p:attrNameLst>
                                          <p:attrName>ppt_y</p:attrName>
                                        </p:attrNameLst>
                                      </p:cBhvr>
                                      <p:tavLst>
                                        <p:tav tm="0">
                                          <p:val>
                                            <p:strVal val="#ppt_y-0.4"/>
                                          </p:val>
                                        </p:tav>
                                        <p:tav tm="100000">
                                          <p:val>
                                            <p:strVal val="#ppt_y+0.1"/>
                                          </p:val>
                                        </p:tav>
                                      </p:tavLst>
                                    </p:anim>
                                    <p:anim calcmode="lin" valueType="num">
                                      <p:cBhvr>
                                        <p:cTn id="26" dur="200" accel="100000" fill="hold">
                                          <p:stCondLst>
                                            <p:cond delay="800"/>
                                          </p:stCondLst>
                                        </p:cTn>
                                        <p:tgtEl>
                                          <p:spTgt spid="6"/>
                                        </p:tgtEl>
                                        <p:attrNameLst>
                                          <p:attrName>ppt_x</p:attrName>
                                        </p:attrNameLst>
                                      </p:cBhvr>
                                      <p:tavLst>
                                        <p:tav tm="0">
                                          <p:val>
                                            <p:strVal val="#ppt_x-0.05"/>
                                          </p:val>
                                        </p:tav>
                                        <p:tav tm="100000">
                                          <p:val>
                                            <p:strVal val="#ppt_x"/>
                                          </p:val>
                                        </p:tav>
                                      </p:tavLst>
                                    </p:anim>
                                    <p:anim calcmode="lin" valueType="num">
                                      <p:cBhvr>
                                        <p:cTn id="27" dur="200" accel="100000" fill="hold">
                                          <p:stCondLst>
                                            <p:cond delay="800"/>
                                          </p:stCondLst>
                                        </p:cTn>
                                        <p:tgtEl>
                                          <p:spTgt spid="6"/>
                                        </p:tgtEl>
                                        <p:attrNameLst>
                                          <p:attrName>ppt_y</p:attrName>
                                        </p:attrNameLst>
                                      </p:cBhvr>
                                      <p:tavLst>
                                        <p:tav tm="0">
                                          <p:val>
                                            <p:strVal val="#ppt_y+0.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checkerboard(across)">
                                      <p:cBhvr>
                                        <p:cTn id="32" dur="500"/>
                                        <p:tgtEl>
                                          <p:spTgt spid="2"/>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3">
                                            <p:txEl>
                                              <p:pRg st="0" end="0"/>
                                            </p:txEl>
                                          </p:spTgt>
                                        </p:tgtEl>
                                        <p:attrNameLst>
                                          <p:attrName>style.visibility</p:attrName>
                                        </p:attrNameLst>
                                      </p:cBhvr>
                                      <p:to>
                                        <p:strVal val="visible"/>
                                      </p:to>
                                    </p:set>
                                    <p:animEffect transition="in" filter="box(in)">
                                      <p:cBhvr>
                                        <p:cTn id="3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609600"/>
            <a:ext cx="8382000" cy="4572000"/>
          </a:xfrm>
        </p:spPr>
        <p:txBody>
          <a:bodyPr>
            <a:normAutofit lnSpcReduction="10000"/>
          </a:bodyPr>
          <a:lstStyle/>
          <a:p>
            <a:pPr algn="r" rtl="1">
              <a:buNone/>
            </a:pPr>
            <a:r>
              <a:rPr lang="ar-AE" b="1" dirty="0" smtClean="0"/>
              <a:t>أعلم و أعمل : </a:t>
            </a:r>
          </a:p>
          <a:p>
            <a:pPr algn="r" rtl="1">
              <a:buNone/>
            </a:pPr>
            <a:endParaRPr lang="en-GB" dirty="0" smtClean="0"/>
          </a:p>
          <a:p>
            <a:pPr algn="r" rtl="1"/>
            <a:r>
              <a:rPr lang="ar-AE" b="1" dirty="0" smtClean="0"/>
              <a:t>السنن الشرطية : هي حادثتان مترابطتان تمثل أحداهما شرطاً و الأخرى جزاءً ، و تحقق الجزاؤ فيها يكون حتمياً عند تحقق الشرط . </a:t>
            </a:r>
          </a:p>
          <a:p>
            <a:pPr algn="r" rtl="1">
              <a:buNone/>
            </a:pPr>
            <a:endParaRPr lang="en-GB" dirty="0" smtClean="0"/>
          </a:p>
          <a:p>
            <a:pPr algn="r" rtl="1"/>
            <a:r>
              <a:rPr lang="ar-AE" b="1" dirty="0" smtClean="0"/>
              <a:t>الطابع العلمي للسنن الشرطية يستهدف تربية الإنسان تربية علمية واعية .</a:t>
            </a:r>
          </a:p>
          <a:p>
            <a:pPr algn="r" rtl="1">
              <a:buNone/>
            </a:pPr>
            <a:endParaRPr lang="en-GB" dirty="0" smtClean="0"/>
          </a:p>
          <a:p>
            <a:pPr algn="r" rtl="1"/>
            <a:r>
              <a:rPr lang="ar-AE" b="1" dirty="0" smtClean="0"/>
              <a:t>للسنن الشرطية أرتباط دائم بإرادة الإنسان و فعله .</a:t>
            </a:r>
          </a:p>
          <a:p>
            <a:pPr algn="r" rtl="1">
              <a:buNone/>
            </a:pPr>
            <a:endParaRPr lang="en-GB" dirty="0" smtClean="0"/>
          </a:p>
          <a:p>
            <a:pPr algn="r" rtl="1"/>
            <a:r>
              <a:rPr lang="ar-AE" b="1" dirty="0" smtClean="0"/>
              <a:t>السنن الشرطية تبني في المؤمن الرقابة الذاتية لله تعالى ( الوازع الديني ) . </a:t>
            </a:r>
            <a:endParaRPr lang="en-GB" dirty="0" smtClean="0"/>
          </a:p>
          <a:p>
            <a:pPr algn="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checkerboard(across)">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checkerboard(across)">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checkerboard(across)">
                                      <p:cBhvr>
                                        <p:cTn id="22" dur="5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checkerboard(across)">
                                      <p:cBhvr>
                                        <p:cTn id="2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533400"/>
            <a:ext cx="8686800" cy="5791200"/>
          </a:xfrm>
        </p:spPr>
        <p:txBody>
          <a:bodyPr>
            <a:normAutofit/>
          </a:bodyPr>
          <a:lstStyle/>
          <a:p>
            <a:pPr algn="r" rtl="1">
              <a:buNone/>
            </a:pPr>
            <a:r>
              <a:rPr lang="ar-AE" b="1" u="sng" dirty="0" smtClean="0">
                <a:solidFill>
                  <a:schemeClr val="tx2">
                    <a:lumMod val="75000"/>
                  </a:schemeClr>
                </a:solidFill>
                <a:effectLst>
                  <a:outerShdw blurRad="38100" dist="38100" dir="2700000" algn="tl">
                    <a:srgbClr val="000000">
                      <a:alpha val="43137"/>
                    </a:srgbClr>
                  </a:outerShdw>
                </a:effectLst>
              </a:rPr>
              <a:t>السنن الربانية : هي الطريقة المتبعة في معاملة الله تعلى للبشر بناء على سلوكهم و أفعالهم و موقفهم من شرع الله و أنبيائه ، و ما يترتب على ذلك من نتائج في الدنيا و الأخرة .</a:t>
            </a:r>
            <a:endParaRPr lang="en-GB" u="sng" dirty="0" smtClean="0">
              <a:solidFill>
                <a:schemeClr val="tx2">
                  <a:lumMod val="75000"/>
                </a:schemeClr>
              </a:solidFill>
              <a:effectLst>
                <a:outerShdw blurRad="38100" dist="38100" dir="2700000" algn="tl">
                  <a:srgbClr val="000000">
                    <a:alpha val="43137"/>
                  </a:srgbClr>
                </a:outerShdw>
              </a:effectLst>
            </a:endParaRPr>
          </a:p>
          <a:p>
            <a:pPr algn="r" rtl="1">
              <a:buNone/>
            </a:pPr>
            <a:endParaRPr lang="en-GB" dirty="0" smtClean="0"/>
          </a:p>
          <a:p>
            <a:pPr algn="r" rtl="1">
              <a:buNone/>
            </a:pPr>
            <a:r>
              <a:rPr lang="ar-AE" b="1" dirty="0" smtClean="0"/>
              <a:t>و تنقسم السنن الربانية من حيث دور الإنسان فيها إلى : </a:t>
            </a:r>
          </a:p>
          <a:p>
            <a:pPr algn="r" rtl="1">
              <a:buNone/>
            </a:pPr>
            <a:endParaRPr lang="en-GB" dirty="0" smtClean="0"/>
          </a:p>
          <a:p>
            <a:pPr algn="r" rtl="1">
              <a:buNone/>
            </a:pPr>
            <a:r>
              <a:rPr lang="ar-AE" b="1" dirty="0" smtClean="0"/>
              <a:t>1 – سنن حتمية : لا إختيار للإنسان فيها ، كالموت مثلاً ، فهو سنة حتمية على كل كائن . </a:t>
            </a:r>
            <a:endParaRPr lang="en-GB" dirty="0" smtClean="0"/>
          </a:p>
          <a:p>
            <a:pPr algn="r" rtl="1">
              <a:buNone/>
            </a:pPr>
            <a:r>
              <a:rPr lang="ar-AE" b="1" dirty="0" smtClean="0"/>
              <a:t>2 – سنن شرطية : ترتبط بفعل الإنسان و إرادته ، و هي التي ترد على شكل حادثتين مترابطتين إحداهما شرط و الأخرى جزاء ، و تحقق الجزاء فيها يكون نتيجة حتمية لتحقق الشرط ، و من أمثلة ذلك في كتاب الله تعالى قوله : (</a:t>
            </a:r>
            <a:r>
              <a:rPr lang="ar-SA" b="1" i="1" dirty="0" smtClean="0"/>
              <a:t>وَأَلَّوِ اسْتَقَامُوا</a:t>
            </a:r>
            <a:r>
              <a:rPr lang="ar-SA" b="1" dirty="0" smtClean="0"/>
              <a:t> عَلَى الطَّرِيقَةِ لَأَسْقَيْنَاهُم مَّاء غَدَقًا (16 )  ، فالشرط هو استقامة الناس ، و الجزاء : هو كثرة الخيرات الإلهية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box(in)">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box(in)">
                                      <p:cBhvr>
                                        <p:cTn id="17" dur="5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box(in)">
                                      <p:cBhvr>
                                        <p:cTn id="22"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838200"/>
            <a:ext cx="8229600" cy="1524000"/>
          </a:xfrm>
        </p:spPr>
        <p:txBody>
          <a:bodyPr>
            <a:normAutofit/>
          </a:bodyPr>
          <a:lstStyle/>
          <a:p>
            <a:pPr algn="r" rtl="1"/>
            <a:r>
              <a:rPr lang="ar-SA" b="1" dirty="0" smtClean="0"/>
              <a:t>قال رسول الله صلى الله عليه و سلم : ((ثلاثة أقسم عليهن ... ما نقص مال عبد من صدقة ولا ظلم عبد مظلمة فصبر عليها إلا زاده الله عزاً ،  ولا فتح عبد باب مسألة إلا فتح الله عليه باب فقر )) ..</a:t>
            </a:r>
            <a:endParaRPr lang="en-GB" dirty="0" smtClean="0"/>
          </a:p>
          <a:p>
            <a:pPr algn="r" rtl="1">
              <a:buNone/>
            </a:pPr>
            <a:endParaRPr lang="en-GB" dirty="0"/>
          </a:p>
        </p:txBody>
      </p:sp>
      <p:sp>
        <p:nvSpPr>
          <p:cNvPr id="4" name="TextBox 3"/>
          <p:cNvSpPr txBox="1"/>
          <p:nvPr/>
        </p:nvSpPr>
        <p:spPr>
          <a:xfrm>
            <a:off x="609600" y="2590800"/>
            <a:ext cx="8077200" cy="461665"/>
          </a:xfrm>
          <a:prstGeom prst="rect">
            <a:avLst/>
          </a:prstGeom>
          <a:noFill/>
        </p:spPr>
        <p:txBody>
          <a:bodyPr wrap="square" rtlCol="0">
            <a:spAutoFit/>
          </a:bodyPr>
          <a:lstStyle/>
          <a:p>
            <a:pPr algn="r"/>
            <a:r>
              <a:rPr lang="ar-AE" sz="2400" b="1" dirty="0" smtClean="0"/>
              <a:t>بين في الجدول التالي الشرط و الجزاء المترتب عليه كما حدده الحديث الشريف : </a:t>
            </a:r>
            <a:endParaRPr lang="en-GB" sz="2400" b="1" dirty="0"/>
          </a:p>
        </p:txBody>
      </p:sp>
      <p:graphicFrame>
        <p:nvGraphicFramePr>
          <p:cNvPr id="5" name="Table 4"/>
          <p:cNvGraphicFramePr>
            <a:graphicFrameLocks noGrp="1"/>
          </p:cNvGraphicFramePr>
          <p:nvPr/>
        </p:nvGraphicFramePr>
        <p:xfrm>
          <a:off x="762000" y="3276600"/>
          <a:ext cx="7467600" cy="3124200"/>
        </p:xfrm>
        <a:graphic>
          <a:graphicData uri="http://schemas.openxmlformats.org/drawingml/2006/table">
            <a:tbl>
              <a:tblPr rtl="1"/>
              <a:tblGrid>
                <a:gridCol w="3733800"/>
                <a:gridCol w="3733800"/>
              </a:tblGrid>
              <a:tr h="781050">
                <a:tc>
                  <a:txBody>
                    <a:bodyPr/>
                    <a:lstStyle/>
                    <a:p>
                      <a:pPr algn="ctr" rtl="1">
                        <a:lnSpc>
                          <a:spcPct val="115000"/>
                        </a:lnSpc>
                        <a:spcAft>
                          <a:spcPts val="0"/>
                        </a:spcAft>
                      </a:pPr>
                      <a:r>
                        <a:rPr lang="ar-AE" sz="3200" b="1" u="sng" dirty="0">
                          <a:latin typeface="Calibri"/>
                          <a:ea typeface="Calibri"/>
                          <a:cs typeface="Traditional Arabic"/>
                        </a:rPr>
                        <a:t>الشرط </a:t>
                      </a:r>
                      <a:endParaRPr lang="en-GB" sz="2400" u="sng"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3200" b="1" u="sng" dirty="0">
                          <a:latin typeface="Calibri"/>
                          <a:ea typeface="Calibri"/>
                          <a:cs typeface="Traditional Arabic"/>
                        </a:rPr>
                        <a:t>الجزاء </a:t>
                      </a:r>
                      <a:endParaRPr lang="en-GB" sz="2400" u="sng"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050">
                <a:tc>
                  <a:txBody>
                    <a:bodyPr/>
                    <a:lstStyle/>
                    <a:p>
                      <a:pPr algn="ctr" rtl="1">
                        <a:lnSpc>
                          <a:spcPct val="115000"/>
                        </a:lnSpc>
                        <a:spcAft>
                          <a:spcPts val="0"/>
                        </a:spcAft>
                      </a:pPr>
                      <a:r>
                        <a:rPr lang="ar-AE" sz="2400" b="1">
                          <a:latin typeface="Calibri"/>
                          <a:ea typeface="Calibri"/>
                          <a:cs typeface="Traditional Arabic"/>
                        </a:rPr>
                        <a:t>الصدقة</a:t>
                      </a:r>
                      <a:endParaRPr lang="en-GB" sz="18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400" b="1">
                          <a:latin typeface="Calibri"/>
                          <a:ea typeface="Calibri"/>
                          <a:cs typeface="Traditional Arabic"/>
                        </a:rPr>
                        <a:t>لا ينقص من ماله شيئا ً</a:t>
                      </a:r>
                      <a:endParaRPr lang="en-GB" sz="18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050">
                <a:tc>
                  <a:txBody>
                    <a:bodyPr/>
                    <a:lstStyle/>
                    <a:p>
                      <a:pPr algn="ctr" rtl="1">
                        <a:lnSpc>
                          <a:spcPct val="115000"/>
                        </a:lnSpc>
                        <a:spcAft>
                          <a:spcPts val="0"/>
                        </a:spcAft>
                      </a:pPr>
                      <a:r>
                        <a:rPr lang="ar-AE" sz="2400" b="1">
                          <a:latin typeface="Calibri"/>
                          <a:ea typeface="Calibri"/>
                          <a:cs typeface="Traditional Arabic"/>
                        </a:rPr>
                        <a:t>الصبر عند الظلم</a:t>
                      </a:r>
                      <a:endParaRPr lang="en-GB" sz="18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400" b="1">
                          <a:latin typeface="Calibri"/>
                          <a:ea typeface="Calibri"/>
                          <a:cs typeface="Traditional Arabic"/>
                        </a:rPr>
                        <a:t>يعزه الله</a:t>
                      </a:r>
                      <a:endParaRPr lang="en-GB" sz="18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81050">
                <a:tc>
                  <a:txBody>
                    <a:bodyPr/>
                    <a:lstStyle/>
                    <a:p>
                      <a:pPr algn="ctr" rtl="1">
                        <a:lnSpc>
                          <a:spcPct val="115000"/>
                        </a:lnSpc>
                        <a:spcAft>
                          <a:spcPts val="0"/>
                        </a:spcAft>
                      </a:pPr>
                      <a:r>
                        <a:rPr lang="ar-AE" sz="2400" b="1">
                          <a:latin typeface="Calibri"/>
                          <a:ea typeface="Calibri"/>
                          <a:cs typeface="Traditional Arabic"/>
                        </a:rPr>
                        <a:t>التسول و طلب المال </a:t>
                      </a:r>
                      <a:endParaRPr lang="en-GB" sz="18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400" b="1" dirty="0">
                          <a:latin typeface="Calibri"/>
                          <a:ea typeface="Calibri"/>
                          <a:cs typeface="Traditional Arabic"/>
                        </a:rPr>
                        <a:t>فتح عليه باب الفقر </a:t>
                      </a:r>
                      <a:endParaRPr lang="en-GB" sz="18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across)">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downLeft)">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1000" y="1066800"/>
            <a:ext cx="8382000" cy="3124200"/>
          </a:xfrm>
        </p:spPr>
        <p:txBody>
          <a:bodyPr>
            <a:noAutofit/>
          </a:bodyPr>
          <a:lstStyle/>
          <a:p>
            <a:pPr algn="r" rtl="1"/>
            <a:r>
              <a:rPr lang="ar-AE" sz="2400" b="1" dirty="0" smtClean="0"/>
              <a:t>إقرأ : </a:t>
            </a:r>
          </a:p>
          <a:p>
            <a:pPr algn="r" rtl="1">
              <a:buNone/>
            </a:pPr>
            <a:endParaRPr lang="en-GB" sz="2400" dirty="0" smtClean="0"/>
          </a:p>
          <a:p>
            <a:pPr algn="r" rtl="1"/>
            <a:r>
              <a:rPr lang="ar-SA" sz="2400" b="1" dirty="0" smtClean="0"/>
              <a:t>وعن عبد الله بن عمر رضي الله عنهما قال: أقبل علينا رسول الله صلى الله عليه وسلم فقال: «يا معشر المهاجرين، خمس إذا ابتُليتُم بهنّ وأعوذ بالله أن تُدركوهنّ: لم تظهر الفاحشة في قوم قطّ حتى يُعْلنوا بها، إلاّ فشا فيهم الطاعون والأوجاع التي لم تكن مضت في أسلافهم الذين مضوا، ولم يَنْقُصُوا المكيال والميزان، إلاّ أُخذوا بالسنين وشدّة المئونة وجور السلطان عليهم؟ ولم يمنعوا زكاة أموالهم إلاّ مُنِعوا القطْرَ من السماء، ولولا البهائمُ لم يُمْطَرُوا، ولم ينْقُضوا عهد الله وعهد رسوله، إلاّ سلطَ اللهُ عليهم عدوا من غيرهم، فأخذوا بعض ما في أيديهم، وما لم تحكم أئمّتهم بكتاب الله، ويتخَيَّروا مما أنزل الله، إلاّ جعل الله بأسهم بينهم» [رواه ابن ماجه والحكم وصححه الألباني].</a:t>
            </a:r>
            <a:endParaRPr lang="en-GB"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diamond(in)">
                                      <p:cBhvr>
                                        <p:cTn id="12"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609600"/>
            <a:ext cx="8534400" cy="1323439"/>
          </a:xfrm>
          <a:prstGeom prst="rect">
            <a:avLst/>
          </a:prstGeom>
          <a:noFill/>
        </p:spPr>
        <p:txBody>
          <a:bodyPr wrap="square" rtlCol="0">
            <a:spAutoFit/>
          </a:bodyPr>
          <a:lstStyle/>
          <a:p>
            <a:pPr algn="r" rtl="1"/>
            <a:r>
              <a:rPr lang="ar-SA" sz="2000" b="1" dirty="0" smtClean="0"/>
              <a:t>أتأمل و أجيب : </a:t>
            </a:r>
            <a:endParaRPr lang="en-GB" sz="2000" dirty="0" smtClean="0"/>
          </a:p>
          <a:p>
            <a:pPr algn="r" rtl="1"/>
            <a:r>
              <a:rPr lang="ar-SA" sz="2000" b="1" dirty="0" smtClean="0"/>
              <a:t>يتناول الحديث الشريف عدداً من الأمراض الإجتماعية التي تؤدي إلى خلق أزمات تهدد كيان المجتمع ، و تنذر باضطرابه أو انهياره و تدهوره . </a:t>
            </a:r>
            <a:endParaRPr lang="en-GB" sz="2000" dirty="0" smtClean="0"/>
          </a:p>
          <a:p>
            <a:pPr algn="r" rtl="1"/>
            <a:r>
              <a:rPr lang="ar-SA" sz="2000" b="1" dirty="0" smtClean="0"/>
              <a:t>تأمل الحديث ثم أكمل الجدول التالي :</a:t>
            </a:r>
            <a:endParaRPr lang="en-GB" sz="2000" dirty="0"/>
          </a:p>
        </p:txBody>
      </p:sp>
      <p:graphicFrame>
        <p:nvGraphicFramePr>
          <p:cNvPr id="5" name="Table 4"/>
          <p:cNvGraphicFramePr>
            <a:graphicFrameLocks noGrp="1"/>
          </p:cNvGraphicFramePr>
          <p:nvPr/>
        </p:nvGraphicFramePr>
        <p:xfrm>
          <a:off x="533400" y="2317786"/>
          <a:ext cx="8229600" cy="3549614"/>
        </p:xfrm>
        <a:graphic>
          <a:graphicData uri="http://schemas.openxmlformats.org/drawingml/2006/table">
            <a:tbl>
              <a:tblPr rtl="1"/>
              <a:tblGrid>
                <a:gridCol w="3747448"/>
                <a:gridCol w="4482152"/>
              </a:tblGrid>
              <a:tr h="593707">
                <a:tc>
                  <a:txBody>
                    <a:bodyPr/>
                    <a:lstStyle/>
                    <a:p>
                      <a:pPr algn="ctr" rtl="1">
                        <a:lnSpc>
                          <a:spcPct val="115000"/>
                        </a:lnSpc>
                        <a:spcAft>
                          <a:spcPts val="0"/>
                        </a:spcAft>
                      </a:pPr>
                      <a:r>
                        <a:rPr lang="ar-AE" sz="2000" b="1" u="sng" dirty="0">
                          <a:latin typeface="Calibri"/>
                          <a:ea typeface="Calibri"/>
                          <a:cs typeface="Traditional Arabic"/>
                        </a:rPr>
                        <a:t>المظاهر السلبية </a:t>
                      </a:r>
                      <a:endParaRPr lang="en-GB" sz="1600" u="sng"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u="sng" dirty="0">
                          <a:latin typeface="Calibri"/>
                          <a:ea typeface="Calibri"/>
                          <a:cs typeface="Traditional Arabic"/>
                        </a:rPr>
                        <a:t>النتائج و من مظاهرها </a:t>
                      </a:r>
                      <a:endParaRPr lang="en-GB" sz="1600" u="sng"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707">
                <a:tc>
                  <a:txBody>
                    <a:bodyPr/>
                    <a:lstStyle/>
                    <a:p>
                      <a:pPr algn="ctr" rtl="1">
                        <a:lnSpc>
                          <a:spcPct val="115000"/>
                        </a:lnSpc>
                        <a:spcAft>
                          <a:spcPts val="0"/>
                        </a:spcAft>
                      </a:pPr>
                      <a:r>
                        <a:rPr lang="ar-AE" sz="2000" b="1" dirty="0">
                          <a:latin typeface="Calibri"/>
                          <a:ea typeface="Calibri"/>
                          <a:cs typeface="Traditional Arabic"/>
                        </a:rPr>
                        <a:t>الممارسات الجنسية المحرمة كالزنى و اللواط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a:latin typeface="Calibri"/>
                          <a:ea typeface="Calibri"/>
                          <a:cs typeface="Traditional Arabic"/>
                        </a:rPr>
                        <a:t>أزمة صحية بشرية ، و من مظاهرها الأوبئة المهلكة ( الإيدز )</a:t>
                      </a:r>
                      <a:endParaRPr lang="en-GB" sz="16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707">
                <a:tc>
                  <a:txBody>
                    <a:bodyPr/>
                    <a:lstStyle/>
                    <a:p>
                      <a:pPr algn="ctr" rtl="1">
                        <a:lnSpc>
                          <a:spcPct val="115000"/>
                        </a:lnSpc>
                        <a:spcAft>
                          <a:spcPts val="0"/>
                        </a:spcAft>
                      </a:pPr>
                      <a:r>
                        <a:rPr lang="ar-AE" sz="2000" b="1">
                          <a:latin typeface="Calibri"/>
                          <a:ea typeface="Calibri"/>
                          <a:cs typeface="Traditional Arabic"/>
                        </a:rPr>
                        <a:t>نقص المكيال و الميزان ( الغش الإقتصادي ) </a:t>
                      </a:r>
                      <a:endParaRPr lang="en-GB" sz="16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dirty="0">
                          <a:latin typeface="Calibri"/>
                          <a:ea typeface="Calibri"/>
                          <a:cs typeface="Traditional Arabic"/>
                        </a:rPr>
                        <a:t>أزمة إقتصادية و </a:t>
                      </a:r>
                      <a:r>
                        <a:rPr lang="ar-AE" sz="2000" b="1" dirty="0" smtClean="0">
                          <a:latin typeface="Calibri"/>
                          <a:ea typeface="Calibri"/>
                          <a:cs typeface="Traditional Arabic"/>
                        </a:rPr>
                        <a:t>سياسية </a:t>
                      </a:r>
                      <a:r>
                        <a:rPr lang="ar-AE" sz="2000" b="1" dirty="0">
                          <a:latin typeface="Calibri"/>
                          <a:ea typeface="Calibri"/>
                          <a:cs typeface="Traditional Arabic"/>
                        </a:rPr>
                        <a:t>، و من مظاهرها ( الديون )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1079">
                <a:tc>
                  <a:txBody>
                    <a:bodyPr/>
                    <a:lstStyle/>
                    <a:p>
                      <a:pPr algn="ctr" rtl="1">
                        <a:lnSpc>
                          <a:spcPct val="115000"/>
                        </a:lnSpc>
                        <a:spcAft>
                          <a:spcPts val="0"/>
                        </a:spcAft>
                      </a:pPr>
                      <a:r>
                        <a:rPr lang="ar-AE" sz="2000" b="1">
                          <a:latin typeface="Calibri"/>
                          <a:ea typeface="Calibri"/>
                          <a:cs typeface="Traditional Arabic"/>
                        </a:rPr>
                        <a:t>منع حقوق الفقراء </a:t>
                      </a:r>
                      <a:endParaRPr lang="en-GB" sz="16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dirty="0">
                          <a:latin typeface="Calibri"/>
                          <a:ea typeface="Calibri"/>
                          <a:cs typeface="Traditional Arabic"/>
                        </a:rPr>
                        <a:t>ازمة غذائية ، و من مظاهرها( منعوا من المطر </a:t>
                      </a:r>
                      <a:r>
                        <a:rPr lang="ar-AE" sz="2000" b="1" dirty="0" smtClean="0">
                          <a:latin typeface="Calibri"/>
                          <a:ea typeface="Calibri"/>
                          <a:cs typeface="Traditional Arabic"/>
                        </a:rPr>
                        <a:t>)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707">
                <a:tc>
                  <a:txBody>
                    <a:bodyPr/>
                    <a:lstStyle/>
                    <a:p>
                      <a:pPr algn="ctr" rtl="1">
                        <a:lnSpc>
                          <a:spcPct val="115000"/>
                        </a:lnSpc>
                        <a:spcAft>
                          <a:spcPts val="0"/>
                        </a:spcAft>
                      </a:pPr>
                      <a:r>
                        <a:rPr lang="ar-AE" sz="2000" b="1">
                          <a:latin typeface="Calibri"/>
                          <a:ea typeface="Calibri"/>
                          <a:cs typeface="Traditional Arabic"/>
                        </a:rPr>
                        <a:t>ترك الواجبات و ارتكاب المحرمات و المجاهرة بها </a:t>
                      </a:r>
                      <a:endParaRPr lang="en-GB" sz="160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dirty="0">
                          <a:latin typeface="Calibri"/>
                          <a:ea typeface="Calibri"/>
                          <a:cs typeface="Traditional Arabic"/>
                        </a:rPr>
                        <a:t>أزمة </a:t>
                      </a:r>
                      <a:r>
                        <a:rPr lang="ar-AE" sz="2000" b="1" dirty="0" smtClean="0">
                          <a:latin typeface="Calibri"/>
                          <a:ea typeface="Calibri"/>
                          <a:cs typeface="Traditional Arabic"/>
                        </a:rPr>
                        <a:t>سياسية </a:t>
                      </a:r>
                      <a:r>
                        <a:rPr lang="ar-AE" sz="2000" b="1" dirty="0">
                          <a:latin typeface="Calibri"/>
                          <a:ea typeface="Calibri"/>
                          <a:cs typeface="Traditional Arabic"/>
                        </a:rPr>
                        <a:t>دولية ، و من مظاهرها (فساد المجتمع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707">
                <a:tc>
                  <a:txBody>
                    <a:bodyPr/>
                    <a:lstStyle/>
                    <a:p>
                      <a:pPr algn="ctr" rtl="1">
                        <a:lnSpc>
                          <a:spcPct val="115000"/>
                        </a:lnSpc>
                        <a:spcAft>
                          <a:spcPts val="0"/>
                        </a:spcAft>
                      </a:pPr>
                      <a:r>
                        <a:rPr lang="ar-AE" sz="2000" b="1" dirty="0">
                          <a:latin typeface="Calibri"/>
                          <a:ea typeface="Calibri"/>
                          <a:cs typeface="Traditional Arabic"/>
                        </a:rPr>
                        <a:t>تعطيل كتاب الله و سنة رسوله صلى الله عليه و سلم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000" b="1" dirty="0">
                          <a:latin typeface="Calibri"/>
                          <a:ea typeface="Calibri"/>
                          <a:cs typeface="Traditional Arabic"/>
                        </a:rPr>
                        <a:t>أزمة إجتماعية و سياسية ، و من مظاهرها( تسلط الأعداء )</a:t>
                      </a:r>
                      <a:endParaRPr lang="en-GB" sz="1600" dirty="0">
                        <a:latin typeface="Calibri"/>
                        <a:ea typeface="Calibri"/>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33400"/>
            <a:ext cx="8229600" cy="6019800"/>
          </a:xfrm>
        </p:spPr>
        <p:txBody>
          <a:bodyPr>
            <a:normAutofit fontScale="85000" lnSpcReduction="20000"/>
          </a:bodyPr>
          <a:lstStyle/>
          <a:p>
            <a:pPr algn="r" rtl="1"/>
            <a:r>
              <a:rPr lang="ar-AE" b="1" dirty="0" smtClean="0"/>
              <a:t>أبين : </a:t>
            </a:r>
            <a:endParaRPr lang="en-GB" dirty="0" smtClean="0"/>
          </a:p>
          <a:p>
            <a:pPr algn="r" rtl="1">
              <a:buNone/>
            </a:pPr>
            <a:r>
              <a:rPr lang="ar-AE" b="1" dirty="0" smtClean="0"/>
              <a:t>1 – تؤدي تلك الظاهر السلبية إلى الإضرار بالمقاصد الشرعية التالية ( حفظ الدين ، حفظ النفس ، حفظ المال ) وضح ذلك .</a:t>
            </a:r>
          </a:p>
          <a:p>
            <a:pPr algn="r" rtl="1"/>
            <a:r>
              <a:rPr lang="ar-AE" b="1" dirty="0" smtClean="0">
                <a:solidFill>
                  <a:schemeClr val="bg1">
                    <a:lumMod val="95000"/>
                    <a:lumOff val="5000"/>
                  </a:schemeClr>
                </a:solidFill>
              </a:rPr>
              <a:t>من حيث ( حفظ الدين ) :من خلال ضعف الوازع الديني و بالتالي إلى ارتكاب المعاصي .</a:t>
            </a:r>
          </a:p>
          <a:p>
            <a:pPr algn="r" rtl="1"/>
            <a:r>
              <a:rPr lang="ar-AE" b="1" dirty="0" smtClean="0">
                <a:solidFill>
                  <a:schemeClr val="bg1">
                    <a:lumMod val="95000"/>
                    <a:lumOff val="5000"/>
                  </a:schemeClr>
                </a:solidFill>
              </a:rPr>
              <a:t>من حيث (حفظ النفس) : من خلال انتشار الأمراض و الموت نتيجة نقص الغذاء إضافة إلى القتل .</a:t>
            </a:r>
          </a:p>
          <a:p>
            <a:pPr algn="r" rtl="1"/>
            <a:r>
              <a:rPr lang="ar-AE" b="1" dirty="0" smtClean="0">
                <a:solidFill>
                  <a:schemeClr val="bg1">
                    <a:lumMod val="95000"/>
                    <a:lumOff val="5000"/>
                  </a:schemeClr>
                </a:solidFill>
              </a:rPr>
              <a:t>من حيث ( حفظ المال ) : من خلال نهب الأموال .</a:t>
            </a:r>
          </a:p>
          <a:p>
            <a:pPr algn="r" rtl="1">
              <a:buNone/>
            </a:pPr>
            <a:endParaRPr lang="en-GB" dirty="0" smtClean="0"/>
          </a:p>
          <a:p>
            <a:pPr algn="r" rtl="1">
              <a:buNone/>
            </a:pPr>
            <a:r>
              <a:rPr lang="ar-AE" b="1" dirty="0" smtClean="0"/>
              <a:t>2- قال ابن جوزية – رحمه الله : (( تالله ما عدا عليك العدو إلا بعد أن تولى عنك الوالي ، فلا تظن أن الشيطان غلب ، و لكن الحافظ أعرض )) أشرح الحديث .</a:t>
            </a:r>
          </a:p>
          <a:p>
            <a:pPr algn="r" rtl="1">
              <a:buNone/>
            </a:pPr>
            <a:endParaRPr lang="en-GB" b="1" dirty="0" smtClean="0"/>
          </a:p>
          <a:p>
            <a:pPr algn="r" rtl="1"/>
            <a:r>
              <a:rPr lang="ar-AE" b="1" dirty="0" smtClean="0">
                <a:solidFill>
                  <a:schemeClr val="bg1"/>
                </a:solidFill>
              </a:rPr>
              <a:t>إ</a:t>
            </a:r>
            <a:r>
              <a:rPr lang="ar-AE" b="1" dirty="0" smtClean="0">
                <a:solidFill>
                  <a:schemeClr val="bg1">
                    <a:lumMod val="95000"/>
                    <a:lumOff val="5000"/>
                  </a:schemeClr>
                </a:solidFill>
              </a:rPr>
              <a:t>ن الذنب دخل على الإنسان بمصيبة ألا و هي أن الله قد تخلى عنه و خذله و أسلمه للعدو ، فهو ليس أهلا لرعاية الله و حفظه فقد ضيع الله ومن ضيع الله ضيعه . </a:t>
            </a:r>
          </a:p>
          <a:p>
            <a:pPr algn="r" rtl="1">
              <a:buNone/>
            </a:pPr>
            <a:endParaRPr lang="ar-AE" b="1" dirty="0" smtClean="0"/>
          </a:p>
          <a:p>
            <a:pPr algn="r" rtl="1">
              <a:buNone/>
            </a:pPr>
            <a:r>
              <a:rPr lang="ar-AE" b="1" dirty="0" smtClean="0"/>
              <a:t>3 – بم تعلل نزول الغيث مع وجود المعاصي ؟ </a:t>
            </a:r>
          </a:p>
          <a:p>
            <a:pPr algn="r" rtl="1">
              <a:buNone/>
            </a:pPr>
            <a:endParaRPr lang="en-GB" dirty="0" smtClean="0"/>
          </a:p>
          <a:p>
            <a:pPr algn="r" rtl="1"/>
            <a:r>
              <a:rPr lang="ar-AE" b="1" dirty="0" smtClean="0">
                <a:solidFill>
                  <a:schemeClr val="bg1">
                    <a:lumMod val="95000"/>
                    <a:lumOff val="5000"/>
                  </a:schemeClr>
                </a:solidFill>
              </a:rPr>
              <a:t>رحمة الله بالضعفاء و البهائم . </a:t>
            </a:r>
            <a:endParaRPr lang="en-GB" dirty="0" smtClean="0">
              <a:solidFill>
                <a:schemeClr val="bg1">
                  <a:lumMod val="95000"/>
                  <a:lumOff val="5000"/>
                </a:schemeClr>
              </a:solidFill>
            </a:endParaRPr>
          </a:p>
          <a:p>
            <a:pPr algn="l" rtl="1"/>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heckerboard(across)">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heckerboard(across)">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checkerboard(across)">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checkerboard(across)">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checkerboard(across)">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checkerboard(across)">
                                      <p:cBhvr>
                                        <p:cTn id="37" dur="5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
                                            <p:txEl>
                                              <p:pRg st="10" end="10"/>
                                            </p:txEl>
                                          </p:spTgt>
                                        </p:tgtEl>
                                        <p:attrNameLst>
                                          <p:attrName>style.visibility</p:attrName>
                                        </p:attrNameLst>
                                      </p:cBhvr>
                                      <p:to>
                                        <p:strVal val="visible"/>
                                      </p:to>
                                    </p:set>
                                    <p:animEffect transition="in" filter="checkerboard(across)">
                                      <p:cBhvr>
                                        <p:cTn id="42" dur="500"/>
                                        <p:tgtEl>
                                          <p:spTgt spid="2">
                                            <p:txEl>
                                              <p:pRg st="10" end="1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
                                            <p:txEl>
                                              <p:pRg st="12" end="12"/>
                                            </p:txEl>
                                          </p:spTgt>
                                        </p:tgtEl>
                                        <p:attrNameLst>
                                          <p:attrName>style.visibility</p:attrName>
                                        </p:attrNameLst>
                                      </p:cBhvr>
                                      <p:to>
                                        <p:strVal val="visible"/>
                                      </p:to>
                                    </p:set>
                                    <p:animEffect transition="in" filter="checkerboard(across)">
                                      <p:cBhvr>
                                        <p:cTn id="47" dur="500"/>
                                        <p:tgtEl>
                                          <p:spTgt spid="2">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715000"/>
          </a:xfrm>
        </p:spPr>
        <p:txBody>
          <a:bodyPr>
            <a:normAutofit lnSpcReduction="10000"/>
          </a:bodyPr>
          <a:lstStyle/>
          <a:p>
            <a:pPr algn="r" rtl="1"/>
            <a:r>
              <a:rPr lang="ar-AE" b="1" dirty="0" smtClean="0"/>
              <a:t>أبين : </a:t>
            </a:r>
            <a:endParaRPr lang="en-GB" dirty="0" smtClean="0"/>
          </a:p>
          <a:p>
            <a:pPr algn="r" rtl="1"/>
            <a:r>
              <a:rPr lang="ar-SA" b="1" dirty="0" smtClean="0"/>
              <a:t>عن حذيفة بن اليمان -رضي الله عنهما- عن النبي -صلى الله عليه وسلم- قال</a:t>
            </a:r>
            <a:r>
              <a:rPr lang="en-GB" b="1" dirty="0" smtClean="0"/>
              <a:t>:</a:t>
            </a:r>
            <a:br>
              <a:rPr lang="en-GB" b="1" dirty="0" smtClean="0"/>
            </a:br>
            <a:r>
              <a:rPr lang="ar-SA" b="1" dirty="0" smtClean="0"/>
              <a:t>( والذي نفسي بيده لتأمرن بالمعروف ولتنهون عن المنكر، أو ليوشكن الله أن يبعث عليكم عقابا منه، ثم تدعون فلا يستجاب لكم )</a:t>
            </a:r>
            <a:r>
              <a:rPr lang="ar-AE" b="1" dirty="0" smtClean="0"/>
              <a:t> </a:t>
            </a:r>
            <a:r>
              <a:rPr lang="ar-SA" b="1" dirty="0" smtClean="0"/>
              <a:t>الترمذي</a:t>
            </a:r>
            <a:endParaRPr lang="ar-AE" b="1" dirty="0" smtClean="0"/>
          </a:p>
          <a:p>
            <a:pPr algn="r" rtl="1">
              <a:buNone/>
            </a:pPr>
            <a:endParaRPr lang="en-GB" dirty="0" smtClean="0"/>
          </a:p>
          <a:p>
            <a:pPr algn="r" rtl="1"/>
            <a:r>
              <a:rPr lang="ar-SA" b="1" dirty="0" smtClean="0"/>
              <a:t>أكمل ما يلي وفق السنة التي أشار إليها الرسول صلى الله عليه و سلم في الحديث الشريف : </a:t>
            </a:r>
            <a:endParaRPr lang="ar-AE" b="1" dirty="0" smtClean="0"/>
          </a:p>
          <a:p>
            <a:pPr algn="r" rtl="1">
              <a:buNone/>
            </a:pPr>
            <a:endParaRPr lang="en-GB" dirty="0" smtClean="0"/>
          </a:p>
          <a:p>
            <a:pPr lvl="0" algn="r" rtl="1">
              <a:buNone/>
            </a:pPr>
            <a:r>
              <a:rPr lang="ar-AE" b="1" dirty="0" smtClean="0"/>
              <a:t>إذا وجد في المجتمع نقد بناء تجاه الأخطاء الصادرة من أفراده و مؤسساته ، كان ذلك حفظاً للمجتمع من </a:t>
            </a:r>
            <a:r>
              <a:rPr lang="ar-AE" b="1" dirty="0" smtClean="0">
                <a:solidFill>
                  <a:schemeClr val="bg1">
                    <a:lumMod val="95000"/>
                    <a:lumOff val="5000"/>
                  </a:schemeClr>
                </a:solidFill>
              </a:rPr>
              <a:t>الفساد و الإنحلال الخلقي  . </a:t>
            </a:r>
            <a:endParaRPr lang="en-GB" b="1" dirty="0" smtClean="0">
              <a:solidFill>
                <a:schemeClr val="bg1">
                  <a:lumMod val="95000"/>
                  <a:lumOff val="5000"/>
                </a:schemeClr>
              </a:solidFill>
            </a:endParaRPr>
          </a:p>
          <a:p>
            <a:pPr lvl="0" algn="r" rtl="1">
              <a:buNone/>
            </a:pPr>
            <a:r>
              <a:rPr lang="ar-AE" b="1" dirty="0" smtClean="0"/>
              <a:t>الأمر بالمعروف و النهي عن المنكر فريضة اجتماعية يترتب على القيام بها : </a:t>
            </a:r>
            <a:endParaRPr lang="ar-AE" dirty="0" smtClean="0"/>
          </a:p>
          <a:p>
            <a:pPr lvl="0" algn="r" rtl="1"/>
            <a:r>
              <a:rPr lang="ar-AE" dirty="0" smtClean="0"/>
              <a:t> </a:t>
            </a:r>
            <a:r>
              <a:rPr lang="ar-AE" b="1" dirty="0" smtClean="0">
                <a:solidFill>
                  <a:schemeClr val="bg1">
                    <a:lumMod val="95000"/>
                    <a:lumOff val="5000"/>
                  </a:schemeClr>
                </a:solidFill>
              </a:rPr>
              <a:t>صلاح الفرد و المجتمع </a:t>
            </a:r>
          </a:p>
          <a:p>
            <a:pPr algn="r" rtl="1"/>
            <a:r>
              <a:rPr lang="ar-AE" b="1" dirty="0" smtClean="0">
                <a:solidFill>
                  <a:schemeClr val="bg1">
                    <a:lumMod val="95000"/>
                    <a:lumOff val="5000"/>
                  </a:schemeClr>
                </a:solidFill>
              </a:rPr>
              <a:t> مجتمع صالح يمثل القدوة في الخير و العمل الصالح لبقية الأمم .</a:t>
            </a:r>
            <a:endParaRPr lang="en-GB" b="1" dirty="0">
              <a:solidFill>
                <a:schemeClr val="bg1">
                  <a:lumMod val="95000"/>
                  <a:lumOff val="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 calcmode="lin" valueType="num">
                                      <p:cBhvr additive="base">
                                        <p:cTn id="19"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anim calcmode="lin" valueType="num">
                                      <p:cBhvr additive="base">
                                        <p:cTn id="25"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
                                            <p:txEl>
                                              <p:pRg st="6" end="6"/>
                                            </p:txEl>
                                          </p:spTgt>
                                        </p:tgtEl>
                                        <p:attrNameLst>
                                          <p:attrName>style.visibility</p:attrName>
                                        </p:attrNameLst>
                                      </p:cBhvr>
                                      <p:to>
                                        <p:strVal val="visible"/>
                                      </p:to>
                                    </p:set>
                                    <p:anim calcmode="lin" valueType="num">
                                      <p:cBhvr additive="base">
                                        <p:cTn id="31"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
                                            <p:txEl>
                                              <p:pRg st="7" end="7"/>
                                            </p:txEl>
                                          </p:spTgt>
                                        </p:tgtEl>
                                        <p:attrNameLst>
                                          <p:attrName>style.visibility</p:attrName>
                                        </p:attrNameLst>
                                      </p:cBhvr>
                                      <p:to>
                                        <p:strVal val="visible"/>
                                      </p:to>
                                    </p:set>
                                    <p:anim calcmode="lin" valueType="num">
                                      <p:cBhvr additive="base">
                                        <p:cTn id="3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xEl>
                                              <p:pRg st="8" end="8"/>
                                            </p:txEl>
                                          </p:spTgt>
                                        </p:tgtEl>
                                        <p:attrNameLst>
                                          <p:attrName>style.visibility</p:attrName>
                                        </p:attrNameLst>
                                      </p:cBhvr>
                                      <p:to>
                                        <p:strVal val="visible"/>
                                      </p:to>
                                    </p:set>
                                    <p:anim calcmode="lin" valueType="num">
                                      <p:cBhvr additive="base">
                                        <p:cTn id="43"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38200"/>
            <a:ext cx="8229600" cy="5638800"/>
          </a:xfrm>
        </p:spPr>
        <p:txBody>
          <a:bodyPr/>
          <a:lstStyle/>
          <a:p>
            <a:pPr algn="r" rtl="1"/>
            <a:r>
              <a:rPr lang="ar-SA" b="1" dirty="0" smtClean="0"/>
              <a:t>قَالَ النَّبِيُّ ‏ ‏صَلَّى اللَّهُ عَلَيْهِ وَسَلَّمَ ‏ ‏مَثَلُ ‏ ‏الْمُدْهِنِ ‏ ‏فِي حُدُودِ اللَّهِ وَالْوَاقِعِ فِيهَا مَثَلُ قَوْمٍ ‏ ‏اسْتَهَمُوا ‏ ‏سَفِينَةً فَصَارَ بَعْضُهُمْ فِي أَسْفَلِهَا وَصَارَ بَعْضُهُمْ فِي أَعْلَاهَا فَكَانَ الَّذِي فِي أَسْفَلِهَا يَمُرُّونَ بِالْمَاءِ عَلَى الَّذِينَ فِي أَعْلَاهَا فَتَأَذَّوْا بِهِ فَأَخَذَ فَأْسًا فَجَعَلَ يَنْقُرُ أَسْفَلَ السَّفِينَةِ فَأَتَوْهُ فَقَالُوا مَا لَكَ قَالَ تَأَذَّيْتُمْ بِي وَلَا بُدَّ لِي مِنْ الْمَاءِ فَإِنْ ‏ ‏أَخَذُوا ‏ ‏عَلَى يَدَيْهِ أَنْجَوْهُ وَنَجَّوْا أَنْفُسَهُمْ وَإِنْ تَرَكُوهُ أَهْلَكُوهُ وَأَهْلَكُوا أَنْفُسَهُمْ</a:t>
            </a:r>
            <a:r>
              <a:rPr lang="ar-AE" b="1" dirty="0" smtClean="0"/>
              <a:t> )) .</a:t>
            </a:r>
            <a:endParaRPr lang="en-GB" dirty="0" smtClean="0"/>
          </a:p>
          <a:p>
            <a:pPr algn="r" rtl="1">
              <a:buNone/>
            </a:pPr>
            <a:endParaRPr lang="ar-AE" dirty="0" smtClean="0"/>
          </a:p>
          <a:p>
            <a:pPr algn="r" rtl="1">
              <a:buNone/>
            </a:pPr>
            <a:endParaRPr lang="en-GB" dirty="0" smtClean="0"/>
          </a:p>
          <a:p>
            <a:pPr algn="r" rtl="1"/>
            <a:r>
              <a:rPr lang="ar-SA" b="1" dirty="0" smtClean="0"/>
              <a:t>ما الرابط المشترك بين هذا الحديث و الحديث السابق ؟ </a:t>
            </a:r>
            <a:endParaRPr lang="en-GB" dirty="0" smtClean="0"/>
          </a:p>
          <a:p>
            <a:pPr algn="r" rtl="1"/>
            <a:r>
              <a:rPr lang="ar-AE" b="1" dirty="0" smtClean="0">
                <a:solidFill>
                  <a:schemeClr val="bg1">
                    <a:lumMod val="95000"/>
                    <a:lumOff val="5000"/>
                  </a:schemeClr>
                </a:solidFill>
              </a:rPr>
              <a:t>كلاهما يحث على الأمر بالمعروف و النهي عن المنكر .</a:t>
            </a:r>
            <a:endParaRPr lang="en-GB" b="1" dirty="0">
              <a:solidFill>
                <a:schemeClr val="bg1">
                  <a:lumMod val="95000"/>
                  <a:lumOff val="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xEl>
                                              <p:pRg st="3" end="3"/>
                                            </p:txEl>
                                          </p:spTgt>
                                        </p:tgtEl>
                                        <p:attrNameLst>
                                          <p:attrName>style.visibility</p:attrName>
                                        </p:attrNameLst>
                                      </p:cBhvr>
                                      <p:to>
                                        <p:strVal val="visible"/>
                                      </p:to>
                                    </p:set>
                                    <p:animEffect transition="in" filter="diamond(in)">
                                      <p:cBhvr>
                                        <p:cTn id="12" dur="2000"/>
                                        <p:tgtEl>
                                          <p:spTgt spid="2">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diamond(in)">
                                      <p:cBhvr>
                                        <p:cTn id="17" dur="2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685800"/>
            <a:ext cx="8229600" cy="5105400"/>
          </a:xfrm>
        </p:spPr>
        <p:txBody>
          <a:bodyPr>
            <a:normAutofit lnSpcReduction="10000"/>
          </a:bodyPr>
          <a:lstStyle/>
          <a:p>
            <a:pPr algn="r" rtl="1"/>
            <a:r>
              <a:rPr lang="ar-SA" b="1" dirty="0" smtClean="0"/>
              <a:t>إقرأ و استنتج : </a:t>
            </a:r>
            <a:endParaRPr lang="en-GB" dirty="0" smtClean="0"/>
          </a:p>
          <a:p>
            <a:pPr algn="r" rtl="1"/>
            <a:r>
              <a:rPr lang="ar-SA" b="1" dirty="0" smtClean="0"/>
              <a:t>بناء كبير مكون من أدوار عدة ، أرادوا ساكنو الدور </a:t>
            </a:r>
            <a:r>
              <a:rPr lang="ar-AE" b="1" smtClean="0"/>
              <a:t>ا</a:t>
            </a:r>
            <a:r>
              <a:rPr lang="ar-SA" b="1" smtClean="0"/>
              <a:t>لأرضي </a:t>
            </a:r>
            <a:r>
              <a:rPr lang="ar-SA" b="1" dirty="0" smtClean="0"/>
              <a:t>توسعة مكانهم ، فوضعوا خطة لإزالة بعض الأعمدة و الجدران من أجل التوسعة دون أن يأبهوا بحق من فوقهم أو المبالاة بحياتهم .</a:t>
            </a:r>
            <a:endParaRPr lang="ar-AE" b="1" dirty="0" smtClean="0"/>
          </a:p>
          <a:p>
            <a:pPr algn="r" rtl="1">
              <a:buNone/>
            </a:pPr>
            <a:endParaRPr lang="en-GB" dirty="0" smtClean="0"/>
          </a:p>
          <a:p>
            <a:pPr algn="r" rtl="1"/>
            <a:r>
              <a:rPr lang="ar-SA" b="1" dirty="0" smtClean="0"/>
              <a:t>أ – ماذا يحدث لو تركهم الباقون لما خططوا له ، و ألتزموا الصمت حيال فعلتهم ؟ </a:t>
            </a:r>
            <a:endParaRPr lang="en-GB" dirty="0" smtClean="0"/>
          </a:p>
          <a:p>
            <a:pPr algn="r" rtl="1"/>
            <a:r>
              <a:rPr lang="ar-AE" b="1" dirty="0" smtClean="0">
                <a:solidFill>
                  <a:schemeClr val="bg1">
                    <a:lumMod val="95000"/>
                    <a:lumOff val="5000"/>
                  </a:schemeClr>
                </a:solidFill>
              </a:rPr>
              <a:t>سيتضرر الذين فوقهم لأن المبنى سينهار . </a:t>
            </a:r>
          </a:p>
          <a:p>
            <a:pPr algn="r" rtl="1">
              <a:buNone/>
            </a:pPr>
            <a:endParaRPr lang="ar-AE" b="1" dirty="0" smtClean="0">
              <a:solidFill>
                <a:schemeClr val="bg1">
                  <a:lumMod val="95000"/>
                  <a:lumOff val="5000"/>
                </a:schemeClr>
              </a:solidFill>
            </a:endParaRPr>
          </a:p>
          <a:p>
            <a:pPr algn="r" rtl="1"/>
            <a:r>
              <a:rPr lang="ar-SA" b="1" dirty="0" smtClean="0"/>
              <a:t>ب – ما النتيجة الحتمية المترتبة على إنتشار المنكرات و صمت المجتمع ؟</a:t>
            </a:r>
            <a:endParaRPr lang="ar-AE" b="1" dirty="0" smtClean="0"/>
          </a:p>
          <a:p>
            <a:pPr algn="r" rtl="1"/>
            <a:r>
              <a:rPr lang="ar-AE" b="1" dirty="0" smtClean="0">
                <a:solidFill>
                  <a:schemeClr val="bg1">
                    <a:lumMod val="95000"/>
                    <a:lumOff val="5000"/>
                  </a:schemeClr>
                </a:solidFill>
              </a:rPr>
              <a:t>فساد المجتمع و ظلاله </a:t>
            </a:r>
          </a:p>
          <a:p>
            <a:pPr algn="r" rtl="1"/>
            <a:r>
              <a:rPr lang="ar-AE" b="1" dirty="0" smtClean="0">
                <a:solidFill>
                  <a:schemeClr val="bg1">
                    <a:lumMod val="95000"/>
                    <a:lumOff val="5000"/>
                  </a:schemeClr>
                </a:solidFill>
              </a:rPr>
              <a:t>انحراف أبناء الجيل و فسادهم .</a:t>
            </a:r>
            <a:endParaRPr lang="en-GB" b="1" dirty="0" smtClean="0">
              <a:solidFill>
                <a:schemeClr val="bg1">
                  <a:lumMod val="95000"/>
                  <a:lumOff val="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ox(in)">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box(in)">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box(in)">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box(in)">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box(in)">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box(in)">
                                      <p:cBhvr>
                                        <p:cTn id="37" dur="500"/>
                                        <p:tgtEl>
                                          <p:spTgt spid="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791200"/>
          </a:xfrm>
        </p:spPr>
        <p:txBody>
          <a:bodyPr>
            <a:normAutofit fontScale="77500" lnSpcReduction="20000"/>
          </a:bodyPr>
          <a:lstStyle/>
          <a:p>
            <a:pPr algn="r" rtl="1"/>
            <a:r>
              <a:rPr lang="ar-SA" b="1" dirty="0" smtClean="0"/>
              <a:t>أقرأ و أفكر : </a:t>
            </a:r>
            <a:endParaRPr lang="en-GB" dirty="0" smtClean="0"/>
          </a:p>
          <a:p>
            <a:pPr algn="r" rtl="1"/>
            <a:r>
              <a:rPr lang="ar-SA" b="1" dirty="0" smtClean="0"/>
              <a:t>من خلال الأحاديث التالية أستنتج الشرط و النتيجة : </a:t>
            </a:r>
            <a:endParaRPr lang="ar-AE" b="1" dirty="0" smtClean="0"/>
          </a:p>
          <a:p>
            <a:pPr algn="r" rtl="1">
              <a:buNone/>
            </a:pPr>
            <a:endParaRPr lang="en-GB" dirty="0" smtClean="0"/>
          </a:p>
          <a:p>
            <a:pPr algn="r" rtl="1"/>
            <a:r>
              <a:rPr lang="ar-SA" b="1" dirty="0" smtClean="0"/>
              <a:t>1 – قال رسول الله صلى الله عليه و سلم : (( ما من قوم يعمل فيهم بالمعاصي ، ثم يقدرون على أن يغيروا ، ثم لا يغيروا إلا يوشك أن يعمهم الله منه بعقاب )) </a:t>
            </a:r>
            <a:r>
              <a:rPr lang="ar-AE" b="1" dirty="0" smtClean="0"/>
              <a:t> .</a:t>
            </a:r>
          </a:p>
          <a:p>
            <a:pPr algn="r" rtl="1">
              <a:buNone/>
            </a:pPr>
            <a:endParaRPr lang="en-GB" dirty="0" smtClean="0"/>
          </a:p>
          <a:p>
            <a:pPr algn="r" rtl="1"/>
            <a:r>
              <a:rPr lang="ar-AE" b="1" dirty="0" smtClean="0">
                <a:solidFill>
                  <a:schemeClr val="bg1">
                    <a:lumMod val="95000"/>
                    <a:lumOff val="5000"/>
                  </a:schemeClr>
                </a:solidFill>
              </a:rPr>
              <a:t>الشرط : القيام بالمعصية و عدم تركها على الرغم من المقدرة .</a:t>
            </a:r>
          </a:p>
          <a:p>
            <a:pPr algn="r" rtl="1"/>
            <a:r>
              <a:rPr lang="ar-AE" b="1" dirty="0" smtClean="0">
                <a:solidFill>
                  <a:schemeClr val="bg1">
                    <a:lumMod val="95000"/>
                    <a:lumOff val="5000"/>
                  </a:schemeClr>
                </a:solidFill>
              </a:rPr>
              <a:t>النتيجة : العقاب من الله .</a:t>
            </a:r>
          </a:p>
          <a:p>
            <a:pPr algn="r" rtl="1"/>
            <a:endParaRPr lang="ar-AE" b="1" dirty="0" smtClean="0"/>
          </a:p>
          <a:p>
            <a:pPr algn="r" rtl="1"/>
            <a:r>
              <a:rPr lang="ar-SA" b="1" dirty="0" smtClean="0"/>
              <a:t>2 – قال رسول الله صلى الله عليه و سلم : (( من يحرم الرفق يحرم الخير )) . </a:t>
            </a:r>
            <a:endParaRPr lang="ar-AE" b="1" dirty="0" smtClean="0"/>
          </a:p>
          <a:p>
            <a:pPr algn="r" rtl="1"/>
            <a:endParaRPr lang="ar-AE" b="1" dirty="0" smtClean="0"/>
          </a:p>
          <a:p>
            <a:pPr algn="r" rtl="1"/>
            <a:r>
              <a:rPr lang="ar-AE" b="1" dirty="0" smtClean="0">
                <a:solidFill>
                  <a:schemeClr val="bg1">
                    <a:lumMod val="95000"/>
                    <a:lumOff val="5000"/>
                  </a:schemeClr>
                </a:solidFill>
              </a:rPr>
              <a:t>الشرط : عدم الرفق .</a:t>
            </a:r>
          </a:p>
          <a:p>
            <a:pPr algn="r" rtl="1"/>
            <a:r>
              <a:rPr lang="ar-AE" b="1" dirty="0" smtClean="0">
                <a:solidFill>
                  <a:schemeClr val="bg1">
                    <a:lumMod val="95000"/>
                    <a:lumOff val="5000"/>
                  </a:schemeClr>
                </a:solidFill>
              </a:rPr>
              <a:t>النتيجة : الحرمان من الخير .</a:t>
            </a:r>
          </a:p>
          <a:p>
            <a:pPr algn="r" rtl="1">
              <a:buNone/>
            </a:pPr>
            <a:endParaRPr lang="en-GB" dirty="0" smtClean="0"/>
          </a:p>
          <a:p>
            <a:pPr algn="r" rtl="1"/>
            <a:r>
              <a:rPr lang="ar-SA" b="1" dirty="0" smtClean="0"/>
              <a:t>3 – قال رسول الله صلى الله عليه و سلم : (( صنائع المعروف تقي مصارع السوء )) . </a:t>
            </a:r>
            <a:endParaRPr lang="ar-AE" b="1" dirty="0" smtClean="0"/>
          </a:p>
          <a:p>
            <a:pPr algn="r" rtl="1">
              <a:buNone/>
            </a:pPr>
            <a:endParaRPr lang="en-GB" dirty="0" smtClean="0"/>
          </a:p>
          <a:p>
            <a:pPr algn="r" rtl="1"/>
            <a:r>
              <a:rPr lang="ar-AE" b="1" dirty="0" smtClean="0">
                <a:solidFill>
                  <a:schemeClr val="bg1">
                    <a:lumMod val="95000"/>
                    <a:lumOff val="5000"/>
                  </a:schemeClr>
                </a:solidFill>
              </a:rPr>
              <a:t>الشرط : العمل بالمعروف و الخير </a:t>
            </a:r>
          </a:p>
          <a:p>
            <a:pPr algn="r" rtl="1"/>
            <a:r>
              <a:rPr lang="ar-AE" b="1" dirty="0" smtClean="0">
                <a:solidFill>
                  <a:schemeClr val="bg1">
                    <a:lumMod val="95000"/>
                    <a:lumOff val="5000"/>
                  </a:schemeClr>
                </a:solidFill>
              </a:rPr>
              <a:t>النتيجة : وقاية من السوء و البلاء</a:t>
            </a:r>
          </a:p>
          <a:p>
            <a:pPr algn="r" rtl="1"/>
            <a:endParaRPr lang="en-GB" dirty="0" smtClean="0"/>
          </a:p>
          <a:p>
            <a:pPr algn="r" rtl="1"/>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diamond(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diamond(in)">
                                      <p:cBhvr>
                                        <p:cTn id="12" dur="2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diamond(in)">
                                      <p:cBhvr>
                                        <p:cTn id="17" dur="20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diamond(in)">
                                      <p:cBhvr>
                                        <p:cTn id="22" dur="20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diamond(in)">
                                      <p:cBhvr>
                                        <p:cTn id="27" dur="20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2">
                                            <p:txEl>
                                              <p:pRg st="8" end="8"/>
                                            </p:txEl>
                                          </p:spTgt>
                                        </p:tgtEl>
                                        <p:attrNameLst>
                                          <p:attrName>style.visibility</p:attrName>
                                        </p:attrNameLst>
                                      </p:cBhvr>
                                      <p:to>
                                        <p:strVal val="visible"/>
                                      </p:to>
                                    </p:set>
                                    <p:animEffect transition="in" filter="diamond(in)">
                                      <p:cBhvr>
                                        <p:cTn id="32" dur="2000"/>
                                        <p:tgtEl>
                                          <p:spTgt spid="2">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2">
                                            <p:txEl>
                                              <p:pRg st="10" end="10"/>
                                            </p:txEl>
                                          </p:spTgt>
                                        </p:tgtEl>
                                        <p:attrNameLst>
                                          <p:attrName>style.visibility</p:attrName>
                                        </p:attrNameLst>
                                      </p:cBhvr>
                                      <p:to>
                                        <p:strVal val="visible"/>
                                      </p:to>
                                    </p:set>
                                    <p:animEffect transition="in" filter="diamond(in)">
                                      <p:cBhvr>
                                        <p:cTn id="37" dur="2000"/>
                                        <p:tgtEl>
                                          <p:spTgt spid="2">
                                            <p:txEl>
                                              <p:pRg st="10" end="1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2">
                                            <p:txEl>
                                              <p:pRg st="11" end="11"/>
                                            </p:txEl>
                                          </p:spTgt>
                                        </p:tgtEl>
                                        <p:attrNameLst>
                                          <p:attrName>style.visibility</p:attrName>
                                        </p:attrNameLst>
                                      </p:cBhvr>
                                      <p:to>
                                        <p:strVal val="visible"/>
                                      </p:to>
                                    </p:set>
                                    <p:animEffect transition="in" filter="diamond(in)">
                                      <p:cBhvr>
                                        <p:cTn id="42" dur="2000"/>
                                        <p:tgtEl>
                                          <p:spTgt spid="2">
                                            <p:txEl>
                                              <p:pRg st="11" end="1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2">
                                            <p:txEl>
                                              <p:pRg st="13" end="13"/>
                                            </p:txEl>
                                          </p:spTgt>
                                        </p:tgtEl>
                                        <p:attrNameLst>
                                          <p:attrName>style.visibility</p:attrName>
                                        </p:attrNameLst>
                                      </p:cBhvr>
                                      <p:to>
                                        <p:strVal val="visible"/>
                                      </p:to>
                                    </p:set>
                                    <p:animEffect transition="in" filter="diamond(in)">
                                      <p:cBhvr>
                                        <p:cTn id="47" dur="2000"/>
                                        <p:tgtEl>
                                          <p:spTgt spid="2">
                                            <p:txEl>
                                              <p:pRg st="13" end="1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ntr" presetSubtype="16" fill="hold" grpId="0" nodeType="clickEffect">
                                  <p:stCondLst>
                                    <p:cond delay="0"/>
                                  </p:stCondLst>
                                  <p:childTnLst>
                                    <p:set>
                                      <p:cBhvr>
                                        <p:cTn id="51" dur="1" fill="hold">
                                          <p:stCondLst>
                                            <p:cond delay="0"/>
                                          </p:stCondLst>
                                        </p:cTn>
                                        <p:tgtEl>
                                          <p:spTgt spid="2">
                                            <p:txEl>
                                              <p:pRg st="15" end="15"/>
                                            </p:txEl>
                                          </p:spTgt>
                                        </p:tgtEl>
                                        <p:attrNameLst>
                                          <p:attrName>style.visibility</p:attrName>
                                        </p:attrNameLst>
                                      </p:cBhvr>
                                      <p:to>
                                        <p:strVal val="visible"/>
                                      </p:to>
                                    </p:set>
                                    <p:animEffect transition="in" filter="diamond(in)">
                                      <p:cBhvr>
                                        <p:cTn id="52" dur="2000"/>
                                        <p:tgtEl>
                                          <p:spTgt spid="2">
                                            <p:txEl>
                                              <p:pRg st="15" end="1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8" presetClass="entr" presetSubtype="16" fill="hold" grpId="0" nodeType="clickEffect">
                                  <p:stCondLst>
                                    <p:cond delay="0"/>
                                  </p:stCondLst>
                                  <p:childTnLst>
                                    <p:set>
                                      <p:cBhvr>
                                        <p:cTn id="56" dur="1" fill="hold">
                                          <p:stCondLst>
                                            <p:cond delay="0"/>
                                          </p:stCondLst>
                                        </p:cTn>
                                        <p:tgtEl>
                                          <p:spTgt spid="2">
                                            <p:txEl>
                                              <p:pRg st="16" end="16"/>
                                            </p:txEl>
                                          </p:spTgt>
                                        </p:tgtEl>
                                        <p:attrNameLst>
                                          <p:attrName>style.visibility</p:attrName>
                                        </p:attrNameLst>
                                      </p:cBhvr>
                                      <p:to>
                                        <p:strVal val="visible"/>
                                      </p:to>
                                    </p:set>
                                    <p:animEffect transition="in" filter="diamond(in)">
                                      <p:cBhvr>
                                        <p:cTn id="57" dur="2000"/>
                                        <p:tgtEl>
                                          <p:spTgt spid="2">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228600"/>
            <a:ext cx="8229600" cy="4572000"/>
          </a:xfrm>
        </p:spPr>
        <p:txBody>
          <a:bodyPr>
            <a:noAutofit/>
          </a:bodyPr>
          <a:lstStyle/>
          <a:p>
            <a:pPr algn="r" rtl="1"/>
            <a:r>
              <a:rPr lang="ar-SA" sz="2400" b="1" dirty="0" smtClean="0">
                <a:latin typeface="Traditional Arabic" pitchFamily="2" charset="-78"/>
                <a:cs typeface="Traditional Arabic" pitchFamily="2" charset="-78"/>
              </a:rPr>
              <a:t>4 – قال رسول الله صلى الله عليه و سلم : (( اليمين الفاجرة تذر الديار بلاقع )) </a:t>
            </a:r>
            <a:endParaRPr lang="ar-AE" sz="2400" b="1" dirty="0" smtClean="0">
              <a:latin typeface="Traditional Arabic" pitchFamily="2" charset="-78"/>
              <a:cs typeface="Traditional Arabic" pitchFamily="2" charset="-78"/>
            </a:endParaRPr>
          </a:p>
          <a:p>
            <a:pPr algn="r" rtl="1"/>
            <a:r>
              <a:rPr lang="ar-AE" sz="2400" b="1" dirty="0" smtClean="0">
                <a:solidFill>
                  <a:schemeClr val="bg1"/>
                </a:solidFill>
              </a:rPr>
              <a:t>الشرط : الحلف الكاذب ( اليمين الفاجرة )</a:t>
            </a:r>
          </a:p>
          <a:p>
            <a:pPr algn="r" rtl="1"/>
            <a:r>
              <a:rPr lang="ar-AE" sz="2400" b="1" dirty="0" smtClean="0">
                <a:solidFill>
                  <a:schemeClr val="bg1"/>
                </a:solidFill>
              </a:rPr>
              <a:t>النتيجة : الخراب </a:t>
            </a:r>
          </a:p>
          <a:p>
            <a:pPr algn="r" rtl="1">
              <a:buNone/>
            </a:pPr>
            <a:endParaRPr lang="ar-AE" sz="2400" dirty="0" smtClean="0"/>
          </a:p>
          <a:p>
            <a:pPr algn="r" rtl="1"/>
            <a:r>
              <a:rPr lang="ar-SA" sz="2400" b="1" dirty="0" smtClean="0">
                <a:latin typeface="Traditional Arabic" pitchFamily="2" charset="-78"/>
                <a:cs typeface="Traditional Arabic" pitchFamily="2" charset="-78"/>
              </a:rPr>
              <a:t>5 – قال رسول الله صلى الله عليه و سلم : ((</a:t>
            </a:r>
            <a:r>
              <a:rPr lang="ar-AE" sz="2400" b="1" dirty="0" smtClean="0">
                <a:latin typeface="Traditional Arabic" pitchFamily="2" charset="-78"/>
                <a:cs typeface="Traditional Arabic" pitchFamily="2" charset="-78"/>
              </a:rPr>
              <a:t>والله ما ما الفقر </a:t>
            </a:r>
            <a:r>
              <a:rPr lang="ar-SA" sz="2400" b="1" dirty="0" smtClean="0">
                <a:latin typeface="Traditional Arabic" pitchFamily="2" charset="-78"/>
                <a:cs typeface="Traditional Arabic" pitchFamily="2" charset="-78"/>
              </a:rPr>
              <a:t>أخشى عليكم ، </a:t>
            </a:r>
            <a:r>
              <a:rPr lang="ar-AE" sz="2400" b="1" dirty="0" smtClean="0">
                <a:latin typeface="Traditional Arabic" pitchFamily="2" charset="-78"/>
                <a:cs typeface="Traditional Arabic" pitchFamily="2" charset="-78"/>
              </a:rPr>
              <a:t>و</a:t>
            </a:r>
            <a:r>
              <a:rPr lang="ar-SA" sz="2400" b="1" dirty="0" smtClean="0">
                <a:latin typeface="Traditional Arabic" pitchFamily="2" charset="-78"/>
                <a:cs typeface="Traditional Arabic" pitchFamily="2" charset="-78"/>
              </a:rPr>
              <a:t>لكني أخشى أن تبسط الدنيا عليكم ك</a:t>
            </a:r>
            <a:r>
              <a:rPr lang="ar-AE" sz="2400" b="1" dirty="0" smtClean="0">
                <a:latin typeface="Traditional Arabic" pitchFamily="2" charset="-78"/>
                <a:cs typeface="Traditional Arabic" pitchFamily="2" charset="-78"/>
              </a:rPr>
              <a:t>ما</a:t>
            </a:r>
            <a:r>
              <a:rPr lang="ar-SA" sz="2400" b="1" dirty="0" smtClean="0">
                <a:latin typeface="Traditional Arabic" pitchFamily="2" charset="-78"/>
                <a:cs typeface="Traditional Arabic" pitchFamily="2" charset="-78"/>
              </a:rPr>
              <a:t> بسطت على من قبلكم ، فتنافسوها ك</a:t>
            </a:r>
            <a:r>
              <a:rPr lang="ar-AE" sz="2400" b="1" dirty="0" smtClean="0">
                <a:latin typeface="Traditional Arabic" pitchFamily="2" charset="-78"/>
                <a:cs typeface="Traditional Arabic" pitchFamily="2" charset="-78"/>
              </a:rPr>
              <a:t>ما</a:t>
            </a:r>
            <a:r>
              <a:rPr lang="ar-SA" sz="2400" b="1" dirty="0" smtClean="0">
                <a:latin typeface="Traditional Arabic" pitchFamily="2" charset="-78"/>
                <a:cs typeface="Traditional Arabic" pitchFamily="2" charset="-78"/>
              </a:rPr>
              <a:t> تنافس</a:t>
            </a:r>
            <a:r>
              <a:rPr lang="ar-AE" sz="2400" b="1" dirty="0" smtClean="0">
                <a:latin typeface="Traditional Arabic" pitchFamily="2" charset="-78"/>
                <a:cs typeface="Traditional Arabic" pitchFamily="2" charset="-78"/>
              </a:rPr>
              <a:t>و</a:t>
            </a:r>
            <a:r>
              <a:rPr lang="ar-SA" sz="2400" b="1" dirty="0" smtClean="0">
                <a:latin typeface="Traditional Arabic" pitchFamily="2" charset="-78"/>
                <a:cs typeface="Traditional Arabic" pitchFamily="2" charset="-78"/>
              </a:rPr>
              <a:t>ها فتهلككم ك</a:t>
            </a:r>
            <a:r>
              <a:rPr lang="ar-AE" sz="2400" b="1" dirty="0" smtClean="0">
                <a:latin typeface="Traditional Arabic" pitchFamily="2" charset="-78"/>
                <a:cs typeface="Traditional Arabic" pitchFamily="2" charset="-78"/>
              </a:rPr>
              <a:t>ما</a:t>
            </a:r>
            <a:r>
              <a:rPr lang="ar-SA" sz="2400" b="1" dirty="0" smtClean="0">
                <a:latin typeface="Traditional Arabic" pitchFamily="2" charset="-78"/>
                <a:cs typeface="Traditional Arabic" pitchFamily="2" charset="-78"/>
              </a:rPr>
              <a:t> أهلكتهم ))</a:t>
            </a:r>
            <a:endParaRPr lang="en-GB" sz="2400" dirty="0" smtClean="0">
              <a:latin typeface="Traditional Arabic" pitchFamily="2" charset="-78"/>
              <a:cs typeface="Traditional Arabic" pitchFamily="2" charset="-78"/>
            </a:endParaRPr>
          </a:p>
          <a:p>
            <a:pPr algn="r" rtl="1"/>
            <a:r>
              <a:rPr lang="ar-AE" sz="2400" b="1" dirty="0" smtClean="0">
                <a:solidFill>
                  <a:schemeClr val="bg1"/>
                </a:solidFill>
              </a:rPr>
              <a:t>الشرط : التنافس على ملذات الدنيا .</a:t>
            </a:r>
          </a:p>
          <a:p>
            <a:pPr algn="r" rtl="1"/>
            <a:r>
              <a:rPr lang="ar-AE" sz="2400" b="1" dirty="0" smtClean="0">
                <a:solidFill>
                  <a:schemeClr val="bg1"/>
                </a:solidFill>
              </a:rPr>
              <a:t>النتيجة : الهلاك </a:t>
            </a:r>
          </a:p>
          <a:p>
            <a:pPr algn="r" rtl="1">
              <a:buNone/>
            </a:pPr>
            <a:endParaRPr lang="ar-AE" sz="2400" dirty="0" smtClean="0"/>
          </a:p>
          <a:p>
            <a:pPr algn="r" rtl="1"/>
            <a:r>
              <a:rPr lang="ar-SA" sz="2400" b="1" dirty="0" smtClean="0">
                <a:latin typeface="Traditional Arabic" pitchFamily="2" charset="-78"/>
                <a:cs typeface="Traditional Arabic" pitchFamily="2" charset="-78"/>
              </a:rPr>
              <a:t>6 – قال رسول الله صلى الله عليه و سلم : (( إذا خطب أليكم من ترضون دينه و خلقه فزوجوه ، إلا تفعلوا تكن فتنة في الأرض و فساد عريض )) .</a:t>
            </a:r>
            <a:endParaRPr lang="en-GB" sz="2400" dirty="0" smtClean="0">
              <a:latin typeface="Traditional Arabic" pitchFamily="2" charset="-78"/>
              <a:cs typeface="Traditional Arabic" pitchFamily="2" charset="-78"/>
            </a:endParaRPr>
          </a:p>
          <a:p>
            <a:pPr algn="r" rtl="1"/>
            <a:r>
              <a:rPr lang="ar-AE" sz="2400" b="1" dirty="0" smtClean="0">
                <a:solidFill>
                  <a:schemeClr val="bg1"/>
                </a:solidFill>
              </a:rPr>
              <a:t>الشرط : الحلول دون تزويج صاحب الدين و الأخلاق.</a:t>
            </a:r>
          </a:p>
          <a:p>
            <a:pPr algn="r" rtl="1"/>
            <a:r>
              <a:rPr lang="ar-AE" sz="2400" b="1" dirty="0" smtClean="0">
                <a:solidFill>
                  <a:schemeClr val="bg1"/>
                </a:solidFill>
              </a:rPr>
              <a:t>النتيجة : الفساد و الفتنة .</a:t>
            </a:r>
          </a:p>
          <a:p>
            <a:pPr algn="r" rtl="1"/>
            <a:endParaRPr lang="en-GB" sz="2400" dirty="0">
              <a:latin typeface="Traditional Arabic" pitchFamily="2" charset="-78"/>
              <a:cs typeface="Traditional Arabic"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heckerboard(across)">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checkerboard(across)">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
                                            <p:txEl>
                                              <p:pRg st="4" end="4"/>
                                            </p:txEl>
                                          </p:spTgt>
                                        </p:tgtEl>
                                        <p:attrNameLst>
                                          <p:attrName>style.visibility</p:attrName>
                                        </p:attrNameLst>
                                      </p:cBhvr>
                                      <p:to>
                                        <p:strVal val="visible"/>
                                      </p:to>
                                    </p:set>
                                    <p:animEffect transition="in" filter="checkerboard(across)">
                                      <p:cBhvr>
                                        <p:cTn id="22" dur="500"/>
                                        <p:tgtEl>
                                          <p:spTgt spid="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
                                            <p:txEl>
                                              <p:pRg st="5" end="5"/>
                                            </p:txEl>
                                          </p:spTgt>
                                        </p:tgtEl>
                                        <p:attrNameLst>
                                          <p:attrName>style.visibility</p:attrName>
                                        </p:attrNameLst>
                                      </p:cBhvr>
                                      <p:to>
                                        <p:strVal val="visible"/>
                                      </p:to>
                                    </p:set>
                                    <p:animEffect transition="in" filter="checkerboard(across)">
                                      <p:cBhvr>
                                        <p:cTn id="27" dur="500"/>
                                        <p:tgtEl>
                                          <p:spTgt spid="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
                                            <p:txEl>
                                              <p:pRg st="6" end="6"/>
                                            </p:txEl>
                                          </p:spTgt>
                                        </p:tgtEl>
                                        <p:attrNameLst>
                                          <p:attrName>style.visibility</p:attrName>
                                        </p:attrNameLst>
                                      </p:cBhvr>
                                      <p:to>
                                        <p:strVal val="visible"/>
                                      </p:to>
                                    </p:set>
                                    <p:animEffect transition="in" filter="checkerboard(across)">
                                      <p:cBhvr>
                                        <p:cTn id="32" dur="500"/>
                                        <p:tgtEl>
                                          <p:spTgt spid="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checkerboard(across)">
                                      <p:cBhvr>
                                        <p:cTn id="37" dur="5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
                                            <p:txEl>
                                              <p:pRg st="9" end="9"/>
                                            </p:txEl>
                                          </p:spTgt>
                                        </p:tgtEl>
                                        <p:attrNameLst>
                                          <p:attrName>style.visibility</p:attrName>
                                        </p:attrNameLst>
                                      </p:cBhvr>
                                      <p:to>
                                        <p:strVal val="visible"/>
                                      </p:to>
                                    </p:set>
                                    <p:animEffect transition="in" filter="checkerboard(across)">
                                      <p:cBhvr>
                                        <p:cTn id="42" dur="500"/>
                                        <p:tgtEl>
                                          <p:spTgt spid="2">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checkerboard(across)">
                                      <p:cBhvr>
                                        <p:cTn id="47"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57200"/>
            <a:ext cx="8229600" cy="5638800"/>
          </a:xfrm>
        </p:spPr>
        <p:txBody>
          <a:bodyPr>
            <a:normAutofit fontScale="92500" lnSpcReduction="20000"/>
          </a:bodyPr>
          <a:lstStyle/>
          <a:p>
            <a:pPr algn="r" rtl="1"/>
            <a:r>
              <a:rPr lang="ar-SA" b="1" dirty="0" smtClean="0"/>
              <a:t>أبين : </a:t>
            </a:r>
            <a:endParaRPr lang="en-GB" dirty="0" smtClean="0"/>
          </a:p>
          <a:p>
            <a:pPr algn="r" rtl="1"/>
            <a:r>
              <a:rPr lang="ar-SA" b="1" dirty="0" smtClean="0"/>
              <a:t>عن حكيم بن حزام رضي الله عنه قال: قال رسول الله صلى الله عليه وسلم : "البيِّعان بالخيار ما لم يتفرقا. فإن صدقا وبيَّنا: بورك لهما في بيعهما. وإن كذبا وكتما: محقت بركة بيعهما" متفق عليه.</a:t>
            </a:r>
            <a:endParaRPr lang="ar-AE" dirty="0" smtClean="0"/>
          </a:p>
          <a:p>
            <a:pPr algn="r" rtl="1"/>
            <a:endParaRPr lang="en-GB" dirty="0" smtClean="0"/>
          </a:p>
          <a:p>
            <a:pPr algn="r" rtl="1"/>
            <a:r>
              <a:rPr lang="ar-SA" b="1" dirty="0" smtClean="0"/>
              <a:t>في ضوء تلك السنة الربانية التي أشار إليها الحديث الشريف ، ماذا تتوقع أن يحدث في المواقف التالية ؟ </a:t>
            </a:r>
            <a:endParaRPr lang="ar-AE" b="1" dirty="0" smtClean="0"/>
          </a:p>
          <a:p>
            <a:pPr algn="r" rtl="1">
              <a:buNone/>
            </a:pPr>
            <a:endParaRPr lang="en-GB" dirty="0" smtClean="0"/>
          </a:p>
          <a:p>
            <a:pPr lvl="0" algn="r" rtl="1"/>
            <a:r>
              <a:rPr lang="ar-SA" b="1" dirty="0" smtClean="0"/>
              <a:t>باع رجل مركبته لأخر مخفياً عيبها الخطير في المحرك موهماً له أن محركها سليماً .</a:t>
            </a:r>
            <a:r>
              <a:rPr lang="ar-AE" b="1" dirty="0" smtClean="0"/>
              <a:t> </a:t>
            </a:r>
          </a:p>
          <a:p>
            <a:pPr lvl="0" algn="r" rtl="1"/>
            <a:r>
              <a:rPr lang="ar-AE" b="1" dirty="0" smtClean="0">
                <a:solidFill>
                  <a:schemeClr val="bg1"/>
                </a:solidFill>
              </a:rPr>
              <a:t>سيتسبب بضرر بالغ للمشتري و سيأثم على ذلك .</a:t>
            </a:r>
            <a:endParaRPr lang="en-GB" b="1" dirty="0" smtClean="0">
              <a:solidFill>
                <a:schemeClr val="bg1"/>
              </a:solidFill>
            </a:endParaRPr>
          </a:p>
          <a:p>
            <a:pPr lvl="0" algn="r" rtl="1"/>
            <a:r>
              <a:rPr lang="ar-SA" b="1" dirty="0" smtClean="0"/>
              <a:t>يضع علامات تجارية رائجة على سلع مستوردة ذات مستوى منخفض جداً . </a:t>
            </a:r>
            <a:endParaRPr lang="ar-AE" b="1" dirty="0" smtClean="0"/>
          </a:p>
          <a:p>
            <a:pPr lvl="0" algn="r" rtl="1"/>
            <a:r>
              <a:rPr lang="ar-AE" b="1" dirty="0" smtClean="0">
                <a:solidFill>
                  <a:schemeClr val="bg1"/>
                </a:solidFill>
              </a:rPr>
              <a:t>سيقع بالمعصية و الأثم و سيكسب مالا حراما .</a:t>
            </a:r>
            <a:endParaRPr lang="en-GB" b="1" dirty="0" smtClean="0">
              <a:solidFill>
                <a:schemeClr val="bg1"/>
              </a:solidFill>
            </a:endParaRPr>
          </a:p>
          <a:p>
            <a:pPr algn="r" rtl="1"/>
            <a:r>
              <a:rPr lang="ar-SA" b="1" dirty="0" smtClean="0"/>
              <a:t>يتجنب أحد الباعة المبالغات في وصف سلعته .</a:t>
            </a:r>
            <a:endParaRPr lang="ar-AE" b="1" dirty="0" smtClean="0"/>
          </a:p>
          <a:p>
            <a:pPr algn="r" rtl="1"/>
            <a:r>
              <a:rPr lang="ar-AE" b="1" dirty="0" smtClean="0">
                <a:solidFill>
                  <a:schemeClr val="bg1"/>
                </a:solidFill>
              </a:rPr>
              <a:t>سيبارك الله في عمله و سيحصل على ثقة الناس</a:t>
            </a:r>
            <a:endParaRPr lang="en-GB"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heckerboard(across)">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checkerboard(across)">
                                      <p:cBhvr>
                                        <p:cTn id="17" dur="500"/>
                                        <p:tgtEl>
                                          <p:spTgt spid="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
                                            <p:txEl>
                                              <p:pRg st="5" end="5"/>
                                            </p:txEl>
                                          </p:spTgt>
                                        </p:tgtEl>
                                        <p:attrNameLst>
                                          <p:attrName>style.visibility</p:attrName>
                                        </p:attrNameLst>
                                      </p:cBhvr>
                                      <p:to>
                                        <p:strVal val="visible"/>
                                      </p:to>
                                    </p:set>
                                    <p:animEffect transition="in" filter="checkerboard(across)">
                                      <p:cBhvr>
                                        <p:cTn id="22" dur="500"/>
                                        <p:tgtEl>
                                          <p:spTgt spid="2">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animEffect transition="in" filter="checkerboard(across)">
                                      <p:cBhvr>
                                        <p:cTn id="27" dur="500"/>
                                        <p:tgtEl>
                                          <p:spTgt spid="2">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2">
                                            <p:txEl>
                                              <p:pRg st="7" end="7"/>
                                            </p:txEl>
                                          </p:spTgt>
                                        </p:tgtEl>
                                        <p:attrNameLst>
                                          <p:attrName>style.visibility</p:attrName>
                                        </p:attrNameLst>
                                      </p:cBhvr>
                                      <p:to>
                                        <p:strVal val="visible"/>
                                      </p:to>
                                    </p:set>
                                    <p:animEffect transition="in" filter="checkerboard(across)">
                                      <p:cBhvr>
                                        <p:cTn id="32" dur="500"/>
                                        <p:tgtEl>
                                          <p:spTgt spid="2">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animEffect transition="in" filter="checkerboard(across)">
                                      <p:cBhvr>
                                        <p:cTn id="37" dur="500"/>
                                        <p:tgtEl>
                                          <p:spTgt spid="2">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2">
                                            <p:txEl>
                                              <p:pRg st="9" end="9"/>
                                            </p:txEl>
                                          </p:spTgt>
                                        </p:tgtEl>
                                        <p:attrNameLst>
                                          <p:attrName>style.visibility</p:attrName>
                                        </p:attrNameLst>
                                      </p:cBhvr>
                                      <p:to>
                                        <p:strVal val="visible"/>
                                      </p:to>
                                    </p:set>
                                    <p:animEffect transition="in" filter="checkerboard(across)">
                                      <p:cBhvr>
                                        <p:cTn id="42" dur="500"/>
                                        <p:tgtEl>
                                          <p:spTgt spid="2">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2">
                                            <p:txEl>
                                              <p:pRg st="10" end="10"/>
                                            </p:txEl>
                                          </p:spTgt>
                                        </p:tgtEl>
                                        <p:attrNameLst>
                                          <p:attrName>style.visibility</p:attrName>
                                        </p:attrNameLst>
                                      </p:cBhvr>
                                      <p:to>
                                        <p:strVal val="visible"/>
                                      </p:to>
                                    </p:set>
                                    <p:animEffect transition="in" filter="checkerboard(across)">
                                      <p:cBhvr>
                                        <p:cTn id="47" dur="500"/>
                                        <p:tgtEl>
                                          <p:spTgt spid="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09600"/>
            <a:ext cx="8229600" cy="5562600"/>
          </a:xfrm>
        </p:spPr>
        <p:txBody>
          <a:bodyPr>
            <a:normAutofit/>
          </a:bodyPr>
          <a:lstStyle/>
          <a:p>
            <a:pPr algn="r" rtl="1"/>
            <a:r>
              <a:rPr lang="ar-SA" b="1" dirty="0" smtClean="0"/>
              <a:t>أتأمل و أناقش : </a:t>
            </a:r>
            <a:endParaRPr lang="en-GB" dirty="0" smtClean="0"/>
          </a:p>
          <a:p>
            <a:pPr algn="r" rtl="1"/>
            <a:r>
              <a:rPr lang="ar-SA" b="1" dirty="0" smtClean="0"/>
              <a:t>عن ثوبان -رضي الله تعالى عنه- قال: قال رسول الله صلى الله عليه وسلم</a:t>
            </a:r>
            <a:r>
              <a:rPr lang="en-GB" b="1" dirty="0" smtClean="0"/>
              <a:t>: </a:t>
            </a:r>
            <a:r>
              <a:rPr lang="ar-SA" b="1" dirty="0" smtClean="0"/>
              <a:t>يوشك الأمم أن تداعى عليكم كما تداعى الأكلة إلى قصعتها، فقال قائل: ومن قلة نحن يومئذ، قال: بل أنتم يومئذ كثير ولكنكم غثاء كغثاء السيل، ولينزعن الله من صدور عدوكم المهابة منكم، وليقذفن الله في قلوبكم الوهن، فقال قائل: يا رسول الله وما الوهن، قال: حب الدنيا وكراهية الموت أخرجه أبو داود</a:t>
            </a:r>
            <a:r>
              <a:rPr lang="en-GB" b="1" dirty="0" smtClean="0"/>
              <a:t>. </a:t>
            </a:r>
            <a:endParaRPr lang="ar-AE" b="1" dirty="0" smtClean="0"/>
          </a:p>
          <a:p>
            <a:pPr algn="r" rtl="1">
              <a:buNone/>
            </a:pPr>
            <a:endParaRPr lang="en-GB" dirty="0" smtClean="0"/>
          </a:p>
          <a:p>
            <a:pPr algn="r" rtl="1"/>
            <a:r>
              <a:rPr lang="ar-SA" b="1" dirty="0" smtClean="0"/>
              <a:t>من خلال مجموعتك الطلابية ناقش الأسباب التي آلت إليها هذه النتيجة التي يشير إليها الحديث الشريف من تفكك الأمة ، و أنفراط عقدها ، و خفة وزنها ، و هوان قيمتها ، و انسيابها في مجاري التبعية لغيرها ، و تكالب الأعداء عليها . </a:t>
            </a:r>
            <a:endParaRPr lang="en-GB" dirty="0" smtClean="0"/>
          </a:p>
          <a:p>
            <a:pPr algn="r" rtl="1"/>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heckerboard(across)">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checkerboard(across)">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animEffect transition="in" filter="checkerboard(across)">
                                      <p:cBhvr>
                                        <p:cTn id="17"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219200"/>
            <a:ext cx="8229600" cy="5105400"/>
          </a:xfrm>
        </p:spPr>
        <p:txBody>
          <a:bodyPr>
            <a:normAutofit fontScale="85000" lnSpcReduction="10000"/>
          </a:bodyPr>
          <a:lstStyle/>
          <a:p>
            <a:pPr algn="r" rtl="1"/>
            <a:r>
              <a:rPr lang="ar-SA" b="1" dirty="0" smtClean="0"/>
              <a:t>السؤال الأول : </a:t>
            </a:r>
            <a:endParaRPr lang="en-GB" b="1" dirty="0" smtClean="0"/>
          </a:p>
          <a:p>
            <a:pPr algn="r" rtl="1"/>
            <a:r>
              <a:rPr lang="ar-SA" b="1" dirty="0" smtClean="0"/>
              <a:t>تدبر الأحاديث التالية ، ثم قم بصياغة السنن الشرطية في كل منها مبيناً النتيجة المترتبة عليها : </a:t>
            </a:r>
            <a:endParaRPr lang="ar-AE" b="1" dirty="0" smtClean="0"/>
          </a:p>
          <a:p>
            <a:pPr algn="r" rtl="1">
              <a:buNone/>
            </a:pPr>
            <a:endParaRPr lang="en-GB" b="1" dirty="0" smtClean="0"/>
          </a:p>
          <a:p>
            <a:pPr algn="r" rtl="1"/>
            <a:r>
              <a:rPr lang="ar-SA" b="1" dirty="0" smtClean="0"/>
              <a:t>أ – قال رسول الله صلى الله عليه و سلم : ((</a:t>
            </a:r>
            <a:r>
              <a:rPr lang="ar-SA" b="1" i="1" dirty="0" smtClean="0"/>
              <a:t>الصدقة لتطفئ غضب الرب</a:t>
            </a:r>
            <a:r>
              <a:rPr lang="ar-SA" b="1" dirty="0" smtClean="0"/>
              <a:t> وتدفع ميتة السوء ))</a:t>
            </a:r>
            <a:endParaRPr lang="en-GB" b="1" dirty="0" smtClean="0"/>
          </a:p>
          <a:p>
            <a:pPr algn="r" rtl="1"/>
            <a:r>
              <a:rPr lang="ar-SA" b="1" dirty="0" smtClean="0"/>
              <a:t>حدثنا </a:t>
            </a:r>
            <a:r>
              <a:rPr lang="ar-AE" b="1" dirty="0" smtClean="0"/>
              <a:t>محمد بن بكر </a:t>
            </a:r>
            <a:r>
              <a:rPr lang="ar-SA" b="1" dirty="0" smtClean="0"/>
              <a:t>أخبرنا </a:t>
            </a:r>
            <a:r>
              <a:rPr lang="ar-AE" b="1" dirty="0" smtClean="0"/>
              <a:t>ابن جريح </a:t>
            </a:r>
            <a:r>
              <a:rPr lang="ar-SA" b="1" dirty="0" smtClean="0"/>
              <a:t>عن </a:t>
            </a:r>
            <a:r>
              <a:rPr lang="ar-AE" b="1" dirty="0" smtClean="0"/>
              <a:t>ابن المنكدر </a:t>
            </a:r>
            <a:r>
              <a:rPr lang="ar-SA" b="1" dirty="0" smtClean="0"/>
              <a:t>عن أبي أيوب عن </a:t>
            </a:r>
            <a:r>
              <a:rPr lang="ar-AE" b="1" dirty="0" smtClean="0"/>
              <a:t>مسلمة بن مخلد </a:t>
            </a:r>
            <a:r>
              <a:rPr lang="ar-SA" b="1" dirty="0" smtClean="0"/>
              <a:t>أن النبي صلى الله عليه وسلم قال من ستر مسلما في الدنيا ستره الله عز وجل في الدنيا والآخرة ومن نجى مكروبا فك الله عنه كربة من كرب يوم القيامة ومن كان في حاجة أخيه كان الله عز وجل في حاجته )) .</a:t>
            </a:r>
            <a:endParaRPr lang="en-GB" b="1" dirty="0" smtClean="0"/>
          </a:p>
          <a:p>
            <a:pPr algn="r" rtl="1"/>
            <a:r>
              <a:rPr lang="ar-SA" b="1" dirty="0" smtClean="0"/>
              <a:t>قال رسول الله صلى الله عليه و سلم لحكيم – رضى الله عنه - : ((</a:t>
            </a:r>
            <a:r>
              <a:rPr lang="en-GB" b="1" dirty="0" smtClean="0"/>
              <a:t>(</a:t>
            </a:r>
            <a:r>
              <a:rPr lang="ar-SA" b="1" dirty="0" smtClean="0"/>
              <a:t>يا حكيم</a:t>
            </a:r>
            <a:r>
              <a:rPr lang="en-GB" b="1" dirty="0" smtClean="0"/>
              <a:t>: </a:t>
            </a:r>
            <a:r>
              <a:rPr lang="ar-SA" b="1" dirty="0" smtClean="0"/>
              <a:t>إن هذا المال حلوة خضرة</a:t>
            </a:r>
            <a:r>
              <a:rPr lang="en-GB" b="1" dirty="0" smtClean="0"/>
              <a:t>..</a:t>
            </a:r>
            <a:r>
              <a:rPr lang="ar-SA" b="1" dirty="0" smtClean="0"/>
              <a:t>فمن أخذ بسخاوة نفس بورك له فيه</a:t>
            </a:r>
            <a:r>
              <a:rPr lang="en-GB" b="1" dirty="0" smtClean="0"/>
              <a:t>...</a:t>
            </a:r>
            <a:r>
              <a:rPr lang="ar-SA" b="1" dirty="0" smtClean="0"/>
              <a:t>و من أخذه بإشراف نفس لم يبارك له فيه، و كان كالذي يأكل ولا يشبع</a:t>
            </a:r>
            <a:r>
              <a:rPr lang="en-GB" b="1" dirty="0" smtClean="0"/>
              <a:t>..</a:t>
            </a:r>
            <a:r>
              <a:rPr lang="ar-SA" b="1" dirty="0" smtClean="0"/>
              <a:t>و اليد العليا خير من اليد السفلى)) .</a:t>
            </a:r>
            <a:endParaRPr lang="en-GB" b="1" dirty="0" smtClean="0"/>
          </a:p>
          <a:p>
            <a:pPr algn="r" rtl="1"/>
            <a:r>
              <a:rPr lang="ar-SA" b="1" dirty="0" smtClean="0"/>
              <a:t>قال رسول الله صلى الله عليه و سلم : (( من سره أن يبسط له في رزقه و أن ينشأ له في أثره فليصل رحمه )) .. </a:t>
            </a:r>
            <a:endParaRPr lang="en-GB" b="1" dirty="0" smtClean="0"/>
          </a:p>
          <a:p>
            <a:pPr algn="r" rtl="1"/>
            <a:endParaRPr lang="en-GB" b="1" dirty="0"/>
          </a:p>
        </p:txBody>
      </p:sp>
      <p:sp>
        <p:nvSpPr>
          <p:cNvPr id="3" name="Title 2"/>
          <p:cNvSpPr>
            <a:spLocks noGrp="1"/>
          </p:cNvSpPr>
          <p:nvPr>
            <p:ph type="title"/>
          </p:nvPr>
        </p:nvSpPr>
        <p:spPr>
          <a:xfrm>
            <a:off x="457200" y="0"/>
            <a:ext cx="8229600" cy="1219200"/>
          </a:xfrm>
        </p:spPr>
        <p:txBody>
          <a:bodyPr/>
          <a:lstStyle/>
          <a:p>
            <a:pPr algn="ctr"/>
            <a:r>
              <a:rPr lang="ar-AE" dirty="0" smtClean="0"/>
              <a:t>أنشطة الطالب </a:t>
            </a:r>
            <a:endParaRPr lang="en-GB"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ox(in)">
                                      <p:cBhvr>
                                        <p:cTn id="12" dur="5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2">
                                            <p:txEl>
                                              <p:pRg st="1" end="1"/>
                                            </p:txEl>
                                          </p:spTgt>
                                        </p:tgtEl>
                                        <p:attrNameLst>
                                          <p:attrName>style.visibility</p:attrName>
                                        </p:attrNameLst>
                                      </p:cBhvr>
                                      <p:to>
                                        <p:strVal val="visible"/>
                                      </p:to>
                                    </p:set>
                                    <p:animEffect transition="in" filter="box(in)">
                                      <p:cBhvr>
                                        <p:cTn id="17" dur="500"/>
                                        <p:tgtEl>
                                          <p:spTgt spid="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box(in)">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box(in)">
                                      <p:cBhvr>
                                        <p:cTn id="27" dur="500"/>
                                        <p:tgtEl>
                                          <p:spTgt spid="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2">
                                            <p:txEl>
                                              <p:pRg st="5" end="5"/>
                                            </p:txEl>
                                          </p:spTgt>
                                        </p:tgtEl>
                                        <p:attrNameLst>
                                          <p:attrName>style.visibility</p:attrName>
                                        </p:attrNameLst>
                                      </p:cBhvr>
                                      <p:to>
                                        <p:strVal val="visible"/>
                                      </p:to>
                                    </p:set>
                                    <p:animEffect transition="in" filter="box(in)">
                                      <p:cBhvr>
                                        <p:cTn id="32" dur="500"/>
                                        <p:tgtEl>
                                          <p:spTgt spid="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2">
                                            <p:txEl>
                                              <p:pRg st="6" end="6"/>
                                            </p:txEl>
                                          </p:spTgt>
                                        </p:tgtEl>
                                        <p:attrNameLst>
                                          <p:attrName>style.visibility</p:attrName>
                                        </p:attrNameLst>
                                      </p:cBhvr>
                                      <p:to>
                                        <p:strVal val="visible"/>
                                      </p:to>
                                    </p:set>
                                    <p:animEffect transition="in" filter="box(in)">
                                      <p:cBhvr>
                                        <p:cTn id="37"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1600200" y="381000"/>
          <a:ext cx="5867400" cy="5993044"/>
        </p:xfrm>
        <a:graphic>
          <a:graphicData uri="http://schemas.openxmlformats.org/drawingml/2006/table">
            <a:tbl>
              <a:tblPr rtl="1"/>
              <a:tblGrid>
                <a:gridCol w="3203763"/>
                <a:gridCol w="2663637"/>
              </a:tblGrid>
              <a:tr h="575733">
                <a:tc>
                  <a:txBody>
                    <a:bodyPr/>
                    <a:lstStyle/>
                    <a:p>
                      <a:pPr algn="ctr" rtl="1">
                        <a:lnSpc>
                          <a:spcPct val="115000"/>
                        </a:lnSpc>
                        <a:spcAft>
                          <a:spcPts val="0"/>
                        </a:spcAft>
                      </a:pPr>
                      <a:r>
                        <a:rPr lang="ar-AE" sz="2800" b="1" u="sng">
                          <a:effectLst>
                            <a:outerShdw blurRad="38100" dist="38100" dir="2700000" algn="tl">
                              <a:srgbClr val="000000">
                                <a:alpha val="43137"/>
                              </a:srgbClr>
                            </a:outerShdw>
                          </a:effectLst>
                          <a:latin typeface="Calibri"/>
                          <a:ea typeface="Times New Roman"/>
                          <a:cs typeface="Traditional Arabic"/>
                        </a:rPr>
                        <a:t>الشرط</a:t>
                      </a:r>
                      <a:endParaRPr lang="en-GB" sz="1800" b="1" u="sng">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u="sng" dirty="0">
                          <a:effectLst>
                            <a:outerShdw blurRad="38100" dist="38100" dir="2700000" algn="tl">
                              <a:srgbClr val="000000">
                                <a:alpha val="43137"/>
                              </a:srgbClr>
                            </a:outerShdw>
                          </a:effectLst>
                          <a:latin typeface="Calibri"/>
                          <a:ea typeface="Times New Roman"/>
                          <a:cs typeface="Traditional Arabic"/>
                        </a:rPr>
                        <a:t>الجزاء</a:t>
                      </a:r>
                      <a:endParaRPr lang="en-GB" sz="1800" b="1" u="sng"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الصدقة </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مرضاة الله وحسن الخاتمة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الستر على المسلم </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ستر الله له في الدنيا والآخرة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51467">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مساعدة المكروب</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فك الله شدته وكربته يوم القيامة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إعانة المحتاج</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إعانة الله له وقت الشدة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أخذ المال بسخاوة من غير سؤال الناس</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يبارك الله له</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أخذ المال بإِشراف</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عدم المباركة في المال</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75733">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صلة الرحم</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dirty="0">
                          <a:effectLst>
                            <a:outerShdw blurRad="38100" dist="38100" dir="2700000" algn="tl">
                              <a:srgbClr val="000000">
                                <a:alpha val="43137"/>
                              </a:srgbClr>
                            </a:outerShdw>
                          </a:effectLst>
                          <a:latin typeface="Calibri"/>
                          <a:ea typeface="Times New Roman"/>
                          <a:cs typeface="Traditional Arabic"/>
                        </a:rPr>
                        <a:t>بسط الرزق</a:t>
                      </a:r>
                      <a:endParaRPr lang="en-GB" sz="1800" b="1"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81000" y="725031"/>
            <a:ext cx="8458200" cy="2246769"/>
          </a:xfrm>
          <a:prstGeom prst="rect">
            <a:avLst/>
          </a:prstGeom>
          <a:noFill/>
        </p:spPr>
        <p:txBody>
          <a:bodyPr wrap="square" rtlCol="0">
            <a:spAutoFit/>
          </a:bodyPr>
          <a:lstStyle/>
          <a:p>
            <a:pPr algn="r" rtl="1"/>
            <a:r>
              <a:rPr lang="ar-SA" sz="2800" b="1" dirty="0" smtClean="0"/>
              <a:t>ب – عن أبن مسعود عن النبي صلى الله عليه و سلم : (( ما أحد أكثر من الربا إلا كان عاقبة أمره إلى قلة )) .</a:t>
            </a:r>
            <a:endParaRPr lang="ar-AE" sz="2800" b="1" dirty="0" smtClean="0"/>
          </a:p>
          <a:p>
            <a:pPr algn="r" rtl="1"/>
            <a:endParaRPr lang="en-GB" sz="2800" dirty="0" smtClean="0"/>
          </a:p>
          <a:p>
            <a:pPr algn="r" rtl="1"/>
            <a:r>
              <a:rPr lang="ar-SA" sz="2800" b="1" dirty="0" smtClean="0"/>
              <a:t>قال رسول الله صلى الله عليه و سلم : (( .. و ما من قوم يظهر فيهم الرشا إلا أخذوا بالرعب )) ..</a:t>
            </a:r>
            <a:endParaRPr lang="en-GB" sz="2800" dirty="0"/>
          </a:p>
        </p:txBody>
      </p:sp>
      <p:graphicFrame>
        <p:nvGraphicFramePr>
          <p:cNvPr id="3" name="Table 2"/>
          <p:cNvGraphicFramePr>
            <a:graphicFrameLocks noGrp="1"/>
          </p:cNvGraphicFramePr>
          <p:nvPr/>
        </p:nvGraphicFramePr>
        <p:xfrm>
          <a:off x="2057400" y="3505200"/>
          <a:ext cx="5181600" cy="2173224"/>
        </p:xfrm>
        <a:graphic>
          <a:graphicData uri="http://schemas.openxmlformats.org/drawingml/2006/table">
            <a:tbl>
              <a:tblPr rtl="1"/>
              <a:tblGrid>
                <a:gridCol w="2809164"/>
                <a:gridCol w="2372436"/>
              </a:tblGrid>
              <a:tr h="724408">
                <a:tc>
                  <a:txBody>
                    <a:bodyPr/>
                    <a:lstStyle/>
                    <a:p>
                      <a:pPr algn="ctr" rtl="1">
                        <a:lnSpc>
                          <a:spcPct val="115000"/>
                        </a:lnSpc>
                        <a:spcAft>
                          <a:spcPts val="0"/>
                        </a:spcAft>
                      </a:pPr>
                      <a:r>
                        <a:rPr lang="ar-AE" sz="2800" b="1" u="sng">
                          <a:latin typeface="Calibri"/>
                          <a:ea typeface="Times New Roman"/>
                          <a:cs typeface="Traditional Arabic"/>
                        </a:rPr>
                        <a:t>الشرط</a:t>
                      </a:r>
                      <a:endParaRPr lang="en-GB" sz="1800" u="sng">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u="sng" dirty="0">
                          <a:latin typeface="Calibri"/>
                          <a:ea typeface="Times New Roman"/>
                          <a:cs typeface="Traditional Arabic"/>
                        </a:rPr>
                        <a:t>الجزاء</a:t>
                      </a:r>
                      <a:endParaRPr lang="en-GB" sz="1800" u="sng" dirty="0">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4408">
                <a:tc>
                  <a:txBody>
                    <a:bodyPr/>
                    <a:lstStyle/>
                    <a:p>
                      <a:pPr algn="ctr" rtl="1">
                        <a:lnSpc>
                          <a:spcPct val="115000"/>
                        </a:lnSpc>
                        <a:spcAft>
                          <a:spcPts val="0"/>
                        </a:spcAft>
                      </a:pPr>
                      <a:r>
                        <a:rPr lang="en-US" sz="2800" u="none">
                          <a:latin typeface="Calibri"/>
                          <a:ea typeface="Times New Roman"/>
                          <a:cs typeface="Traditional Arabic"/>
                        </a:rPr>
                        <a:t> </a:t>
                      </a:r>
                      <a:r>
                        <a:rPr lang="ar-AE" sz="2800" u="none">
                          <a:latin typeface="Calibri"/>
                          <a:ea typeface="Times New Roman"/>
                          <a:cs typeface="Traditional Arabic"/>
                        </a:rPr>
                        <a:t>التعامل بالربا</a:t>
                      </a:r>
                      <a:endParaRPr lang="en-GB" sz="1800" u="none">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u="none">
                          <a:latin typeface="Calibri"/>
                          <a:ea typeface="Times New Roman"/>
                          <a:cs typeface="Traditional Arabic"/>
                        </a:rPr>
                        <a:t>محق البركة وضياع المال</a:t>
                      </a:r>
                      <a:endParaRPr lang="en-GB" sz="1800" u="none">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24408">
                <a:tc>
                  <a:txBody>
                    <a:bodyPr/>
                    <a:lstStyle/>
                    <a:p>
                      <a:pPr algn="ctr" rtl="1">
                        <a:lnSpc>
                          <a:spcPct val="115000"/>
                        </a:lnSpc>
                        <a:spcAft>
                          <a:spcPts val="0"/>
                        </a:spcAft>
                      </a:pPr>
                      <a:r>
                        <a:rPr lang="ar-AE" sz="2800" u="none">
                          <a:latin typeface="Calibri"/>
                          <a:ea typeface="Times New Roman"/>
                          <a:cs typeface="Traditional Arabic"/>
                        </a:rPr>
                        <a:t>انتشار الرشوة</a:t>
                      </a:r>
                      <a:endParaRPr lang="en-GB" sz="1800" u="none">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u="none" dirty="0">
                          <a:latin typeface="Calibri"/>
                          <a:ea typeface="Times New Roman"/>
                          <a:cs typeface="Traditional Arabic"/>
                        </a:rPr>
                        <a:t>أصابهم الرعب</a:t>
                      </a:r>
                      <a:endParaRPr lang="en-GB" sz="1800" u="none" dirty="0">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4800" y="990600"/>
            <a:ext cx="8610600" cy="1938992"/>
          </a:xfrm>
          <a:prstGeom prst="rect">
            <a:avLst/>
          </a:prstGeom>
          <a:noFill/>
        </p:spPr>
        <p:txBody>
          <a:bodyPr wrap="square" rtlCol="0">
            <a:spAutoFit/>
          </a:bodyPr>
          <a:lstStyle/>
          <a:p>
            <a:pPr algn="r" rtl="1"/>
            <a:r>
              <a:rPr lang="ar-SA" sz="2800" b="1" dirty="0" smtClean="0"/>
              <a:t>ج - قال رسول اللّه صلى اللّه عليه وسلّم: (( ما نقض قوم </a:t>
            </a:r>
            <a:r>
              <a:rPr lang="ar-SA" sz="3600" b="1" dirty="0" smtClean="0"/>
              <a:t>ا</a:t>
            </a:r>
            <a:r>
              <a:rPr lang="ar-SA" sz="2800" b="1" dirty="0" smtClean="0"/>
              <a:t>لعهد إلّا كان القتل بينهم، ولا ظهرت فاحشة في قوم قطّ إلّا سلّط اللّه عليهم الموت، ولا منع قوم الزّكاة إلّا حبس اللّه عنهم القطر))</a:t>
            </a:r>
            <a:endParaRPr lang="en-GB" sz="2800" dirty="0" smtClean="0"/>
          </a:p>
          <a:p>
            <a:endParaRPr lang="en-GB" sz="2800" dirty="0"/>
          </a:p>
        </p:txBody>
      </p:sp>
      <p:graphicFrame>
        <p:nvGraphicFramePr>
          <p:cNvPr id="3" name="Table 2"/>
          <p:cNvGraphicFramePr>
            <a:graphicFrameLocks noGrp="1"/>
          </p:cNvGraphicFramePr>
          <p:nvPr/>
        </p:nvGraphicFramePr>
        <p:xfrm>
          <a:off x="2438400" y="3048000"/>
          <a:ext cx="4267200" cy="3048000"/>
        </p:xfrm>
        <a:graphic>
          <a:graphicData uri="http://schemas.openxmlformats.org/drawingml/2006/table">
            <a:tbl>
              <a:tblPr rtl="1"/>
              <a:tblGrid>
                <a:gridCol w="2234483"/>
                <a:gridCol w="2032717"/>
              </a:tblGrid>
              <a:tr h="762000">
                <a:tc>
                  <a:txBody>
                    <a:bodyPr/>
                    <a:lstStyle/>
                    <a:p>
                      <a:pPr algn="ctr" rtl="1">
                        <a:lnSpc>
                          <a:spcPct val="115000"/>
                        </a:lnSpc>
                        <a:spcAft>
                          <a:spcPts val="0"/>
                        </a:spcAft>
                      </a:pPr>
                      <a:r>
                        <a:rPr lang="ar-AE" sz="2800" b="1" u="sng" dirty="0">
                          <a:effectLst>
                            <a:outerShdw blurRad="38100" dist="38100" dir="2700000" algn="tl">
                              <a:srgbClr val="000000">
                                <a:alpha val="43137"/>
                              </a:srgbClr>
                            </a:outerShdw>
                          </a:effectLst>
                          <a:latin typeface="Calibri"/>
                          <a:ea typeface="Times New Roman"/>
                          <a:cs typeface="Traditional Arabic"/>
                        </a:rPr>
                        <a:t>الشرط</a:t>
                      </a:r>
                      <a:endParaRPr lang="en-GB" sz="1800" b="1" u="sng"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u="sng" dirty="0">
                          <a:effectLst>
                            <a:outerShdw blurRad="38100" dist="38100" dir="2700000" algn="tl">
                              <a:srgbClr val="000000">
                                <a:alpha val="43137"/>
                              </a:srgbClr>
                            </a:outerShdw>
                          </a:effectLst>
                          <a:latin typeface="Calibri"/>
                          <a:ea typeface="Times New Roman"/>
                          <a:cs typeface="Traditional Arabic"/>
                        </a:rPr>
                        <a:t>الجزاء</a:t>
                      </a:r>
                      <a:endParaRPr lang="en-GB" sz="1800" b="1" u="sng"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0">
                <a:tc>
                  <a:txBody>
                    <a:bodyPr/>
                    <a:lstStyle/>
                    <a:p>
                      <a:pPr algn="ctr" rtl="1">
                        <a:lnSpc>
                          <a:spcPct val="115000"/>
                        </a:lnSpc>
                        <a:spcAft>
                          <a:spcPts val="0"/>
                        </a:spcAft>
                      </a:pPr>
                      <a:r>
                        <a:rPr lang="ar-AE" sz="2800" b="1" dirty="0">
                          <a:effectLst>
                            <a:outerShdw blurRad="38100" dist="38100" dir="2700000" algn="tl">
                              <a:srgbClr val="000000">
                                <a:alpha val="43137"/>
                              </a:srgbClr>
                            </a:outerShdw>
                          </a:effectLst>
                          <a:latin typeface="Calibri"/>
                          <a:ea typeface="Times New Roman"/>
                          <a:cs typeface="Traditional Arabic"/>
                        </a:rPr>
                        <a:t>نقض العهد</a:t>
                      </a:r>
                      <a:endParaRPr lang="en-GB" sz="1800" b="1"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انتشار القتل</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0">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انتشار الفاحشة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كثرة الموت</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62000">
                <a:tc>
                  <a:txBody>
                    <a:bodyPr/>
                    <a:lstStyle/>
                    <a:p>
                      <a:pPr algn="ctr" rtl="1">
                        <a:lnSpc>
                          <a:spcPct val="115000"/>
                        </a:lnSpc>
                        <a:spcAft>
                          <a:spcPts val="0"/>
                        </a:spcAft>
                      </a:pPr>
                      <a:r>
                        <a:rPr lang="ar-AE" sz="2800" b="1">
                          <a:effectLst>
                            <a:outerShdw blurRad="38100" dist="38100" dir="2700000" algn="tl">
                              <a:srgbClr val="000000">
                                <a:alpha val="43137"/>
                              </a:srgbClr>
                            </a:outerShdw>
                          </a:effectLst>
                          <a:latin typeface="Calibri"/>
                          <a:ea typeface="Times New Roman"/>
                          <a:cs typeface="Traditional Arabic"/>
                        </a:rPr>
                        <a:t>منع الزكاة</a:t>
                      </a:r>
                      <a:endParaRPr lang="en-GB" sz="1800" b="1">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15000"/>
                        </a:lnSpc>
                        <a:spcAft>
                          <a:spcPts val="0"/>
                        </a:spcAft>
                      </a:pPr>
                      <a:r>
                        <a:rPr lang="ar-AE" sz="2800" b="1" dirty="0">
                          <a:effectLst>
                            <a:outerShdw blurRad="38100" dist="38100" dir="2700000" algn="tl">
                              <a:srgbClr val="000000">
                                <a:alpha val="43137"/>
                              </a:srgbClr>
                            </a:outerShdw>
                          </a:effectLst>
                          <a:latin typeface="Calibri"/>
                          <a:ea typeface="Times New Roman"/>
                          <a:cs typeface="Traditional Arabic"/>
                        </a:rPr>
                        <a:t>حبس المطر</a:t>
                      </a:r>
                      <a:endParaRPr lang="en-GB" sz="1800" b="1" dirty="0">
                        <a:effectLst>
                          <a:outerShdw blurRad="38100" dist="38100" dir="2700000" algn="tl">
                            <a:srgbClr val="000000">
                              <a:alpha val="43137"/>
                            </a:srgbClr>
                          </a:outerShdw>
                        </a:effectLst>
                        <a:latin typeface="Calibri"/>
                        <a:ea typeface="Times New Roman"/>
                        <a:cs typeface="Arial"/>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04800"/>
            <a:ext cx="8686800" cy="6555641"/>
          </a:xfrm>
          <a:prstGeom prst="rect">
            <a:avLst/>
          </a:prstGeom>
          <a:noFill/>
        </p:spPr>
        <p:txBody>
          <a:bodyPr wrap="square" rtlCol="0">
            <a:spAutoFit/>
          </a:bodyPr>
          <a:lstStyle/>
          <a:p>
            <a:pPr algn="r" rtl="1"/>
            <a:r>
              <a:rPr lang="ar-AE" sz="2100" b="1" dirty="0" smtClean="0">
                <a:effectLst>
                  <a:outerShdw blurRad="38100" dist="38100" dir="2700000" algn="tl">
                    <a:srgbClr val="000000">
                      <a:alpha val="43137"/>
                    </a:srgbClr>
                  </a:outerShdw>
                </a:effectLst>
              </a:rPr>
              <a:t>السؤال الثاني :</a:t>
            </a:r>
            <a:endParaRPr lang="en-GB" sz="2100" b="1" dirty="0" smtClean="0">
              <a:effectLst>
                <a:outerShdw blurRad="38100" dist="38100" dir="2700000" algn="tl">
                  <a:srgbClr val="000000">
                    <a:alpha val="43137"/>
                  </a:srgbClr>
                </a:outerShdw>
              </a:effectLst>
            </a:endParaRPr>
          </a:p>
          <a:p>
            <a:pPr algn="r" rtl="1"/>
            <a:r>
              <a:rPr lang="ar-AE" sz="2100" b="1" dirty="0" smtClean="0">
                <a:effectLst>
                  <a:outerShdw blurRad="38100" dist="38100" dir="2700000" algn="tl">
                    <a:srgbClr val="000000">
                      <a:alpha val="43137"/>
                    </a:srgbClr>
                  </a:outerShdw>
                </a:effectLst>
              </a:rPr>
              <a:t>" قال رسول الله صلى الله عليه وسلم " إنك لن تدع شيئاً إتقاء الله عز وجل إلا أعطاك الله خيراً "</a:t>
            </a:r>
            <a:endParaRPr lang="en-GB" sz="2100" b="1" dirty="0" smtClean="0">
              <a:effectLst>
                <a:outerShdw blurRad="38100" dist="38100" dir="2700000" algn="tl">
                  <a:srgbClr val="000000">
                    <a:alpha val="43137"/>
                  </a:srgbClr>
                </a:outerShdw>
              </a:effectLst>
            </a:endParaRPr>
          </a:p>
          <a:p>
            <a:pPr algn="r" rtl="1"/>
            <a:r>
              <a:rPr lang="ar-AE" sz="2100" b="1" dirty="0" smtClean="0">
                <a:effectLst>
                  <a:outerShdw blurRad="38100" dist="38100" dir="2700000" algn="tl">
                    <a:srgbClr val="000000">
                      <a:alpha val="43137"/>
                    </a:srgbClr>
                  </a:outerShdw>
                </a:effectLst>
              </a:rPr>
              <a:t>في قصة الراعي مع ابن عمر بن الخطاب ، تطبيق واضح لهذه السنة الوارد في الحديث ، ابحث عن ذلك .</a:t>
            </a:r>
            <a:endParaRPr lang="en-GB" sz="2100" b="1" dirty="0" smtClean="0">
              <a:effectLst>
                <a:outerShdw blurRad="38100" dist="38100" dir="2700000" algn="tl">
                  <a:srgbClr val="000000">
                    <a:alpha val="43137"/>
                  </a:srgbClr>
                </a:outerShdw>
              </a:effectLst>
            </a:endParaRPr>
          </a:p>
          <a:p>
            <a:pPr algn="r" rtl="1"/>
            <a:r>
              <a:rPr lang="ar-AE" sz="2100" b="1" dirty="0" smtClean="0">
                <a:effectLst>
                  <a:outerShdw blurRad="38100" dist="38100" dir="2700000" algn="tl">
                    <a:srgbClr val="000000">
                      <a:alpha val="43137"/>
                    </a:srgbClr>
                  </a:outerShdw>
                </a:effectLst>
              </a:rPr>
              <a:t>" قال نافع : خرجت مع ابن عمر في بعض نواحي المدينة ومعه أصحاب له فوضعوا سفرة فمر بهم راع </a:t>
            </a:r>
            <a:br>
              <a:rPr lang="ar-AE" sz="2100" b="1" dirty="0" smtClean="0">
                <a:effectLst>
                  <a:outerShdw blurRad="38100" dist="38100" dir="2700000" algn="tl">
                    <a:srgbClr val="000000">
                      <a:alpha val="43137"/>
                    </a:srgbClr>
                  </a:outerShdw>
                </a:effectLst>
              </a:rPr>
            </a:br>
            <a:r>
              <a:rPr lang="ar-AE" sz="2100" b="1" dirty="0" smtClean="0">
                <a:effectLst>
                  <a:outerShdw blurRad="38100" dist="38100" dir="2700000" algn="tl">
                    <a:srgbClr val="000000">
                      <a:alpha val="43137"/>
                    </a:srgbClr>
                  </a:outerShdw>
                </a:effectLst>
              </a:rPr>
              <a:t>فقال له عبد الله : هلم يا راعي فأصب من هذه السفرة.  فقال : إني صائم  ، فقال له عبد الله : في مثل هذا اليوم الشديد حره وأنت في هذه الشعاب في آثار هذه الغنم وبين الجبال ترعى هذه الغنم وأنت صائم </a:t>
            </a:r>
            <a:br>
              <a:rPr lang="ar-AE" sz="2100" b="1" dirty="0" smtClean="0">
                <a:effectLst>
                  <a:outerShdw blurRad="38100" dist="38100" dir="2700000" algn="tl">
                    <a:srgbClr val="000000">
                      <a:alpha val="43137"/>
                    </a:srgbClr>
                  </a:outerShdw>
                </a:effectLst>
              </a:rPr>
            </a:br>
            <a:r>
              <a:rPr lang="ar-AE" sz="2100" b="1" dirty="0" smtClean="0">
                <a:effectLst>
                  <a:outerShdw blurRad="38100" dist="38100" dir="2700000" algn="tl">
                    <a:srgbClr val="000000">
                      <a:alpha val="43137"/>
                    </a:srgbClr>
                  </a:outerShdw>
                </a:effectLst>
              </a:rPr>
              <a:t>فقال الراعي : أبادر أيامي الخالية فعجب ابن عمر  ، وقال : هل لك أن تبيعنا شاة من غنمك نجتزرها ونطعمك من لحمها ما تقطر عليه وتعطيك ثمنها  ، قال : إنها ليست لي إنها لمولاي  ، قال : فما عسيت أن يقول لك مولاك إن قلت أكلها الذئب ...؟ !  ، فمضى الراعي وهو رافع إصبعه إلى السماء وهو يقول فأين الله ؟؟؟ ، قال : فلم يزل ابن عمر يقول : قال : الراعي فأين الله  ، فما عدا أن قدم المدينة فبعث إلى سيده فاشترى منه الراعي والغنم فأعتق الراعي ووهب له الغنم رحمه الله "</a:t>
            </a:r>
            <a:endParaRPr lang="en-GB" sz="2100" b="1" dirty="0" smtClean="0">
              <a:effectLst>
                <a:outerShdw blurRad="38100" dist="38100" dir="2700000" algn="tl">
                  <a:srgbClr val="000000">
                    <a:alpha val="43137"/>
                  </a:srgbClr>
                </a:outerShdw>
              </a:effectLst>
            </a:endParaRPr>
          </a:p>
          <a:p>
            <a:pPr algn="r" rtl="1"/>
            <a:r>
              <a:rPr lang="ar-AE" sz="2100" b="1" dirty="0" smtClean="0">
                <a:effectLst>
                  <a:outerShdw blurRad="38100" dist="38100" dir="2700000" algn="tl">
                    <a:srgbClr val="000000">
                      <a:alpha val="43137"/>
                    </a:srgbClr>
                  </a:outerShdw>
                </a:effectLst>
              </a:rPr>
              <a:t>في القصة العاقبة الحميدة لمن نال هذه الصفات فالراعي كان عاملاً يأكل من تعب يده برعي الغنم وكان مع ذلك عابداً يصوم في النهار حتى في الأيام الحارة وكان أميناً في عمله يراقب الله عز وجل في نفسه وأن مطلع عليه فصلته بالله قوية ولذلك رفض المكسب الحرام مع أنه قادر عليه ومتمكن منه ولم يستغل عمله وأمانته ولم يسرق منها فأعقبه الله الحسنى فعندما رأى عبد الله بن عمر تلك الصفات أعتقه واشترى له الغنم ووهبه له  فمن عبد يرعى غنم صاحبه إلى حر يملك حلالاً كثيراً .</a:t>
            </a:r>
            <a:endParaRPr lang="en-GB" sz="2100" b="1" dirty="0" smtClean="0">
              <a:effectLst>
                <a:outerShdw blurRad="38100" dist="38100" dir="2700000" algn="tl">
                  <a:srgbClr val="000000">
                    <a:alpha val="43137"/>
                  </a:srgbClr>
                </a:outerShdw>
              </a:effectLst>
            </a:endParaRPr>
          </a:p>
          <a:p>
            <a:pPr algn="r"/>
            <a:endParaRPr lang="en-GB" sz="2100" b="1"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381000"/>
            <a:ext cx="8610600" cy="5632311"/>
          </a:xfrm>
          <a:prstGeom prst="rect">
            <a:avLst/>
          </a:prstGeom>
          <a:noFill/>
        </p:spPr>
        <p:txBody>
          <a:bodyPr wrap="square" rtlCol="0">
            <a:spAutoFit/>
          </a:bodyPr>
          <a:lstStyle/>
          <a:p>
            <a:pPr algn="r" rtl="1"/>
            <a:r>
              <a:rPr lang="ar-SA" sz="2000" b="1" dirty="0" smtClean="0"/>
              <a:t>ماذا تتوقع لكل من هؤلاء وفق تلك السنة الشرطية التي أشار إليها الحديث الشريف ؟ </a:t>
            </a:r>
            <a:endParaRPr lang="ar-AE" sz="2000" b="1" dirty="0" smtClean="0"/>
          </a:p>
          <a:p>
            <a:pPr algn="r" rtl="1"/>
            <a:endParaRPr lang="en-GB" sz="2000" dirty="0" smtClean="0"/>
          </a:p>
          <a:p>
            <a:pPr algn="r" rtl="1"/>
            <a:r>
              <a:rPr lang="ar-SA" sz="2000" b="1" dirty="0" smtClean="0"/>
              <a:t>أ – شجعتها صديقتها على الذهاب إلى السحرة لمنع وقوع طلاقها ، فرفضت لأنه فعل يغضب الله تعالى . </a:t>
            </a:r>
            <a:endParaRPr lang="ar-AE" sz="2000" b="1" dirty="0" smtClean="0"/>
          </a:p>
          <a:p>
            <a:pPr algn="r" rtl="1"/>
            <a:endParaRPr lang="ar-AE" sz="2000" b="1" dirty="0" smtClean="0"/>
          </a:p>
          <a:p>
            <a:pPr algn="r" rtl="1">
              <a:buFont typeface="Arial" pitchFamily="34" charset="0"/>
              <a:buChar char="•"/>
            </a:pPr>
            <a:r>
              <a:rPr lang="ar-AE" sz="2000" b="1" dirty="0" smtClean="0">
                <a:solidFill>
                  <a:schemeClr val="bg1"/>
                </a:solidFill>
              </a:rPr>
              <a:t> أنها امتنعت عن الذهاب إلى السحرة خوفا من الله فأتوقع أن يصلح الله لها زوجها ويوفقها معه .</a:t>
            </a:r>
          </a:p>
          <a:p>
            <a:pPr algn="r" rtl="1"/>
            <a:endParaRPr lang="en-GB" sz="2000" b="1" dirty="0" smtClean="0">
              <a:solidFill>
                <a:schemeClr val="bg1"/>
              </a:solidFill>
            </a:endParaRPr>
          </a:p>
          <a:p>
            <a:pPr algn="r" rtl="1"/>
            <a:r>
              <a:rPr lang="ar-SA" sz="2000" b="1" dirty="0" smtClean="0"/>
              <a:t>ب – امتنع طالب عن الدخول إلى موقع غير أخلاقي ، لأنه يستحي من رؤية الله له .</a:t>
            </a:r>
            <a:endParaRPr lang="ar-AE" sz="2000" b="1" dirty="0" smtClean="0"/>
          </a:p>
          <a:p>
            <a:pPr algn="r" rtl="1"/>
            <a:endParaRPr lang="ar-AE" sz="2000" b="1" dirty="0" smtClean="0"/>
          </a:p>
          <a:p>
            <a:pPr algn="r" rtl="1">
              <a:buFont typeface="Arial" pitchFamily="34" charset="0"/>
              <a:buChar char="•"/>
            </a:pPr>
            <a:r>
              <a:rPr lang="ar-AE" sz="2000" b="1" dirty="0" smtClean="0">
                <a:solidFill>
                  <a:schemeClr val="bg1"/>
                </a:solidFill>
              </a:rPr>
              <a:t>حياءه من الله سيكون سببا في ثباته وقوة إيمانه وشدة يقينه بالله .</a:t>
            </a:r>
          </a:p>
          <a:p>
            <a:pPr algn="r" rtl="1"/>
            <a:r>
              <a:rPr lang="ar-SA" sz="2000" b="1" dirty="0" smtClean="0"/>
              <a:t> </a:t>
            </a:r>
            <a:endParaRPr lang="en-GB" sz="2000" dirty="0" smtClean="0"/>
          </a:p>
          <a:p>
            <a:pPr algn="r" rtl="1"/>
            <a:r>
              <a:rPr lang="ar-SA" sz="2000" b="1" dirty="0" smtClean="0"/>
              <a:t>ج – مسؤول عرضت عليه هدية قيمة مقابل إمضاء غير قانوني منه ، فامتنع لأنه رأى في الهدية رشوة محرمة . </a:t>
            </a:r>
            <a:endParaRPr lang="ar-AE" sz="2000" b="1" dirty="0" smtClean="0"/>
          </a:p>
          <a:p>
            <a:pPr algn="r" rtl="1"/>
            <a:endParaRPr lang="ar-AE" sz="2000" b="1" dirty="0" smtClean="0"/>
          </a:p>
          <a:p>
            <a:pPr algn="r" rtl="1">
              <a:buFont typeface="Arial" pitchFamily="34" charset="0"/>
              <a:buChar char="•"/>
            </a:pPr>
            <a:r>
              <a:rPr lang="ar-AE" sz="2000" b="1" dirty="0" smtClean="0">
                <a:solidFill>
                  <a:schemeClr val="bg1"/>
                </a:solidFill>
              </a:rPr>
              <a:t>خوفه من الحرام سيكون سببا في توفيقه وسيزيده الله عزا ورفعه .</a:t>
            </a:r>
          </a:p>
          <a:p>
            <a:pPr algn="r" rtl="1">
              <a:buFont typeface="Arial" pitchFamily="34" charset="0"/>
              <a:buChar char="•"/>
            </a:pPr>
            <a:endParaRPr lang="en-GB" sz="2000" b="1" dirty="0" smtClean="0">
              <a:solidFill>
                <a:schemeClr val="bg1"/>
              </a:solidFill>
            </a:endParaRPr>
          </a:p>
          <a:p>
            <a:pPr algn="r" rtl="1"/>
            <a:r>
              <a:rPr lang="ar-SA" sz="2000" b="1" dirty="0" smtClean="0"/>
              <a:t>د – ترك الإنتقام و التشفي مع قدرته عليهما رغبة بعفو ربه عنه .</a:t>
            </a:r>
            <a:endParaRPr lang="ar-AE" sz="2000" b="1" dirty="0" smtClean="0"/>
          </a:p>
          <a:p>
            <a:pPr algn="r" rtl="1"/>
            <a:endParaRPr lang="ar-AE" sz="2000" b="1" dirty="0" smtClean="0"/>
          </a:p>
          <a:p>
            <a:pPr algn="r" rtl="1">
              <a:buFont typeface="Arial" pitchFamily="34" charset="0"/>
              <a:buChar char="•"/>
            </a:pPr>
            <a:r>
              <a:rPr lang="ar-AE" sz="2000" b="1" dirty="0" smtClean="0">
                <a:solidFill>
                  <a:schemeClr val="bg1"/>
                </a:solidFill>
              </a:rPr>
              <a:t>يكرمه الله في الدنيا والآخرة .</a:t>
            </a:r>
            <a:endParaRPr lang="en-GB" sz="2000" b="1" dirty="0">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ox(in)">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checkerboard(across)">
                                      <p:cBhvr>
                                        <p:cTn id="12" dur="500"/>
                                        <p:tgtEl>
                                          <p:spTgt spid="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 fill="hold">
                                          <p:stCondLst>
                                            <p:cond delay="0"/>
                                          </p:stCondLst>
                                        </p:cTn>
                                        <p:tgtEl>
                                          <p:spTgt spid="2">
                                            <p:txEl>
                                              <p:pRg st="4" end="4"/>
                                            </p:txEl>
                                          </p:spTgt>
                                        </p:tgtEl>
                                        <p:attrNameLst>
                                          <p:attrName>style.visibility</p:attrName>
                                        </p:attrNameLst>
                                      </p:cBhvr>
                                      <p:to>
                                        <p:strVal val="visible"/>
                                      </p:to>
                                    </p:set>
                                    <p:animEffect transition="in" filter="diamond(in)">
                                      <p:cBhvr>
                                        <p:cTn id="17" dur="2000"/>
                                        <p:tgtEl>
                                          <p:spTgt spid="2">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nodeType="clickEffect">
                                  <p:stCondLst>
                                    <p:cond delay="0"/>
                                  </p:stCondLst>
                                  <p:childTnLst>
                                    <p:set>
                                      <p:cBhvr>
                                        <p:cTn id="21" dur="1" fill="hold">
                                          <p:stCondLst>
                                            <p:cond delay="0"/>
                                          </p:stCondLst>
                                        </p:cTn>
                                        <p:tgtEl>
                                          <p:spTgt spid="2">
                                            <p:txEl>
                                              <p:pRg st="6" end="6"/>
                                            </p:txEl>
                                          </p:spTgt>
                                        </p:tgtEl>
                                        <p:attrNameLst>
                                          <p:attrName>style.visibility</p:attrName>
                                        </p:attrNameLst>
                                      </p:cBhvr>
                                      <p:to>
                                        <p:strVal val="visible"/>
                                      </p:to>
                                    </p:set>
                                    <p:animEffect transition="in" filter="diamond(in)">
                                      <p:cBhvr>
                                        <p:cTn id="22" dur="2000"/>
                                        <p:tgtEl>
                                          <p:spTgt spid="2">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nodeType="clickEffect">
                                  <p:stCondLst>
                                    <p:cond delay="0"/>
                                  </p:stCondLst>
                                  <p:childTnLst>
                                    <p:set>
                                      <p:cBhvr>
                                        <p:cTn id="26" dur="1" fill="hold">
                                          <p:stCondLst>
                                            <p:cond delay="0"/>
                                          </p:stCondLst>
                                        </p:cTn>
                                        <p:tgtEl>
                                          <p:spTgt spid="2">
                                            <p:txEl>
                                              <p:pRg st="8" end="8"/>
                                            </p:txEl>
                                          </p:spTgt>
                                        </p:tgtEl>
                                        <p:attrNameLst>
                                          <p:attrName>style.visibility</p:attrName>
                                        </p:attrNameLst>
                                      </p:cBhvr>
                                      <p:to>
                                        <p:strVal val="visible"/>
                                      </p:to>
                                    </p:set>
                                    <p:animEffect transition="in" filter="strips(downLeft)">
                                      <p:cBhvr>
                                        <p:cTn id="27" dur="500"/>
                                        <p:tgtEl>
                                          <p:spTgt spid="2">
                                            <p:txEl>
                                              <p:pRg st="8" end="8"/>
                                            </p:txEl>
                                          </p:spTgt>
                                        </p:tgtEl>
                                      </p:cBhvr>
                                    </p:animEffect>
                                  </p:childTnLst>
                                </p:cTn>
                              </p:par>
                              <p:par>
                                <p:cTn id="28" presetID="18" presetClass="entr" presetSubtype="12" fill="hold" nodeType="withEffect">
                                  <p:stCondLst>
                                    <p:cond delay="0"/>
                                  </p:stCondLst>
                                  <p:childTnLst>
                                    <p:set>
                                      <p:cBhvr>
                                        <p:cTn id="29" dur="1" fill="hold">
                                          <p:stCondLst>
                                            <p:cond delay="0"/>
                                          </p:stCondLst>
                                        </p:cTn>
                                        <p:tgtEl>
                                          <p:spTgt spid="2">
                                            <p:txEl>
                                              <p:pRg st="9" end="9"/>
                                            </p:txEl>
                                          </p:spTgt>
                                        </p:tgtEl>
                                        <p:attrNameLst>
                                          <p:attrName>style.visibility</p:attrName>
                                        </p:attrNameLst>
                                      </p:cBhvr>
                                      <p:to>
                                        <p:strVal val="visible"/>
                                      </p:to>
                                    </p:set>
                                    <p:animEffect transition="in" filter="strips(downLeft)">
                                      <p:cBhvr>
                                        <p:cTn id="30" dur="500"/>
                                        <p:tgtEl>
                                          <p:spTgt spid="2">
                                            <p:txEl>
                                              <p:pRg st="9" end="9"/>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8" presetClass="entr" presetSubtype="12" fill="hold" nodeType="clickEffect">
                                  <p:stCondLst>
                                    <p:cond delay="0"/>
                                  </p:stCondLst>
                                  <p:childTnLst>
                                    <p:set>
                                      <p:cBhvr>
                                        <p:cTn id="34" dur="1" fill="hold">
                                          <p:stCondLst>
                                            <p:cond delay="0"/>
                                          </p:stCondLst>
                                        </p:cTn>
                                        <p:tgtEl>
                                          <p:spTgt spid="2">
                                            <p:txEl>
                                              <p:pRg st="10" end="10"/>
                                            </p:txEl>
                                          </p:spTgt>
                                        </p:tgtEl>
                                        <p:attrNameLst>
                                          <p:attrName>style.visibility</p:attrName>
                                        </p:attrNameLst>
                                      </p:cBhvr>
                                      <p:to>
                                        <p:strVal val="visible"/>
                                      </p:to>
                                    </p:set>
                                    <p:animEffect transition="in" filter="strips(downLeft)">
                                      <p:cBhvr>
                                        <p:cTn id="35" dur="500"/>
                                        <p:tgtEl>
                                          <p:spTgt spid="2">
                                            <p:txEl>
                                              <p:pRg st="10" end="1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8" presetClass="entr" presetSubtype="12" fill="hold" nodeType="clickEffect">
                                  <p:stCondLst>
                                    <p:cond delay="0"/>
                                  </p:stCondLst>
                                  <p:childTnLst>
                                    <p:set>
                                      <p:cBhvr>
                                        <p:cTn id="39" dur="1" fill="hold">
                                          <p:stCondLst>
                                            <p:cond delay="0"/>
                                          </p:stCondLst>
                                        </p:cTn>
                                        <p:tgtEl>
                                          <p:spTgt spid="2">
                                            <p:txEl>
                                              <p:pRg st="12" end="12"/>
                                            </p:txEl>
                                          </p:spTgt>
                                        </p:tgtEl>
                                        <p:attrNameLst>
                                          <p:attrName>style.visibility</p:attrName>
                                        </p:attrNameLst>
                                      </p:cBhvr>
                                      <p:to>
                                        <p:strVal val="visible"/>
                                      </p:to>
                                    </p:set>
                                    <p:animEffect transition="in" filter="strips(downLeft)">
                                      <p:cBhvr>
                                        <p:cTn id="40" dur="500"/>
                                        <p:tgtEl>
                                          <p:spTgt spid="2">
                                            <p:txEl>
                                              <p:pRg st="12" end="12"/>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8" presetClass="entr" presetSubtype="12" fill="hold" nodeType="clickEffect">
                                  <p:stCondLst>
                                    <p:cond delay="0"/>
                                  </p:stCondLst>
                                  <p:childTnLst>
                                    <p:set>
                                      <p:cBhvr>
                                        <p:cTn id="44" dur="1" fill="hold">
                                          <p:stCondLst>
                                            <p:cond delay="0"/>
                                          </p:stCondLst>
                                        </p:cTn>
                                        <p:tgtEl>
                                          <p:spTgt spid="2">
                                            <p:txEl>
                                              <p:pRg st="14" end="14"/>
                                            </p:txEl>
                                          </p:spTgt>
                                        </p:tgtEl>
                                        <p:attrNameLst>
                                          <p:attrName>style.visibility</p:attrName>
                                        </p:attrNameLst>
                                      </p:cBhvr>
                                      <p:to>
                                        <p:strVal val="visible"/>
                                      </p:to>
                                    </p:set>
                                    <p:animEffect transition="in" filter="strips(downLeft)">
                                      <p:cBhvr>
                                        <p:cTn id="45" dur="500"/>
                                        <p:tgtEl>
                                          <p:spTgt spid="2">
                                            <p:txEl>
                                              <p:pRg st="14" end="14"/>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8" presetClass="entr" presetSubtype="12" fill="hold" nodeType="clickEffect">
                                  <p:stCondLst>
                                    <p:cond delay="0"/>
                                  </p:stCondLst>
                                  <p:childTnLst>
                                    <p:set>
                                      <p:cBhvr>
                                        <p:cTn id="49" dur="1" fill="hold">
                                          <p:stCondLst>
                                            <p:cond delay="0"/>
                                          </p:stCondLst>
                                        </p:cTn>
                                        <p:tgtEl>
                                          <p:spTgt spid="2">
                                            <p:txEl>
                                              <p:pRg st="16" end="16"/>
                                            </p:txEl>
                                          </p:spTgt>
                                        </p:tgtEl>
                                        <p:attrNameLst>
                                          <p:attrName>style.visibility</p:attrName>
                                        </p:attrNameLst>
                                      </p:cBhvr>
                                      <p:to>
                                        <p:strVal val="visible"/>
                                      </p:to>
                                    </p:set>
                                    <p:animEffect transition="in" filter="strips(downLeft)">
                                      <p:cBhvr>
                                        <p:cTn id="50" dur="500"/>
                                        <p:tgtEl>
                                          <p:spTgt spid="2">
                                            <p:txEl>
                                              <p:pRg st="16" end="1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882908"/>
            <a:ext cx="8229600" cy="4832092"/>
          </a:xfrm>
          <a:prstGeom prst="rect">
            <a:avLst/>
          </a:prstGeom>
          <a:noFill/>
        </p:spPr>
        <p:txBody>
          <a:bodyPr wrap="square" rtlCol="0">
            <a:spAutoFit/>
          </a:bodyPr>
          <a:lstStyle/>
          <a:p>
            <a:pPr algn="r" rtl="1"/>
            <a:r>
              <a:rPr lang="ar-AE" sz="2800" b="1" u="sng" dirty="0" smtClean="0"/>
              <a:t>السؤال الثالث :</a:t>
            </a:r>
            <a:endParaRPr lang="en-GB" sz="2800" dirty="0" smtClean="0"/>
          </a:p>
          <a:p>
            <a:pPr algn="r" rtl="1"/>
            <a:r>
              <a:rPr lang="ar-AE" sz="2800" b="1" dirty="0" smtClean="0"/>
              <a:t>عن ابن عمر رضي الله عنهما ، قال :  سمعت رسول الله صلى الله عليه وسلم يقول :</a:t>
            </a:r>
            <a:endParaRPr lang="en-GB" sz="2800" dirty="0" smtClean="0"/>
          </a:p>
          <a:p>
            <a:pPr algn="r" rtl="1"/>
            <a:r>
              <a:rPr lang="ar-AE" sz="2800" b="1" dirty="0" smtClean="0"/>
              <a:t>" إذا تبايعتم بالعينة وأخذتم أذناب البقر ورضيتم بالزرع وتركتم الجهاد ، سلط الله الله عليكم ذلا لاينزعه حتى ترجعوا إلى ربكم ”</a:t>
            </a:r>
          </a:p>
          <a:p>
            <a:pPr algn="r" rtl="1"/>
            <a:endParaRPr lang="en-GB" sz="2800" dirty="0" smtClean="0"/>
          </a:p>
          <a:p>
            <a:pPr algn="r" rtl="1"/>
            <a:r>
              <a:rPr lang="ar-AE" sz="2800" b="1" dirty="0" smtClean="0">
                <a:solidFill>
                  <a:schemeClr val="bg1"/>
                </a:solidFill>
              </a:rPr>
              <a:t>الإستنتاجات : </a:t>
            </a:r>
            <a:endParaRPr lang="en-GB" sz="2800" b="1" dirty="0" smtClean="0">
              <a:solidFill>
                <a:schemeClr val="bg1"/>
              </a:solidFill>
            </a:endParaRPr>
          </a:p>
          <a:p>
            <a:pPr algn="r" rtl="1"/>
            <a:r>
              <a:rPr lang="ar-AE" sz="2800" b="1" dirty="0" smtClean="0">
                <a:solidFill>
                  <a:schemeClr val="bg1"/>
                </a:solidFill>
              </a:rPr>
              <a:t>إذا تبايعتم بالعقود الغير مشروعه واشتغلتم بالزرع والحرث وتركتم الجهاد في سبيل الله سلط الله عليكم الذل والصغار ولاينزع الله عنكم هذا الذل إلا بعد العودة لدينكم </a:t>
            </a:r>
            <a:r>
              <a:rPr lang="en-US" sz="2800" b="1" dirty="0" smtClean="0">
                <a:solidFill>
                  <a:schemeClr val="bg1"/>
                </a:solidFill>
              </a:rPr>
              <a:t>.</a:t>
            </a:r>
            <a:r>
              <a:rPr lang="en-US" sz="2800" dirty="0" smtClean="0"/>
              <a:t/>
            </a:r>
            <a:br>
              <a:rPr lang="en-US" sz="2800" dirty="0" smtClean="0"/>
            </a:br>
            <a:endParaRPr lang="en-GB" sz="28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strips(downLeft)">
                                      <p:cBhvr>
                                        <p:cTn id="7" dur="500"/>
                                        <p:tgtEl>
                                          <p:spTgt spid="2">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2">
                                            <p:txEl>
                                              <p:pRg st="1" end="1"/>
                                            </p:txEl>
                                          </p:spTgt>
                                        </p:tgtEl>
                                        <p:attrNameLst>
                                          <p:attrName>style.visibility</p:attrName>
                                        </p:attrNameLst>
                                      </p:cBhvr>
                                      <p:to>
                                        <p:strVal val="visible"/>
                                      </p:to>
                                    </p:set>
                                    <p:animEffect transition="in" filter="strips(downLeft)">
                                      <p:cBhvr>
                                        <p:cTn id="10" dur="500"/>
                                        <p:tgtEl>
                                          <p:spTgt spid="2">
                                            <p:txEl>
                                              <p:pRg st="1" end="1"/>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Effect transition="in" filter="strips(downLeft)">
                                      <p:cBhvr>
                                        <p:cTn id="13" dur="500"/>
                                        <p:tgtEl>
                                          <p:spTgt spid="2">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8" presetClass="entr" presetSubtype="12" fill="hold" nodeType="clickEffect">
                                  <p:stCondLst>
                                    <p:cond delay="0"/>
                                  </p:stCondLst>
                                  <p:childTnLst>
                                    <p:set>
                                      <p:cBhvr>
                                        <p:cTn id="17" dur="1" fill="hold">
                                          <p:stCondLst>
                                            <p:cond delay="0"/>
                                          </p:stCondLst>
                                        </p:cTn>
                                        <p:tgtEl>
                                          <p:spTgt spid="2">
                                            <p:txEl>
                                              <p:pRg st="4" end="4"/>
                                            </p:txEl>
                                          </p:spTgt>
                                        </p:tgtEl>
                                        <p:attrNameLst>
                                          <p:attrName>style.visibility</p:attrName>
                                        </p:attrNameLst>
                                      </p:cBhvr>
                                      <p:to>
                                        <p:strVal val="visible"/>
                                      </p:to>
                                    </p:set>
                                    <p:animEffect transition="in" filter="strips(downLeft)">
                                      <p:cBhvr>
                                        <p:cTn id="18" dur="500"/>
                                        <p:tgtEl>
                                          <p:spTgt spid="2">
                                            <p:txEl>
                                              <p:pRg st="4" end="4"/>
                                            </p:txEl>
                                          </p:spTgt>
                                        </p:tgtEl>
                                      </p:cBhvr>
                                    </p:animEffect>
                                  </p:childTnLst>
                                </p:cTn>
                              </p:par>
                              <p:par>
                                <p:cTn id="19" presetID="18" presetClass="entr" presetSubtype="12" fill="hold" nodeType="withEffect">
                                  <p:stCondLst>
                                    <p:cond delay="0"/>
                                  </p:stCondLst>
                                  <p:childTnLst>
                                    <p:set>
                                      <p:cBhvr>
                                        <p:cTn id="20" dur="1" fill="hold">
                                          <p:stCondLst>
                                            <p:cond delay="0"/>
                                          </p:stCondLst>
                                        </p:cTn>
                                        <p:tgtEl>
                                          <p:spTgt spid="2">
                                            <p:txEl>
                                              <p:pRg st="5" end="5"/>
                                            </p:txEl>
                                          </p:spTgt>
                                        </p:tgtEl>
                                        <p:attrNameLst>
                                          <p:attrName>style.visibility</p:attrName>
                                        </p:attrNameLst>
                                      </p:cBhvr>
                                      <p:to>
                                        <p:strVal val="visible"/>
                                      </p:to>
                                    </p:set>
                                    <p:animEffect transition="in" filter="strips(downLeft)">
                                      <p:cBhvr>
                                        <p:cTn id="21"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72</TotalTime>
  <Words>2106</Words>
  <Application>Microsoft Office PowerPoint</Application>
  <PresentationFormat>On-screen Show (4:3)</PresentationFormat>
  <Paragraphs>200</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Paper</vt:lpstr>
      <vt:lpstr>السنن الشرطية في السنة النبوية</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أنشطة الطالب </vt:lpstr>
      <vt:lpstr>Slide 16</vt:lpstr>
      <vt:lpstr>Slide 17</vt:lpstr>
      <vt:lpstr>Slide 18</vt:lpstr>
      <vt:lpstr>Slide 19</vt:lpstr>
      <vt:lpstr>Slide 20</vt:lpstr>
      <vt:lpstr>Slide 21</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السنن الشرطية في السنة النبوية</dc:title>
  <dc:creator>Đħąþŷăňĩ  ϨϮӱӏϵ</dc:creator>
  <cp:lastModifiedBy>user</cp:lastModifiedBy>
  <cp:revision>7</cp:revision>
  <dcterms:created xsi:type="dcterms:W3CDTF">2006-08-16T00:00:00Z</dcterms:created>
  <dcterms:modified xsi:type="dcterms:W3CDTF">2010-03-03T20:13:53Z</dcterms:modified>
</cp:coreProperties>
</file>