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Lst>
  <p:sldSz cx="6858000" cy="9144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2" d="100"/>
          <a:sy n="52" d="100"/>
        </p:scale>
        <p:origin x="-1404" y="-90"/>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4" name="Rectangle 3"/>
          <p:cNvSpPr/>
          <p:nvPr/>
        </p:nvSpPr>
        <p:spPr>
          <a:xfrm flipH="1">
            <a:off x="2000250" y="0"/>
            <a:ext cx="4857750" cy="9144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Straight Connector 4"/>
          <p:cNvSpPr>
            <a:spLocks noChangeShapeType="1"/>
          </p:cNvSpPr>
          <p:nvPr/>
        </p:nvSpPr>
        <p:spPr bwMode="auto">
          <a:xfrm rot="16200000">
            <a:off x="-2571750" y="4572000"/>
            <a:ext cx="9144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Title 11"/>
          <p:cNvSpPr>
            <a:spLocks noGrp="1"/>
          </p:cNvSpPr>
          <p:nvPr>
            <p:ph type="ctrTitle"/>
          </p:nvPr>
        </p:nvSpPr>
        <p:spPr>
          <a:xfrm>
            <a:off x="2525151" y="711200"/>
            <a:ext cx="3829050" cy="3824224"/>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2515831" y="4719819"/>
            <a:ext cx="3836084" cy="1468331"/>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4403725" y="8743950"/>
            <a:ext cx="1501775" cy="303213"/>
          </a:xfrm>
        </p:spPr>
        <p:txBody>
          <a:bodyPr/>
          <a:lstStyle>
            <a:lvl1pPr>
              <a:defRPr lang="en-US">
                <a:solidFill>
                  <a:srgbClr val="FFFFFF"/>
                </a:solidFill>
              </a:defRPr>
            </a:lvl1pPr>
            <a:extLst/>
          </a:lstStyle>
          <a:p>
            <a:pPr>
              <a:defRPr/>
            </a:pPr>
            <a:fld id="{66AB9E34-EECC-441F-84A1-6B7A37692319}" type="datetimeFigureOut">
              <a:rPr/>
              <a:pPr>
                <a:defRPr/>
              </a:pPr>
              <a:t>11/26/2010</a:t>
            </a:fld>
            <a:endParaRPr/>
          </a:p>
        </p:txBody>
      </p:sp>
      <p:sp>
        <p:nvSpPr>
          <p:cNvPr id="7" name="Footer Placeholder 17"/>
          <p:cNvSpPr>
            <a:spLocks noGrp="1"/>
          </p:cNvSpPr>
          <p:nvPr>
            <p:ph type="ftr" sz="quarter" idx="11"/>
          </p:nvPr>
        </p:nvSpPr>
        <p:spPr>
          <a:xfrm>
            <a:off x="2114550" y="8743950"/>
            <a:ext cx="2195513" cy="304800"/>
          </a:xfrm>
        </p:spPr>
        <p:txBody>
          <a:bodyPr/>
          <a:lstStyle>
            <a:lvl1pPr>
              <a:defRPr lang="en-US">
                <a:solidFill>
                  <a:srgbClr val="FFFFFF"/>
                </a:solidFill>
              </a:defRPr>
            </a:lvl1pPr>
            <a:extLst/>
          </a:lstStyle>
          <a:p>
            <a:pPr>
              <a:defRPr/>
            </a:pPr>
            <a:endParaRPr/>
          </a:p>
        </p:txBody>
      </p:sp>
      <p:sp>
        <p:nvSpPr>
          <p:cNvPr id="8" name="Slide Number Placeholder 28"/>
          <p:cNvSpPr>
            <a:spLocks noGrp="1"/>
          </p:cNvSpPr>
          <p:nvPr>
            <p:ph type="sldNum" sz="quarter" idx="12"/>
          </p:nvPr>
        </p:nvSpPr>
        <p:spPr>
          <a:xfrm>
            <a:off x="5910263" y="8742363"/>
            <a:ext cx="441325" cy="304800"/>
          </a:xfrm>
        </p:spPr>
        <p:txBody>
          <a:bodyPr/>
          <a:lstStyle>
            <a:lvl1pPr>
              <a:defRPr lang="en-US">
                <a:solidFill>
                  <a:srgbClr val="FFFFFF"/>
                </a:solidFill>
              </a:defRPr>
            </a:lvl1pPr>
            <a:extLst/>
          </a:lstStyle>
          <a:p>
            <a:pPr>
              <a:defRPr/>
            </a:pPr>
            <a:fld id="{D7BAA8CD-2912-4280-84BE-519753837A1D}" type="slidenum">
              <a:rPr/>
              <a:pPr>
                <a:defRPr/>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fld id="{4CC9BE2C-3D7E-4FC8-9CF2-68238672E498}" type="datetimeFigureOut">
              <a:rPr lang="en-US"/>
              <a:pPr>
                <a:defRPr/>
              </a:pPr>
              <a:t>11/26/2010</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15"/>
          <p:cNvSpPr>
            <a:spLocks noGrp="1"/>
          </p:cNvSpPr>
          <p:nvPr>
            <p:ph type="sldNum" sz="quarter" idx="12"/>
          </p:nvPr>
        </p:nvSpPr>
        <p:spPr/>
        <p:txBody>
          <a:bodyPr/>
          <a:lstStyle>
            <a:lvl1pPr>
              <a:defRPr/>
            </a:lvl1pPr>
          </a:lstStyle>
          <a:p>
            <a:pPr>
              <a:defRPr/>
            </a:pPr>
            <a:fld id="{6D7C1538-D344-4764-A602-880EA054BEE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14900" y="366608"/>
            <a:ext cx="1143000" cy="7802033"/>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90"/>
            <a:ext cx="4514850" cy="7802033"/>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3181350" y="8743950"/>
            <a:ext cx="1503363" cy="303213"/>
          </a:xfrm>
        </p:spPr>
        <p:txBody>
          <a:bodyPr/>
          <a:lstStyle>
            <a:lvl1pPr>
              <a:defRPr/>
            </a:lvl1pPr>
            <a:extLst/>
          </a:lstStyle>
          <a:p>
            <a:pPr>
              <a:defRPr/>
            </a:pPr>
            <a:fld id="{99793C26-243A-4A53-B2A8-FA82A8CB3D4C}" type="datetimeFigureOut">
              <a:rPr lang="en-US"/>
              <a:pPr>
                <a:defRPr/>
              </a:pPr>
              <a:t>11/26/2010</a:t>
            </a:fld>
            <a:endParaRPr lang="en-US"/>
          </a:p>
        </p:txBody>
      </p:sp>
      <p:sp>
        <p:nvSpPr>
          <p:cNvPr id="5" name="Footer Placeholder 4"/>
          <p:cNvSpPr>
            <a:spLocks noGrp="1"/>
          </p:cNvSpPr>
          <p:nvPr>
            <p:ph type="ftr" sz="quarter" idx="11"/>
          </p:nvPr>
        </p:nvSpPr>
        <p:spPr>
          <a:xfrm>
            <a:off x="342900" y="8742363"/>
            <a:ext cx="2743200" cy="304800"/>
          </a:xfrm>
        </p:spPr>
        <p:txBody>
          <a:bodyPr/>
          <a:lstStyle>
            <a:lvl1pPr>
              <a:defRPr/>
            </a:lvl1pPr>
            <a:extLst/>
          </a:lstStyle>
          <a:p>
            <a:pPr>
              <a:defRPr/>
            </a:pPr>
            <a:endParaRPr lang="en-US"/>
          </a:p>
        </p:txBody>
      </p:sp>
      <p:sp>
        <p:nvSpPr>
          <p:cNvPr id="6" name="Slide Number Placeholder 5"/>
          <p:cNvSpPr>
            <a:spLocks noGrp="1"/>
          </p:cNvSpPr>
          <p:nvPr>
            <p:ph type="sldNum" sz="quarter" idx="12"/>
          </p:nvPr>
        </p:nvSpPr>
        <p:spPr>
          <a:xfrm>
            <a:off x="4691063" y="8737600"/>
            <a:ext cx="441325" cy="304800"/>
          </a:xfrm>
        </p:spPr>
        <p:txBody>
          <a:bodyPr/>
          <a:lstStyle>
            <a:lvl1pPr>
              <a:defRPr>
                <a:solidFill>
                  <a:schemeClr val="tx2"/>
                </a:solidFill>
              </a:defRPr>
            </a:lvl1pPr>
            <a:extLst/>
          </a:lstStyle>
          <a:p>
            <a:pPr>
              <a:defRPr/>
            </a:pPr>
            <a:fld id="{1FA1D749-48DD-4CD7-AFAE-F9B087C39B2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fld id="{FF8A500B-C741-4630-B04E-2ED7A7B29312}" type="datetimeFigureOut">
              <a:rPr lang="en-US"/>
              <a:pPr>
                <a:defRPr/>
              </a:pPr>
              <a:t>11/26/2010</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15"/>
          <p:cNvSpPr>
            <a:spLocks noGrp="1"/>
          </p:cNvSpPr>
          <p:nvPr>
            <p:ph type="sldNum" sz="quarter" idx="12"/>
          </p:nvPr>
        </p:nvSpPr>
        <p:spPr/>
        <p:txBody>
          <a:bodyPr/>
          <a:lstStyle>
            <a:lvl1pPr>
              <a:defRPr/>
            </a:lvl1pPr>
          </a:lstStyle>
          <a:p>
            <a:pPr>
              <a:defRPr/>
            </a:pPr>
            <a:fld id="{D7638D90-4556-4CFE-8B5E-8948EE13AB0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0100" y="3762450"/>
            <a:ext cx="4691616" cy="1816100"/>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800100" y="2540001"/>
            <a:ext cx="4691616" cy="991343"/>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3543300" y="8742363"/>
            <a:ext cx="1501775" cy="303212"/>
          </a:xfrm>
        </p:spPr>
        <p:txBody>
          <a:bodyPr/>
          <a:lstStyle>
            <a:lvl1pPr>
              <a:defRPr>
                <a:solidFill>
                  <a:schemeClr val="tx2"/>
                </a:solidFill>
              </a:defRPr>
            </a:lvl1pPr>
            <a:extLst/>
          </a:lstStyle>
          <a:p>
            <a:pPr>
              <a:defRPr/>
            </a:pPr>
            <a:fld id="{6E53EA5D-F5D5-4288-97DA-558DDF010D81}" type="datetimeFigureOut">
              <a:rPr lang="en-US"/>
              <a:pPr>
                <a:defRPr/>
              </a:pPr>
              <a:t>11/26/2010</a:t>
            </a:fld>
            <a:endParaRPr lang="en-US"/>
          </a:p>
        </p:txBody>
      </p:sp>
      <p:sp>
        <p:nvSpPr>
          <p:cNvPr id="5" name="Footer Placeholder 4"/>
          <p:cNvSpPr>
            <a:spLocks noGrp="1"/>
          </p:cNvSpPr>
          <p:nvPr>
            <p:ph type="ftr" sz="quarter" idx="11"/>
          </p:nvPr>
        </p:nvSpPr>
        <p:spPr>
          <a:xfrm>
            <a:off x="1301750" y="8742363"/>
            <a:ext cx="2171700" cy="304800"/>
          </a:xfrm>
        </p:spPr>
        <p:txBody>
          <a:bodyPr/>
          <a:lstStyle>
            <a:lvl1pPr>
              <a:defRPr>
                <a:solidFill>
                  <a:schemeClr val="tx2"/>
                </a:solidFill>
              </a:defRPr>
            </a:lvl1pPr>
            <a:extLst/>
          </a:lstStyle>
          <a:p>
            <a:pPr>
              <a:defRPr/>
            </a:pPr>
            <a:endParaRPr lang="en-US"/>
          </a:p>
        </p:txBody>
      </p:sp>
      <p:sp>
        <p:nvSpPr>
          <p:cNvPr id="6" name="Slide Number Placeholder 5"/>
          <p:cNvSpPr>
            <a:spLocks noGrp="1"/>
          </p:cNvSpPr>
          <p:nvPr>
            <p:ph type="sldNum" sz="quarter" idx="12"/>
          </p:nvPr>
        </p:nvSpPr>
        <p:spPr>
          <a:xfrm>
            <a:off x="5049838" y="8740775"/>
            <a:ext cx="441325" cy="304800"/>
          </a:xfrm>
        </p:spPr>
        <p:txBody>
          <a:bodyPr/>
          <a:lstStyle>
            <a:lvl1pPr>
              <a:defRPr/>
            </a:lvl1pPr>
            <a:extLst/>
          </a:lstStyle>
          <a:p>
            <a:pPr>
              <a:defRPr/>
            </a:pPr>
            <a:fld id="{926F530F-A277-4F20-B8CC-A811C4AB0859}"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426720"/>
            <a:ext cx="5431536" cy="1524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342900" y="2133601"/>
            <a:ext cx="2640330" cy="6034617"/>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134106" y="2133601"/>
            <a:ext cx="2640330" cy="6034617"/>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171870C8-8CFE-4D78-B2C1-70FC5953CAB2}" type="datetimeFigureOut">
              <a:rPr lang="en-US"/>
              <a:pPr>
                <a:defRPr/>
              </a:pPr>
              <a:t>11/26/2010</a:t>
            </a:fld>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15"/>
          <p:cNvSpPr>
            <a:spLocks noGrp="1"/>
          </p:cNvSpPr>
          <p:nvPr>
            <p:ph type="sldNum" sz="quarter" idx="12"/>
          </p:nvPr>
        </p:nvSpPr>
        <p:spPr/>
        <p:txBody>
          <a:bodyPr/>
          <a:lstStyle>
            <a:lvl1pPr>
              <a:defRPr/>
            </a:lvl1pPr>
          </a:lstStyle>
          <a:p>
            <a:pPr>
              <a:defRPr/>
            </a:pPr>
            <a:fld id="{6A587828-CE3C-45A2-8B77-A78E4553C29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42900" y="426720"/>
            <a:ext cx="5431536" cy="1524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342900" y="7823200"/>
            <a:ext cx="2640330" cy="6096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3134106" y="7823200"/>
            <a:ext cx="2640330" cy="6096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342900" y="2282453"/>
            <a:ext cx="2640330" cy="54864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3134106" y="2282453"/>
            <a:ext cx="2640330" cy="54864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6"/>
          <p:cNvSpPr>
            <a:spLocks noGrp="1"/>
          </p:cNvSpPr>
          <p:nvPr>
            <p:ph type="dt" sz="half" idx="10"/>
          </p:nvPr>
        </p:nvSpPr>
        <p:spPr/>
        <p:txBody>
          <a:bodyPr/>
          <a:lstStyle>
            <a:lvl1pPr>
              <a:defRPr/>
            </a:lvl1pPr>
          </a:lstStyle>
          <a:p>
            <a:pPr>
              <a:defRPr/>
            </a:pPr>
            <a:fld id="{6D2B2974-465A-4A97-AD1A-C4A1A12A30AE}" type="datetimeFigureOut">
              <a:rPr lang="en-US"/>
              <a:pPr>
                <a:defRPr/>
              </a:pPr>
              <a:t>11/26/2010</a:t>
            </a:fld>
            <a:endParaRPr lang="en-US"/>
          </a:p>
        </p:txBody>
      </p:sp>
      <p:sp>
        <p:nvSpPr>
          <p:cNvPr id="8" name="Footer Placeholder 3"/>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888EA13D-D516-4AA8-8ECD-51279F4D1F7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42900" y="426720"/>
            <a:ext cx="5431536" cy="1524000"/>
          </a:xfrm>
        </p:spPr>
        <p:txBody>
          <a:bodyPr/>
          <a:lstStyle>
            <a:extLst/>
          </a:lstStyle>
          <a:p>
            <a:r>
              <a:rPr lang="en-US" smtClean="0"/>
              <a:t>Click to edit Master title style</a:t>
            </a:r>
            <a:endParaRPr lang="en-US"/>
          </a:p>
        </p:txBody>
      </p:sp>
      <p:sp>
        <p:nvSpPr>
          <p:cNvPr id="3" name="Date Placeholder 26"/>
          <p:cNvSpPr>
            <a:spLocks noGrp="1"/>
          </p:cNvSpPr>
          <p:nvPr>
            <p:ph type="dt" sz="half" idx="10"/>
          </p:nvPr>
        </p:nvSpPr>
        <p:spPr/>
        <p:txBody>
          <a:bodyPr/>
          <a:lstStyle>
            <a:lvl1pPr>
              <a:defRPr/>
            </a:lvl1pPr>
          </a:lstStyle>
          <a:p>
            <a:pPr>
              <a:defRPr/>
            </a:pPr>
            <a:fld id="{FBD49BAD-C6CF-4BA0-8901-8573D00629D1}" type="datetimeFigureOut">
              <a:rPr lang="en-US"/>
              <a:pPr>
                <a:defRPr/>
              </a:pPr>
              <a:t>11/26/2010</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15"/>
          <p:cNvSpPr>
            <a:spLocks noGrp="1"/>
          </p:cNvSpPr>
          <p:nvPr>
            <p:ph type="sldNum" sz="quarter" idx="12"/>
          </p:nvPr>
        </p:nvSpPr>
        <p:spPr/>
        <p:txBody>
          <a:bodyPr/>
          <a:lstStyle>
            <a:lvl1pPr>
              <a:defRPr/>
            </a:lvl1pPr>
          </a:lstStyle>
          <a:p>
            <a:pPr>
              <a:defRPr/>
            </a:pPr>
            <a:fld id="{7A293074-CB2B-47A4-B706-8425CF42DE7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6"/>
          <p:cNvSpPr>
            <a:spLocks noGrp="1"/>
          </p:cNvSpPr>
          <p:nvPr>
            <p:ph type="dt" sz="half" idx="10"/>
          </p:nvPr>
        </p:nvSpPr>
        <p:spPr/>
        <p:txBody>
          <a:bodyPr/>
          <a:lstStyle>
            <a:lvl1pPr>
              <a:defRPr/>
            </a:lvl1pPr>
          </a:lstStyle>
          <a:p>
            <a:pPr>
              <a:defRPr/>
            </a:pPr>
            <a:fld id="{125ADE82-0982-4323-A1A3-EDB352D8E131}" type="datetimeFigureOut">
              <a:rPr lang="en-US"/>
              <a:pPr>
                <a:defRPr/>
              </a:pPr>
              <a:t>11/26/2010</a:t>
            </a:fld>
            <a:endParaRPr lang="en-US"/>
          </a:p>
        </p:txBody>
      </p:sp>
      <p:sp>
        <p:nvSpPr>
          <p:cNvPr id="3" name="Footer Placeholder 3"/>
          <p:cNvSpPr>
            <a:spLocks noGrp="1"/>
          </p:cNvSpPr>
          <p:nvPr>
            <p:ph type="ftr" sz="quarter" idx="11"/>
          </p:nvPr>
        </p:nvSpPr>
        <p:spPr/>
        <p:txBody>
          <a:bodyPr/>
          <a:lstStyle>
            <a:lvl1pPr>
              <a:defRPr/>
            </a:lvl1pPr>
          </a:lstStyle>
          <a:p>
            <a:pPr>
              <a:defRPr/>
            </a:pPr>
            <a:endParaRPr lang="en-US"/>
          </a:p>
        </p:txBody>
      </p:sp>
      <p:sp>
        <p:nvSpPr>
          <p:cNvPr id="4" name="Slide Number Placeholder 15"/>
          <p:cNvSpPr>
            <a:spLocks noGrp="1"/>
          </p:cNvSpPr>
          <p:nvPr>
            <p:ph type="sldNum" sz="quarter" idx="12"/>
          </p:nvPr>
        </p:nvSpPr>
        <p:spPr/>
        <p:txBody>
          <a:bodyPr/>
          <a:lstStyle>
            <a:lvl1pPr>
              <a:defRPr/>
            </a:lvl1pPr>
          </a:lstStyle>
          <a:p>
            <a:pPr>
              <a:defRPr/>
            </a:pPr>
            <a:fld id="{0CEBEE72-342F-454C-8EBD-AEEE8A43D46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4423410" cy="156464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342900" y="1996555"/>
            <a:ext cx="4423410" cy="803349"/>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342900" y="2844800"/>
            <a:ext cx="5429250" cy="5829003"/>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80763563-05EC-418D-BAA0-D84568685A74}" type="datetimeFigureOut">
              <a:rPr lang="en-US"/>
              <a:pPr>
                <a:defRPr/>
              </a:pPr>
              <a:t>11/26/2010</a:t>
            </a:fld>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15"/>
          <p:cNvSpPr>
            <a:spLocks noGrp="1"/>
          </p:cNvSpPr>
          <p:nvPr>
            <p:ph type="sldNum" sz="quarter" idx="12"/>
          </p:nvPr>
        </p:nvSpPr>
        <p:spPr/>
        <p:txBody>
          <a:bodyPr/>
          <a:lstStyle>
            <a:lvl1pPr>
              <a:defRPr/>
            </a:lvl1pPr>
          </a:lstStyle>
          <a:p>
            <a:pPr>
              <a:defRPr/>
            </a:pPr>
            <a:fld id="{26DC5413-EF1E-4186-8356-F61D3E7C85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5" name="Rectangle 4"/>
          <p:cNvSpPr/>
          <p:nvPr/>
        </p:nvSpPr>
        <p:spPr>
          <a:xfrm rot="21240000">
            <a:off x="449263" y="1339850"/>
            <a:ext cx="3238500" cy="5749925"/>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5"/>
          <p:cNvSpPr/>
          <p:nvPr/>
        </p:nvSpPr>
        <p:spPr>
          <a:xfrm rot="21420000">
            <a:off x="447675" y="1331913"/>
            <a:ext cx="3240088" cy="5749925"/>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4041824" y="1524000"/>
            <a:ext cx="2571750" cy="27432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4041824" y="4378179"/>
            <a:ext cx="2571750" cy="256032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497762" y="1388003"/>
            <a:ext cx="3154680" cy="560832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a:defRPr/>
            </a:lvl1pPr>
            <a:extLst/>
          </a:lstStyle>
          <a:p>
            <a:pPr>
              <a:defRPr/>
            </a:pPr>
            <a:fld id="{2AD132AF-DCC9-46F0-900D-FFD70D96746A}" type="datetimeFigureOut">
              <a:rPr lang="en-US"/>
              <a:pPr>
                <a:defRPr/>
              </a:pPr>
              <a:t>11/26/2010</a:t>
            </a:fld>
            <a:endParaRPr lang="en-US"/>
          </a:p>
        </p:txBody>
      </p:sp>
      <p:sp>
        <p:nvSpPr>
          <p:cNvPr id="8" name="Footer Placeholder 5"/>
          <p:cNvSpPr>
            <a:spLocks noGrp="1"/>
          </p:cNvSpPr>
          <p:nvPr>
            <p:ph type="ftr" sz="quarter" idx="11"/>
          </p:nvPr>
        </p:nvSpPr>
        <p:spPr/>
        <p:txBody>
          <a:bodyPr/>
          <a:lstStyle>
            <a:lvl1pPr>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lvl1pPr>
            <a:extLst/>
          </a:lstStyle>
          <a:p>
            <a:pPr>
              <a:defRPr/>
            </a:pPr>
            <a:fld id="{308B50C6-81A4-4FAA-A2BD-FF62445658B2}"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6115050" y="0"/>
            <a:ext cx="742950" cy="9144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Title Placeholder 2"/>
          <p:cNvSpPr>
            <a:spLocks noGrp="1"/>
          </p:cNvSpPr>
          <p:nvPr>
            <p:ph type="title"/>
          </p:nvPr>
        </p:nvSpPr>
        <p:spPr>
          <a:xfrm>
            <a:off x="342900" y="427038"/>
            <a:ext cx="5429250" cy="1524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1030" name="Text Placeholder 30"/>
          <p:cNvSpPr>
            <a:spLocks noGrp="1"/>
          </p:cNvSpPr>
          <p:nvPr>
            <p:ph type="body" idx="1"/>
          </p:nvPr>
        </p:nvSpPr>
        <p:spPr bwMode="auto">
          <a:xfrm>
            <a:off x="342900" y="2146300"/>
            <a:ext cx="5429250" cy="64611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 name="Date Placeholder 26"/>
          <p:cNvSpPr>
            <a:spLocks noGrp="1"/>
          </p:cNvSpPr>
          <p:nvPr>
            <p:ph type="dt" sz="half" idx="2"/>
          </p:nvPr>
        </p:nvSpPr>
        <p:spPr>
          <a:xfrm>
            <a:off x="3184525" y="8743950"/>
            <a:ext cx="1501775" cy="303213"/>
          </a:xfrm>
          <a:prstGeom prst="rect">
            <a:avLst/>
          </a:prstGeom>
        </p:spPr>
        <p:txBody>
          <a:bodyPr vert="horz" tIns="0" bIns="0" anchor="b"/>
          <a:lstStyle>
            <a:lvl1pPr algn="l" eaLnBrk="1" fontAlgn="auto" latinLnBrk="0" hangingPunct="1">
              <a:spcBef>
                <a:spcPts val="0"/>
              </a:spcBef>
              <a:spcAft>
                <a:spcPts val="0"/>
              </a:spcAft>
              <a:defRPr kumimoji="0" sz="1000">
                <a:solidFill>
                  <a:schemeClr val="tx2"/>
                </a:solidFill>
                <a:latin typeface="+mn-lt"/>
                <a:cs typeface="+mn-cs"/>
              </a:defRPr>
            </a:lvl1pPr>
            <a:extLst/>
          </a:lstStyle>
          <a:p>
            <a:pPr>
              <a:defRPr/>
            </a:pPr>
            <a:fld id="{CC0899AC-83BF-4083-B302-CE4FE2F70854}" type="datetimeFigureOut">
              <a:rPr lang="en-US"/>
              <a:pPr>
                <a:defRPr/>
              </a:pPr>
              <a:t>11/26/2010</a:t>
            </a:fld>
            <a:endParaRPr lang="en-US"/>
          </a:p>
        </p:txBody>
      </p:sp>
      <p:sp>
        <p:nvSpPr>
          <p:cNvPr id="4" name="Footer Placeholder 3"/>
          <p:cNvSpPr>
            <a:spLocks noGrp="1"/>
          </p:cNvSpPr>
          <p:nvPr>
            <p:ph type="ftr" sz="quarter" idx="3"/>
          </p:nvPr>
        </p:nvSpPr>
        <p:spPr>
          <a:xfrm>
            <a:off x="342900" y="8743950"/>
            <a:ext cx="2743200" cy="304800"/>
          </a:xfrm>
          <a:prstGeom prst="rect">
            <a:avLst/>
          </a:prstGeom>
        </p:spPr>
        <p:txBody>
          <a:bodyPr vert="horz" tIns="0" bIns="0" anchor="b"/>
          <a:lstStyle>
            <a:lvl1pPr algn="r" eaLnBrk="1" fontAlgn="auto" latinLnBrk="0" hangingPunct="1">
              <a:spcBef>
                <a:spcPts val="0"/>
              </a:spcBef>
              <a:spcAft>
                <a:spcPts val="0"/>
              </a:spcAft>
              <a:defRPr kumimoji="0" sz="1000">
                <a:solidFill>
                  <a:schemeClr val="tx2"/>
                </a:solidFill>
                <a:latin typeface="+mn-lt"/>
                <a:cs typeface="+mn-cs"/>
              </a:defRPr>
            </a:lvl1pPr>
            <a:extLst/>
          </a:lstStyle>
          <a:p>
            <a:pPr>
              <a:defRPr/>
            </a:pPr>
            <a:endParaRPr lang="en-US"/>
          </a:p>
        </p:txBody>
      </p:sp>
      <p:sp>
        <p:nvSpPr>
          <p:cNvPr id="16" name="Slide Number Placeholder 15"/>
          <p:cNvSpPr>
            <a:spLocks noGrp="1"/>
          </p:cNvSpPr>
          <p:nvPr>
            <p:ph type="sldNum" sz="quarter" idx="4"/>
          </p:nvPr>
        </p:nvSpPr>
        <p:spPr>
          <a:xfrm>
            <a:off x="4687888" y="8742363"/>
            <a:ext cx="441325" cy="304800"/>
          </a:xfrm>
          <a:prstGeom prst="rect">
            <a:avLst/>
          </a:prstGeom>
        </p:spPr>
        <p:txBody>
          <a:bodyPr vert="horz" lIns="0" tIns="0" rIns="0" bIns="0" anchor="b"/>
          <a:lstStyle>
            <a:lvl1pPr algn="r" eaLnBrk="1" fontAlgn="auto" latinLnBrk="0" hangingPunct="1">
              <a:spcBef>
                <a:spcPts val="0"/>
              </a:spcBef>
              <a:spcAft>
                <a:spcPts val="0"/>
              </a:spcAft>
              <a:defRPr kumimoji="0" sz="1100">
                <a:solidFill>
                  <a:schemeClr val="tx2"/>
                </a:solidFill>
                <a:latin typeface="+mn-lt"/>
                <a:cs typeface="+mn-cs"/>
              </a:defRPr>
            </a:lvl1pPr>
            <a:extLst/>
          </a:lstStyle>
          <a:p>
            <a:pPr>
              <a:defRPr/>
            </a:pPr>
            <a:fld id="{5AEFB176-EE78-4851-9DFA-8825B81F70F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1" r:id="rId2"/>
    <p:sldLayoutId id="2147483699" r:id="rId3"/>
    <p:sldLayoutId id="2147483692" r:id="rId4"/>
    <p:sldLayoutId id="2147483693" r:id="rId5"/>
    <p:sldLayoutId id="2147483694" r:id="rId6"/>
    <p:sldLayoutId id="2147483695" r:id="rId7"/>
    <p:sldLayoutId id="2147483696" r:id="rId8"/>
    <p:sldLayoutId id="2147483700" r:id="rId9"/>
    <p:sldLayoutId id="2147483697" r:id="rId10"/>
    <p:sldLayoutId id="2147483701" r:id="rId11"/>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Trebuchet MS" pitchFamily="34" charset="0"/>
        </a:defRPr>
      </a:lvl2pPr>
      <a:lvl3pPr algn="l" rtl="0" eaLnBrk="0" fontAlgn="base" hangingPunct="0">
        <a:spcBef>
          <a:spcPct val="0"/>
        </a:spcBef>
        <a:spcAft>
          <a:spcPct val="0"/>
        </a:spcAft>
        <a:defRPr sz="3800" b="1">
          <a:solidFill>
            <a:schemeClr val="tx1"/>
          </a:solidFill>
          <a:latin typeface="Trebuchet MS" pitchFamily="34" charset="0"/>
        </a:defRPr>
      </a:lvl3pPr>
      <a:lvl4pPr algn="l" rtl="0" eaLnBrk="0" fontAlgn="base" hangingPunct="0">
        <a:spcBef>
          <a:spcPct val="0"/>
        </a:spcBef>
        <a:spcAft>
          <a:spcPct val="0"/>
        </a:spcAft>
        <a:defRPr sz="3800" b="1">
          <a:solidFill>
            <a:schemeClr val="tx1"/>
          </a:solidFill>
          <a:latin typeface="Trebuchet MS" pitchFamily="34" charset="0"/>
        </a:defRPr>
      </a:lvl4pPr>
      <a:lvl5pPr algn="l" rtl="0" eaLnBrk="0" fontAlgn="base" hangingPunct="0">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itchFamily="2" charset="2"/>
        <a:buChar char=""/>
        <a:defRPr sz="20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76400" y="1143000"/>
            <a:ext cx="3212739" cy="923330"/>
          </a:xfrm>
          <a:prstGeom prst="rect">
            <a:avLst/>
          </a:prstGeom>
          <a:noFill/>
        </p:spPr>
        <p:txBody>
          <a:bodyPr wrap="none">
            <a:spAutoFit/>
          </a:bodyPr>
          <a:lstStyle/>
          <a:p>
            <a:pPr algn="ctr" fontAlgn="auto">
              <a:spcBef>
                <a:spcPts val="0"/>
              </a:spcBef>
              <a:spcAft>
                <a:spcPts val="0"/>
              </a:spcAft>
              <a:defRPr/>
            </a:pPr>
            <a:r>
              <a:rPr lang="ar-AE"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mn-lt"/>
                <a:cs typeface="+mn-cs"/>
              </a:rPr>
              <a:t>الطــــلاق</a:t>
            </a:r>
            <a:endParaRPr lang="en-US"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mn-lt"/>
              <a:cs typeface="+mn-cs"/>
            </a:endParaRPr>
          </a:p>
        </p:txBody>
      </p:sp>
      <p:sp>
        <p:nvSpPr>
          <p:cNvPr id="5" name="Rectangle 4"/>
          <p:cNvSpPr/>
          <p:nvPr/>
        </p:nvSpPr>
        <p:spPr>
          <a:xfrm>
            <a:off x="533400" y="6096000"/>
            <a:ext cx="5234601" cy="2062103"/>
          </a:xfrm>
          <a:prstGeom prst="rect">
            <a:avLst/>
          </a:prstGeom>
          <a:noFill/>
        </p:spPr>
        <p:txBody>
          <a:bodyPr>
            <a:spAutoFit/>
          </a:bodyPr>
          <a:lstStyle/>
          <a:p>
            <a:pPr algn="ctr" rtl="1" fontAlgn="auto">
              <a:spcBef>
                <a:spcPts val="0"/>
              </a:spcBef>
              <a:spcAft>
                <a:spcPts val="0"/>
              </a:spcAft>
              <a:defRPr/>
            </a:pPr>
            <a:r>
              <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rPr>
              <a:t>الإسم</a:t>
            </a:r>
            <a:r>
              <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rPr>
              <a:t>:</a:t>
            </a:r>
            <a:endPar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endParaRPr>
          </a:p>
          <a:p>
            <a:pPr algn="ctr" rtl="1" fontAlgn="auto">
              <a:spcBef>
                <a:spcPts val="0"/>
              </a:spcBef>
              <a:spcAft>
                <a:spcPts val="0"/>
              </a:spcAft>
              <a:defRPr/>
            </a:pPr>
            <a:endPar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endParaRPr>
          </a:p>
          <a:p>
            <a:pPr algn="ctr" rtl="1" fontAlgn="auto">
              <a:spcBef>
                <a:spcPts val="0"/>
              </a:spcBef>
              <a:spcAft>
                <a:spcPts val="0"/>
              </a:spcAft>
              <a:defRPr/>
            </a:pPr>
            <a:r>
              <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rPr>
              <a:t>الصف </a:t>
            </a:r>
            <a:r>
              <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rPr>
              <a:t>:</a:t>
            </a:r>
            <a:endPar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endParaRPr>
          </a:p>
          <a:p>
            <a:pPr algn="ctr" rtl="1" fontAlgn="auto">
              <a:spcBef>
                <a:spcPts val="0"/>
              </a:spcBef>
              <a:spcAft>
                <a:spcPts val="0"/>
              </a:spcAft>
              <a:defRPr/>
            </a:pPr>
            <a:endParaRPr lang="ar-AE" sz="32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abc4web Ty" pitchFamily="2" charset="-78"/>
              <a:cs typeface="abc4web Ty" pitchFamily="2" charset="-78"/>
            </a:endParaRPr>
          </a:p>
        </p:txBody>
      </p:sp>
      <p:pic>
        <p:nvPicPr>
          <p:cNvPr id="6" name="Picture 5" descr="divorce20lawyer.gif"/>
          <p:cNvPicPr>
            <a:picLocks noChangeAspect="1"/>
          </p:cNvPicPr>
          <p:nvPr/>
        </p:nvPicPr>
        <p:blipFill>
          <a:blip r:embed="rId2" cstate="print">
            <a:duotone>
              <a:schemeClr val="accent2">
                <a:shade val="45000"/>
                <a:satMod val="135000"/>
              </a:schemeClr>
              <a:prstClr val="white"/>
            </a:duotone>
          </a:blip>
          <a:stretch>
            <a:fillRect/>
          </a:stretch>
        </p:blipFill>
        <p:spPr>
          <a:xfrm>
            <a:off x="1295400" y="2514600"/>
            <a:ext cx="3660069" cy="31623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5981700" cy="5016500"/>
          </a:xfrm>
          <a:prstGeom prst="rect">
            <a:avLst/>
          </a:prstGeom>
        </p:spPr>
        <p:txBody>
          <a:bodyPr>
            <a:spAutoFit/>
          </a:bodyPr>
          <a:lstStyle/>
          <a:p>
            <a:pPr algn="ctr" rtl="1" fontAlgn="auto">
              <a:spcBef>
                <a:spcPts val="0"/>
              </a:spcBef>
              <a:spcAft>
                <a:spcPts val="0"/>
              </a:spcAft>
              <a:defRPr/>
            </a:pPr>
            <a:r>
              <a:rPr lang="ar-AE" sz="4000" dirty="0">
                <a:solidFill>
                  <a:schemeClr val="tx2">
                    <a:lumMod val="75000"/>
                  </a:schemeClr>
                </a:solidFill>
                <a:latin typeface="Estrangelo Edessa" pitchFamily="66"/>
                <a:cs typeface="Estrangelo Edessa" pitchFamily="66"/>
              </a:rPr>
              <a:t>ا</a:t>
            </a:r>
            <a:r>
              <a:rPr lang="ar-SA" sz="4000" dirty="0">
                <a:solidFill>
                  <a:schemeClr val="tx2">
                    <a:lumMod val="75000"/>
                  </a:schemeClr>
                </a:solidFill>
                <a:latin typeface="Estrangelo Edessa" pitchFamily="66"/>
                <a:cs typeface="Estrangelo Edessa" pitchFamily="66"/>
              </a:rPr>
              <a:t>لمقدمة </a:t>
            </a:r>
            <a:r>
              <a:rPr lang="en-US" sz="2800" dirty="0">
                <a:solidFill>
                  <a:schemeClr val="tx2">
                    <a:lumMod val="75000"/>
                  </a:schemeClr>
                </a:solidFill>
                <a:latin typeface="+mn-lt"/>
                <a:cs typeface="Estrangelo Edessa" pitchFamily="66"/>
              </a:rPr>
              <a:t/>
            </a:r>
            <a:br>
              <a:rPr lang="en-US" sz="2800" dirty="0">
                <a:solidFill>
                  <a:schemeClr val="tx2">
                    <a:lumMod val="75000"/>
                  </a:schemeClr>
                </a:solidFill>
                <a:latin typeface="+mn-lt"/>
                <a:cs typeface="Estrangelo Edessa" pitchFamily="66"/>
              </a:rPr>
            </a:br>
            <a:r>
              <a:rPr lang="en-US" sz="2800" dirty="0">
                <a:solidFill>
                  <a:schemeClr val="tx2">
                    <a:lumMod val="75000"/>
                  </a:schemeClr>
                </a:solidFill>
                <a:latin typeface="+mn-lt"/>
                <a:cs typeface="Estrangelo Edessa" pitchFamily="66"/>
              </a:rPr>
              <a:t/>
            </a:r>
            <a:br>
              <a:rPr lang="en-US" sz="2800" dirty="0">
                <a:solidFill>
                  <a:schemeClr val="tx2">
                    <a:lumMod val="75000"/>
                  </a:schemeClr>
                </a:solidFill>
                <a:latin typeface="+mn-lt"/>
                <a:cs typeface="Estrangelo Edessa" pitchFamily="66"/>
              </a:rPr>
            </a:br>
            <a:r>
              <a:rPr lang="ar-SA" sz="2800" dirty="0">
                <a:solidFill>
                  <a:schemeClr val="tx2">
                    <a:lumMod val="75000"/>
                  </a:schemeClr>
                </a:solidFill>
                <a:latin typeface="Estrangelo Edessa" pitchFamily="66"/>
                <a:cs typeface="Estrangelo Edessa" pitchFamily="66"/>
              </a:rPr>
              <a:t>شرع الإسلام الزواج لتحقيق أسمى </a:t>
            </a:r>
            <a:r>
              <a:rPr lang="ar-AE" sz="2800" dirty="0">
                <a:solidFill>
                  <a:schemeClr val="tx2">
                    <a:lumMod val="75000"/>
                  </a:schemeClr>
                </a:solidFill>
                <a:latin typeface="Estrangelo Edessa" pitchFamily="66"/>
                <a:cs typeface="Estrangelo Edessa" pitchFamily="66"/>
              </a:rPr>
              <a:t>مقاصد السمو الإنساني و التكافؤ ،</a:t>
            </a:r>
            <a:r>
              <a:rPr lang="ar-SA" sz="2800" dirty="0">
                <a:solidFill>
                  <a:schemeClr val="tx2">
                    <a:lumMod val="75000"/>
                  </a:schemeClr>
                </a:solidFill>
                <a:latin typeface="Estrangelo Edessa" pitchFamily="66"/>
                <a:cs typeface="Estrangelo Edessa" pitchFamily="66"/>
              </a:rPr>
              <a:t> فعندما يتعسر تحقيق هذه المقاصد لتبين أن الحياة الزوجية قد بنت على اختيار خاطئ أو بينت العشرة تفاوت في الطباع وتحول الحب إلى بغض مما يؤدي إلى حلول الخلاف والشقاق بين الزوجين </a:t>
            </a:r>
            <a:r>
              <a:rPr lang="ar-AE" sz="2800" dirty="0">
                <a:solidFill>
                  <a:schemeClr val="tx2">
                    <a:lumMod val="75000"/>
                  </a:schemeClr>
                </a:solidFill>
                <a:latin typeface="Estrangelo Edessa" pitchFamily="66"/>
                <a:cs typeface="Estrangelo Edessa" pitchFamily="66"/>
              </a:rPr>
              <a:t>، </a:t>
            </a:r>
            <a:r>
              <a:rPr lang="ar-SA" sz="2800" dirty="0">
                <a:solidFill>
                  <a:schemeClr val="tx2">
                    <a:lumMod val="75000"/>
                  </a:schemeClr>
                </a:solidFill>
                <a:latin typeface="Estrangelo Edessa" pitchFamily="66"/>
                <a:cs typeface="Estrangelo Edessa" pitchFamily="66"/>
              </a:rPr>
              <a:t>فتصبح الحياة الزوجية مصدر للعناء والعذاب للزوجين, لذا شرع الله الطلاق</a:t>
            </a:r>
            <a:r>
              <a:rPr lang="ar-AE" sz="2800" dirty="0">
                <a:solidFill>
                  <a:schemeClr val="tx2">
                    <a:lumMod val="75000"/>
                  </a:schemeClr>
                </a:solidFill>
                <a:latin typeface="Estrangelo Edessa" pitchFamily="66"/>
                <a:cs typeface="Estrangelo Edessa" pitchFamily="66"/>
              </a:rPr>
              <a:t>. و في هذا التقرير الميسر سنتعرف أكثر على حكم الطلاق و لماذا شرعه الله سبحانه و تعالى؟ ، و لماذا جعل الله الطلاق بيد الرجل و ليس المرأة؟.و من هم ضحايا حالات الطلاق؟ . </a:t>
            </a:r>
            <a:endParaRPr lang="en-US" sz="2800" dirty="0">
              <a:solidFill>
                <a:schemeClr val="tx2">
                  <a:lumMod val="75000"/>
                </a:schemeClr>
              </a:solidFill>
              <a:latin typeface="+mn-lt"/>
              <a:cs typeface="Estrangelo Edessa" pitchFamily="66"/>
            </a:endParaRPr>
          </a:p>
        </p:txBody>
      </p:sp>
      <p:pic>
        <p:nvPicPr>
          <p:cNvPr id="3" name="Picture 2" descr="14.jpg"/>
          <p:cNvPicPr>
            <a:picLocks noChangeAspect="1"/>
          </p:cNvPicPr>
          <p:nvPr/>
        </p:nvPicPr>
        <p:blipFill>
          <a:blip r:embed="rId2" cstate="print">
            <a:duotone>
              <a:schemeClr val="accent5">
                <a:shade val="45000"/>
                <a:satMod val="135000"/>
              </a:schemeClr>
              <a:prstClr val="white"/>
            </a:duotone>
          </a:blip>
          <a:srcRect t="19925" b="7895"/>
          <a:stretch>
            <a:fillRect/>
          </a:stretch>
        </p:blipFill>
        <p:spPr>
          <a:xfrm>
            <a:off x="44450" y="5334000"/>
            <a:ext cx="4603750" cy="3810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47663"/>
            <a:ext cx="6134100" cy="1938337"/>
          </a:xfrm>
          <a:prstGeom prst="rect">
            <a:avLst/>
          </a:prstGeom>
        </p:spPr>
        <p:txBody>
          <a:bodyPr>
            <a:spAutoFit/>
          </a:bodyPr>
          <a:lstStyle/>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قد يظن بعض الناس أن الطلاق شعيرة من شعائر الإسلام ، أو أن الإسلام جعله أمرا واجباً ، أو مدحه أو حض عليه ، لكن الأمر على غير ذلك تماماً . </a:t>
            </a:r>
          </a:p>
          <a:p>
            <a:pPr algn="r" rtl="1" fontAlgn="auto">
              <a:spcBef>
                <a:spcPts val="0"/>
              </a:spcBef>
              <a:spcAft>
                <a:spcPts val="0"/>
              </a:spcAft>
              <a:defRPr/>
            </a:pPr>
            <a:endParaRPr lang="ar-AE" sz="2000" dirty="0">
              <a:solidFill>
                <a:schemeClr val="tx2">
                  <a:lumMod val="75000"/>
                </a:schemeClr>
              </a:solidFill>
              <a:latin typeface="Estrangelo Edessa" pitchFamily="66"/>
              <a:cs typeface="Estrangelo Edessa" pitchFamily="66"/>
            </a:endParaRP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إن الطلاق : هو حل رابطة الزواج بلفظ صريح أو كناية مع النية ، وقد يختلف حكمه ، فقد يكون مباحاً إن كان به رفع ضرر لأحد الزوجين ، قال تعالى : </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 الطلاق مرتان فإمساك بمعروف أو تسريح بإحسان ) [ البقرة : 229]. </a:t>
            </a:r>
          </a:p>
        </p:txBody>
      </p:sp>
      <p:sp>
        <p:nvSpPr>
          <p:cNvPr id="3" name="Rectangle 2"/>
          <p:cNvSpPr/>
          <p:nvPr/>
        </p:nvSpPr>
        <p:spPr>
          <a:xfrm>
            <a:off x="228600" y="2438400"/>
            <a:ext cx="5905500" cy="7232650"/>
          </a:xfrm>
          <a:prstGeom prst="rect">
            <a:avLst/>
          </a:prstGeom>
        </p:spPr>
        <p:txBody>
          <a:bodyPr>
            <a:spAutoFit/>
          </a:bodyPr>
          <a:lstStyle/>
          <a:p>
            <a:pPr algn="r" rtl="1" fontAlgn="auto">
              <a:spcBef>
                <a:spcPts val="0"/>
              </a:spcBef>
              <a:spcAft>
                <a:spcPts val="0"/>
              </a:spcAft>
              <a:defRPr/>
            </a:pPr>
            <a:r>
              <a:rPr lang="ar-AE" sz="2400" dirty="0">
                <a:solidFill>
                  <a:schemeClr val="tx2">
                    <a:lumMod val="60000"/>
                    <a:lumOff val="40000"/>
                  </a:schemeClr>
                </a:solidFill>
                <a:latin typeface="+mn-lt"/>
                <a:cs typeface="+mn-cs"/>
              </a:rPr>
              <a:t>• حكم الطلاق: </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الأصل في الطلاق الإباحة، إلا أنه مثل كثير من الأحكام تعتريه الأحكام الشرعية الخمسة: الوجوب، والتحريم، والندب، والكراهة، والإباحة، ولكل حكم منها موقعه ومجاله.</a:t>
            </a:r>
          </a:p>
          <a:p>
            <a:pPr algn="r" rtl="1" fontAlgn="auto">
              <a:spcBef>
                <a:spcPts val="0"/>
              </a:spcBef>
              <a:spcAft>
                <a:spcPts val="0"/>
              </a:spcAft>
              <a:buFontTx/>
              <a:buChar char="-"/>
              <a:defRPr/>
            </a:pPr>
            <a:r>
              <a:rPr lang="ar-AE" sz="2000" dirty="0">
                <a:solidFill>
                  <a:schemeClr val="tx2">
                    <a:lumMod val="60000"/>
                    <a:lumOff val="40000"/>
                  </a:schemeClr>
                </a:solidFill>
                <a:latin typeface="Estrangelo Edessa" pitchFamily="66"/>
                <a:cs typeface="Estrangelo Edessa" pitchFamily="66"/>
              </a:rPr>
              <a:t>فالطلاق الواجب: </a:t>
            </a:r>
            <a:r>
              <a:rPr lang="ar-AE" sz="2000" dirty="0">
                <a:solidFill>
                  <a:schemeClr val="tx2">
                    <a:lumMod val="75000"/>
                  </a:schemeClr>
                </a:solidFill>
                <a:latin typeface="Estrangelo Edessa" pitchFamily="66"/>
                <a:cs typeface="Estrangelo Edessa" pitchFamily="66"/>
              </a:rPr>
              <a:t>هو الذي يتحقق عند التيقن أن الاستمرار في هذا الزواج سيؤدي إلى الوقوع في حرام، كالإنفاق من حرام، أو مشاركة أحد الزوجين للآخر في عمل محرم شرعا، كشرب خمر، أو عدم صلاة، أو تبرج المرأة. أو </a:t>
            </a:r>
            <a:r>
              <a:rPr lang="ar-SA" sz="2000" dirty="0">
                <a:solidFill>
                  <a:schemeClr val="tx2">
                    <a:lumMod val="75000"/>
                  </a:schemeClr>
                </a:solidFill>
                <a:latin typeface="Estrangelo Edessa" pitchFamily="66"/>
                <a:cs typeface="Estrangelo Edessa" pitchFamily="66"/>
              </a:rPr>
              <a:t>، إذا كان ما ألحق بأحد الزوجين من ضرر لا يرفع إلا به ، وقد شكا رجل لرسول الله صلى الله عليه وسلم بذاءة زوجته فقال له</a:t>
            </a:r>
            <a:r>
              <a:rPr lang="ar-AE" sz="2000" dirty="0">
                <a:solidFill>
                  <a:schemeClr val="tx2">
                    <a:lumMod val="75000"/>
                  </a:schemeClr>
                </a:solidFill>
                <a:latin typeface="Estrangelo Edessa" pitchFamily="66"/>
                <a:cs typeface="Estrangelo Edessa" pitchFamily="66"/>
              </a:rPr>
              <a:t> طلقها (رواه داوود)</a:t>
            </a:r>
            <a:r>
              <a:rPr lang="en-US" sz="2000" b="1" i="1" dirty="0">
                <a:latin typeface="+mn-lt"/>
                <a:cs typeface="+mn-cs"/>
              </a:rPr>
              <a:t>. </a:t>
            </a:r>
            <a:endParaRPr lang="ar-AE" sz="2000" b="1" i="1" dirty="0">
              <a:latin typeface="+mn-lt"/>
              <a:cs typeface="+mn-cs"/>
            </a:endParaRPr>
          </a:p>
          <a:p>
            <a:pPr algn="r" rtl="1" fontAlgn="auto">
              <a:spcBef>
                <a:spcPts val="0"/>
              </a:spcBef>
              <a:spcAft>
                <a:spcPts val="0"/>
              </a:spcAft>
              <a:buFontTx/>
              <a:buChar char="-"/>
              <a:defRPr/>
            </a:pPr>
            <a:r>
              <a:rPr lang="ar-AE" sz="2000" dirty="0">
                <a:solidFill>
                  <a:schemeClr val="tx2">
                    <a:lumMod val="60000"/>
                    <a:lumOff val="40000"/>
                  </a:schemeClr>
                </a:solidFill>
                <a:latin typeface="Estrangelo Edessa" pitchFamily="66"/>
                <a:cs typeface="Estrangelo Edessa" pitchFamily="66"/>
              </a:rPr>
              <a:t>والطلاق المحرم</a:t>
            </a:r>
            <a:r>
              <a:rPr lang="ar-AE" sz="2000" dirty="0">
                <a:solidFill>
                  <a:schemeClr val="tx2">
                    <a:lumMod val="75000"/>
                  </a:schemeClr>
                </a:solidFill>
                <a:latin typeface="Estrangelo Edessa" pitchFamily="66"/>
                <a:cs typeface="Estrangelo Edessa" pitchFamily="66"/>
              </a:rPr>
              <a:t>: وهو الذي يكون من دون أي سبب، أو الذي يتيقن فيه الشخص أنه سيتجه للحرام بطلاقه زوجته، ومثله الطلاق البدعي ، وفي الحديث : ( أيما امرأة سألت زوجها الطلاق في غير ما بأس فحرام عليها رائحة الجنة ) </a:t>
            </a:r>
            <a:r>
              <a:rPr lang="ar-AE" dirty="0">
                <a:solidFill>
                  <a:schemeClr val="tx2">
                    <a:lumMod val="75000"/>
                  </a:schemeClr>
                </a:solidFill>
                <a:latin typeface="Estrangelo Edessa" pitchFamily="66"/>
                <a:cs typeface="Estrangelo Edessa" pitchFamily="66"/>
              </a:rPr>
              <a:t>رواه أبو داود </a:t>
            </a:r>
            <a:r>
              <a:rPr lang="ar-AE" sz="2000" dirty="0">
                <a:solidFill>
                  <a:schemeClr val="tx2">
                    <a:lumMod val="75000"/>
                  </a:schemeClr>
                </a:solidFill>
                <a:latin typeface="Estrangelo Edessa" pitchFamily="66"/>
                <a:cs typeface="Estrangelo Edessa" pitchFamily="66"/>
              </a:rPr>
              <a:t>، وقال ( أبغض الحلال إلى الله الطلاق ) </a:t>
            </a:r>
            <a:r>
              <a:rPr lang="ar-AE" dirty="0">
                <a:solidFill>
                  <a:schemeClr val="tx2">
                    <a:lumMod val="75000"/>
                  </a:schemeClr>
                </a:solidFill>
                <a:latin typeface="Estrangelo Edessa" pitchFamily="66"/>
                <a:cs typeface="Estrangelo Edessa" pitchFamily="66"/>
              </a:rPr>
              <a:t>رواه أبو داود </a:t>
            </a:r>
            <a:r>
              <a:rPr lang="ar-AE" sz="2000" dirty="0">
                <a:solidFill>
                  <a:schemeClr val="tx2">
                    <a:lumMod val="75000"/>
                  </a:schemeClr>
                </a:solidFill>
                <a:latin typeface="Estrangelo Edessa" pitchFamily="66"/>
                <a:cs typeface="Estrangelo Edessa" pitchFamily="66"/>
              </a:rPr>
              <a:t>.</a:t>
            </a:r>
          </a:p>
          <a:p>
            <a:pPr algn="r" rtl="1" fontAlgn="auto">
              <a:spcBef>
                <a:spcPts val="0"/>
              </a:spcBef>
              <a:spcAft>
                <a:spcPts val="0"/>
              </a:spcAft>
              <a:buFontTx/>
              <a:buChar char="-"/>
              <a:defRPr/>
            </a:pPr>
            <a:r>
              <a:rPr lang="ar-AE" sz="2000" dirty="0">
                <a:solidFill>
                  <a:schemeClr val="tx2">
                    <a:lumMod val="60000"/>
                    <a:lumOff val="40000"/>
                  </a:schemeClr>
                </a:solidFill>
                <a:latin typeface="Estrangelo Edessa" pitchFamily="66"/>
                <a:cs typeface="Estrangelo Edessa" pitchFamily="66"/>
              </a:rPr>
              <a:t>الطلاق المندوب</a:t>
            </a:r>
            <a:r>
              <a:rPr lang="ar-AE" sz="2000" dirty="0">
                <a:solidFill>
                  <a:schemeClr val="tx2">
                    <a:lumMod val="75000"/>
                  </a:schemeClr>
                </a:solidFill>
                <a:latin typeface="Estrangelo Edessa" pitchFamily="66"/>
                <a:cs typeface="Estrangelo Edessa" pitchFamily="66"/>
              </a:rPr>
              <a:t>: ويكون في حال كانت الزوجة سيئة الأخلاق، تصعب الحياة معها لبذاءة لسانها، أو عند تفريط المرأة في حقوق الله الواجبة عليها ، مثل الصلاة المفروضة ولا يمكنه إجباره عليها ، أو تكون غير عفيفة . قال الإمام أحمد : لا ينبغي إمساكها ، لأن فيه نقصاً لدينه ولا يأمن إفساد لفراشه .</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a:t>
            </a:r>
            <a:r>
              <a:rPr lang="ar-AE" sz="2000" dirty="0">
                <a:solidFill>
                  <a:schemeClr val="tx2">
                    <a:lumMod val="60000"/>
                    <a:lumOff val="40000"/>
                  </a:schemeClr>
                </a:solidFill>
                <a:latin typeface="Estrangelo Edessa" pitchFamily="66"/>
                <a:cs typeface="Estrangelo Edessa" pitchFamily="66"/>
              </a:rPr>
              <a:t>والطلاق المكروه: </a:t>
            </a:r>
            <a:r>
              <a:rPr lang="ar-AE" sz="2000" dirty="0">
                <a:solidFill>
                  <a:schemeClr val="tx2">
                    <a:lumMod val="75000"/>
                  </a:schemeClr>
                </a:solidFill>
                <a:latin typeface="Estrangelo Edessa" pitchFamily="66"/>
                <a:cs typeface="Estrangelo Edessa" pitchFamily="66"/>
              </a:rPr>
              <a:t>مثل طلاق الزوجة مستقيمة الحال، ويكره إذا لم يكن له أي داعٍ</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a:t>
            </a:r>
            <a:r>
              <a:rPr lang="ar-SA" sz="2000" dirty="0">
                <a:solidFill>
                  <a:schemeClr val="tx2">
                    <a:lumMod val="60000"/>
                    <a:lumOff val="40000"/>
                  </a:schemeClr>
                </a:solidFill>
                <a:latin typeface="Estrangelo Edessa" pitchFamily="66"/>
                <a:cs typeface="Estrangelo Edessa" pitchFamily="66"/>
              </a:rPr>
              <a:t>وأما الطلاق المباح</a:t>
            </a:r>
            <a:r>
              <a:rPr lang="ar-SA" sz="2000" dirty="0">
                <a:solidFill>
                  <a:schemeClr val="tx2">
                    <a:lumMod val="75000"/>
                  </a:schemeClr>
                </a:solidFill>
                <a:latin typeface="Estrangelo Edessa" pitchFamily="66"/>
                <a:cs typeface="Estrangelo Edessa" pitchFamily="66"/>
              </a:rPr>
              <a:t>: فهو فغيره من الصور المتقدمة، والتي يكون فيها السبب عادة الخلافات المستمرة</a:t>
            </a:r>
            <a:r>
              <a:rPr lang="en-US" sz="2000" dirty="0">
                <a:latin typeface="+mn-lt"/>
                <a:cs typeface="+mn-cs"/>
              </a:rPr>
              <a:t>.</a:t>
            </a:r>
            <a:br>
              <a:rPr lang="en-US" sz="2000" dirty="0">
                <a:latin typeface="+mn-lt"/>
                <a:cs typeface="+mn-cs"/>
              </a:rPr>
            </a:br>
            <a:r>
              <a:rPr lang="en-US" sz="2000" dirty="0">
                <a:latin typeface="+mn-lt"/>
                <a:cs typeface="+mn-cs"/>
              </a:rPr>
              <a:t/>
            </a:r>
            <a:br>
              <a:rPr lang="en-US" sz="2000" dirty="0">
                <a:latin typeface="+mn-lt"/>
                <a:cs typeface="+mn-cs"/>
              </a:rPr>
            </a:br>
            <a:r>
              <a:rPr lang="ar-AE" sz="2000" dirty="0">
                <a:solidFill>
                  <a:schemeClr val="tx2">
                    <a:lumMod val="75000"/>
                  </a:schemeClr>
                </a:solidFill>
                <a:latin typeface="Estrangelo Edessa" pitchFamily="66"/>
                <a:cs typeface="Estrangelo Edessa" pitchFamily="66"/>
              </a:rPr>
              <a:t>    </a:t>
            </a:r>
          </a:p>
          <a:p>
            <a:pPr algn="r" rtl="1" fontAlgn="auto">
              <a:spcBef>
                <a:spcPts val="0"/>
              </a:spcBef>
              <a:spcAft>
                <a:spcPts val="0"/>
              </a:spcAft>
              <a:buFontTx/>
              <a:buChar char="-"/>
              <a:defRPr/>
            </a:pPr>
            <a:endParaRPr lang="ar-AE" sz="2000" dirty="0">
              <a:solidFill>
                <a:schemeClr val="tx2">
                  <a:lumMod val="75000"/>
                </a:schemeClr>
              </a:solidFill>
              <a:latin typeface="Estrangelo Edessa" pitchFamily="66"/>
              <a:cs typeface="Estrangelo Edessa" pitchFamily="66"/>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04800"/>
            <a:ext cx="6134100" cy="5048250"/>
          </a:xfrm>
          <a:prstGeom prst="rect">
            <a:avLst/>
          </a:prstGeom>
        </p:spPr>
        <p:txBody>
          <a:bodyPr>
            <a:spAutoFit/>
          </a:bodyPr>
          <a:lstStyle/>
          <a:p>
            <a:pPr algn="r" rtl="1" fontAlgn="auto">
              <a:spcBef>
                <a:spcPts val="0"/>
              </a:spcBef>
              <a:spcAft>
                <a:spcPts val="0"/>
              </a:spcAft>
              <a:defRPr/>
            </a:pPr>
            <a:r>
              <a:rPr lang="ar-AE" sz="2400" b="1" dirty="0">
                <a:solidFill>
                  <a:schemeClr val="accent1">
                    <a:lumMod val="60000"/>
                    <a:lumOff val="40000"/>
                  </a:schemeClr>
                </a:solidFill>
                <a:latin typeface="Estrangelo Edessa" pitchFamily="66"/>
                <a:cs typeface="Estrangelo Edessa" pitchFamily="66"/>
              </a:rPr>
              <a:t>لما الطلاق بيد الرجل، وللمرأة الخلع وللقاضي التفريق والفسخ</a:t>
            </a:r>
            <a:r>
              <a:rPr lang="ar-AE" sz="2000" dirty="0">
                <a:solidFill>
                  <a:schemeClr val="tx2">
                    <a:lumMod val="75000"/>
                  </a:schemeClr>
                </a:solidFill>
                <a:latin typeface="Estrangelo Edessa" pitchFamily="66"/>
                <a:cs typeface="Estrangelo Edessa" pitchFamily="66"/>
              </a:rPr>
              <a:t>:</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لما أباح العلي القدير الطلاق جعله مشروعا للرجل، فالطلاق حق للزوج، فهو الذي يوقع الطلاق إذا كانت الظروف تحتم وتلزم إيقاعه، وفي المقابل شرع الخلع حقا للمرأة المتضررة؛ فالرجل يدفع متعة المطلقة والمرأة تدفع بدل الخلع، كما شرع الفسخ وغيره من أنواع التفريق القضائي للمرأة المتضررة لأي سبب من الأسباب.</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وإن آيات الطلاق أكثرها جاء الخطاب فيها موجها للزوج.</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قال تعالى :{يا أيها النبي إذا طلقتم النساء فطلقوهن لعدتهن} الطلاق: 1.</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وقال تبارك وتعالى :{ولا جناح عليكم إن طلقتم النساء ما لم تمسوهن أو تفرضوا لهن فريضة} البقرة: 226. قال ابن عاشور" فالتخلص قد يكون مرغوبا لكلا الزوجين، وهذا لا إشكال فيه، وقد يكون مرغوبا لأحدهما ويمتنع منه الآخر، فلزم ترجيح أحد الجانبين: وهو جانب الزوج لأن رغبته في المرأة أشد، كيف و هو الذي سعى إليها، ورغب في الاقتران بها؛ ولأن العقل في نوعه أشد، والنظر منه في العواقب أشد، ولا أشد احتمالا لأذى، وصبرا على سوء الخلق من المرأة، فجعل الشرع التخلص من هذه الورطة بيد الزوج".</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وقوله:{يا أيها الذين آمنوا إذا نكحتم المؤمنات وآتيتم إحداهن قنطارا} النساء: 20</a:t>
            </a:r>
          </a:p>
          <a:p>
            <a:pPr algn="r" rtl="1" fontAlgn="auto">
              <a:spcBef>
                <a:spcPts val="0"/>
              </a:spcBef>
              <a:spcAft>
                <a:spcPts val="0"/>
              </a:spcAft>
              <a:defRPr/>
            </a:pPr>
            <a:endParaRPr lang="ar-AE" dirty="0">
              <a:solidFill>
                <a:schemeClr val="tx2">
                  <a:lumMod val="75000"/>
                </a:schemeClr>
              </a:solidFill>
              <a:latin typeface="+mn-lt"/>
              <a:cs typeface="+mn-cs"/>
            </a:endParaRPr>
          </a:p>
        </p:txBody>
      </p:sp>
      <p:sp>
        <p:nvSpPr>
          <p:cNvPr id="3" name="Rectangle 2"/>
          <p:cNvSpPr/>
          <p:nvPr/>
        </p:nvSpPr>
        <p:spPr>
          <a:xfrm>
            <a:off x="0" y="5029200"/>
            <a:ext cx="6134100" cy="3846513"/>
          </a:xfrm>
          <a:prstGeom prst="rect">
            <a:avLst/>
          </a:prstGeom>
        </p:spPr>
        <p:txBody>
          <a:bodyPr>
            <a:spAutoFit/>
          </a:bodyPr>
          <a:lstStyle/>
          <a:p>
            <a:pPr algn="r" rtl="1" fontAlgn="auto">
              <a:spcBef>
                <a:spcPts val="0"/>
              </a:spcBef>
              <a:spcAft>
                <a:spcPts val="0"/>
              </a:spcAft>
              <a:defRPr/>
            </a:pPr>
            <a:r>
              <a:rPr lang="ar-AE" sz="2400" b="1" dirty="0">
                <a:solidFill>
                  <a:schemeClr val="accent1">
                    <a:lumMod val="60000"/>
                    <a:lumOff val="40000"/>
                  </a:schemeClr>
                </a:solidFill>
                <a:latin typeface="Estrangelo Edessa" pitchFamily="66"/>
                <a:cs typeface="Estrangelo Edessa" pitchFamily="66"/>
              </a:rPr>
              <a:t>وأما أسباب جعله بيد الرجل فهي:</a:t>
            </a:r>
          </a:p>
          <a:p>
            <a:pPr algn="r" rtl="1" fontAlgn="auto">
              <a:spcBef>
                <a:spcPts val="0"/>
              </a:spcBef>
              <a:spcAft>
                <a:spcPts val="0"/>
              </a:spcAft>
              <a:defRPr/>
            </a:pPr>
            <a:r>
              <a:rPr lang="ar-AE" sz="2000" dirty="0">
                <a:solidFill>
                  <a:schemeClr val="tx2">
                    <a:lumMod val="60000"/>
                    <a:lumOff val="40000"/>
                  </a:schemeClr>
                </a:solidFill>
                <a:latin typeface="Estrangelo Edessa" pitchFamily="66"/>
                <a:cs typeface="Estrangelo Edessa" pitchFamily="66"/>
              </a:rPr>
              <a:t>-قوامة الرجل</a:t>
            </a:r>
            <a:r>
              <a:rPr lang="ar-AE" sz="2000" dirty="0">
                <a:solidFill>
                  <a:schemeClr val="tx2">
                    <a:lumMod val="75000"/>
                  </a:schemeClr>
                </a:solidFill>
                <a:latin typeface="Estrangelo Edessa" pitchFamily="66"/>
                <a:cs typeface="Estrangelo Edessa" pitchFamily="66"/>
              </a:rPr>
              <a:t>: إذ اتفقت النصوص الشرعية على جعل القوامة الأسرية بيد الرجل، " ومن لوازم هذه القوامة أن يكون الطلاق بيد الرجل أيضا"، قال تعالى:{ الرجال قوامون على النساء بما فضل بعضهم على بعض وبما أنفقوا من أموالهم} النساء: 34.</a:t>
            </a: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وقال أيضا :{ ولهن مثل الذي عليهن بالمعروف وللرجال عليهن درجة} ، " وهي درجة تجعل له حقوقا، وتجعل عليه واجبات أكثر...فإن كان للرجل فضل درجة، فعليه فضل واجب".</a:t>
            </a:r>
          </a:p>
          <a:p>
            <a:pPr algn="r" rtl="1" fontAlgn="auto">
              <a:spcBef>
                <a:spcPts val="0"/>
              </a:spcBef>
              <a:spcAft>
                <a:spcPts val="0"/>
              </a:spcAft>
              <a:defRPr/>
            </a:pPr>
            <a:r>
              <a:rPr lang="ar-AE" sz="2000" dirty="0">
                <a:solidFill>
                  <a:schemeClr val="tx2">
                    <a:lumMod val="60000"/>
                    <a:lumOff val="40000"/>
                  </a:schemeClr>
                </a:solidFill>
                <a:latin typeface="Estrangelo Edessa" pitchFamily="66"/>
                <a:cs typeface="Estrangelo Edessa" pitchFamily="66"/>
              </a:rPr>
              <a:t>- تحمل الرجل وصبره:</a:t>
            </a:r>
            <a:r>
              <a:rPr lang="ar-AE" sz="2000" dirty="0">
                <a:solidFill>
                  <a:schemeClr val="tx2">
                    <a:lumMod val="75000"/>
                  </a:schemeClr>
                </a:solidFill>
                <a:latin typeface="Estrangelo Edessa" pitchFamily="66"/>
                <a:cs typeface="Estrangelo Edessa" pitchFamily="66"/>
              </a:rPr>
              <a:t> تختلف الخصائص الفطرية للإنسان من الرجال للنساء؛ فإن الرجال يتصفون بقوة التحمل، والصبر عند الشدائد، والتأني وكظم الغيظ، والتريث عند الغضب. أما النساء ولأن لديهن غريزة الأمومة فإنهن اتصفن طبيعةً بالحنان والرأفة، ورهافة الحس، ورقة الشعور، والاندفاع وراء العواطف، وسرعة التأثر، وغيرها من الصفات الرقيقة.</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533400"/>
            <a:ext cx="6134100" cy="3478213"/>
          </a:xfrm>
          <a:prstGeom prst="rect">
            <a:avLst/>
          </a:prstGeom>
        </p:spPr>
        <p:txBody>
          <a:bodyPr>
            <a:spAutoFit/>
          </a:bodyPr>
          <a:lstStyle/>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فلهذه الخصائص والطبائع جعل الطلاق بيد الرجل لأنه سيفكر مليا وبروية في التطليق، أما المرأة فإنها وبدافع الأحاسيس الفياضة فإنها لن تتوانى عن التطليق لأتفه الأسباب وأبسطها إن لم يكن أسذجها.</a:t>
            </a:r>
          </a:p>
          <a:p>
            <a:pPr algn="r" rtl="1" fontAlgn="auto">
              <a:spcBef>
                <a:spcPts val="0"/>
              </a:spcBef>
              <a:spcAft>
                <a:spcPts val="0"/>
              </a:spcAft>
              <a:defRPr/>
            </a:pPr>
            <a:r>
              <a:rPr lang="ar-AE" sz="2000" dirty="0">
                <a:solidFill>
                  <a:schemeClr val="tx2">
                    <a:lumMod val="60000"/>
                    <a:lumOff val="40000"/>
                  </a:schemeClr>
                </a:solidFill>
                <a:latin typeface="Estrangelo Edessa" pitchFamily="66"/>
                <a:cs typeface="Estrangelo Edessa" pitchFamily="66"/>
              </a:rPr>
              <a:t>- تحمل الرجل للتبعات المالية للطلاق</a:t>
            </a:r>
            <a:r>
              <a:rPr lang="ar-AE" sz="2000" dirty="0">
                <a:solidFill>
                  <a:schemeClr val="tx2">
                    <a:lumMod val="75000"/>
                  </a:schemeClr>
                </a:solidFill>
                <a:latin typeface="Estrangelo Edessa" pitchFamily="66"/>
                <a:cs typeface="Estrangelo Edessa" pitchFamily="66"/>
              </a:rPr>
              <a:t>: يعتبر جعل الطلاق بيد الرجل شيئا منطقيا لأن الزوج ومنذ الأيام الأولى للخطبة وحتى الطلاق هو المسؤول عن التبعات المالية للزواج ومن بعده الطلاق، فهو الذي يدفع المهر، وهو الذي تجب عليه النفقة على الزوجة والأولاد، وهو الذي بعد الطلاق يدفع متعة المطلقة إضافة للنفقة، والتنازل على بيت الزوجية لمطلقته طلاقا رجعيا، أو المبتوتة الحامل. فكان له حق الطلاق نظير ما سبق من التزامات مالية؛ لأن المرأة ليس لها أي التزام مادي أمام الزواج فإنها لن تتوانى عن الطلاق متى شاءت، ولأي سبب كان، " وليس هناك ما يحملها على التروي والأناة حيث لا تغرم شيئا" أما الزوج ولأنه المسؤول ماديا فإنه يفكر مليا قبل إيقاع الطلاق.</a:t>
            </a:r>
          </a:p>
        </p:txBody>
      </p:sp>
      <p:pic>
        <p:nvPicPr>
          <p:cNvPr id="3074" name="Picture 2"/>
          <p:cNvPicPr>
            <a:picLocks noChangeAspect="1" noChangeArrowheads="1"/>
          </p:cNvPicPr>
          <p:nvPr/>
        </p:nvPicPr>
        <p:blipFill>
          <a:blip r:embed="rId2" cstate="print">
            <a:duotone>
              <a:schemeClr val="accent2">
                <a:shade val="45000"/>
                <a:satMod val="135000"/>
              </a:schemeClr>
              <a:prstClr val="white"/>
            </a:duotone>
          </a:blip>
          <a:srcRect/>
          <a:stretch>
            <a:fillRect/>
          </a:stretch>
        </p:blipFill>
        <p:spPr bwMode="auto">
          <a:xfrm>
            <a:off x="0" y="6145389"/>
            <a:ext cx="2590800" cy="2998611"/>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09588"/>
            <a:ext cx="6096000" cy="4740275"/>
          </a:xfrm>
          <a:prstGeom prst="rect">
            <a:avLst/>
          </a:prstGeom>
        </p:spPr>
        <p:txBody>
          <a:bodyPr>
            <a:spAutoFit/>
          </a:bodyPr>
          <a:lstStyle/>
          <a:p>
            <a:pPr algn="r" rtl="1" fontAlgn="auto">
              <a:spcBef>
                <a:spcPts val="0"/>
              </a:spcBef>
              <a:spcAft>
                <a:spcPts val="0"/>
              </a:spcAft>
              <a:defRPr/>
            </a:pPr>
            <a:r>
              <a:rPr lang="ar-AE" sz="2400" b="1" dirty="0">
                <a:solidFill>
                  <a:schemeClr val="tx2">
                    <a:lumMod val="60000"/>
                    <a:lumOff val="40000"/>
                  </a:schemeClr>
                </a:solidFill>
                <a:latin typeface="Estrangelo Edessa" pitchFamily="66"/>
                <a:cs typeface="Estrangelo Edessa" pitchFamily="66"/>
              </a:rPr>
              <a:t>ضحايا الطلاق </a:t>
            </a:r>
          </a:p>
          <a:p>
            <a:pPr algn="r" rtl="1" fontAlgn="auto">
              <a:spcBef>
                <a:spcPts val="0"/>
              </a:spcBef>
              <a:spcAft>
                <a:spcPts val="0"/>
              </a:spcAft>
              <a:defRPr/>
            </a:pPr>
            <a:endParaRPr lang="ar-AE" sz="2000" dirty="0">
              <a:latin typeface="Estrangelo Edessa" pitchFamily="66"/>
              <a:cs typeface="Estrangelo Edessa" pitchFamily="66"/>
            </a:endParaRP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حين تتعرَّض الحياة الزوجية للانهيار، وتتحطَّم جميع الوسائل الإصلاحية وتصبح الحياة شقاء وعذاباً لجميع أفراد الأسرة، يأتي الطلاق كآخر وسيلة علاجية ليرتفع الضرر وينتهي الشقاق. ولكن يجب أن تؤخذ هذه المسألة بعين الاعتبار والجد لا بالهزل والاستهتار، فالطلاق له آثاره الخطيرة على الزوجين، والأطفال؛ فهم الضحايا الذين يفتقدون دفء الأسرة والجو العائلي.. ويواجهون صعوبات كثيرة تؤثر سلباً على توافقهم النفسي والاجتماعي.</a:t>
            </a:r>
          </a:p>
          <a:p>
            <a:pPr algn="r" rtl="1" fontAlgn="auto">
              <a:spcBef>
                <a:spcPts val="0"/>
              </a:spcBef>
              <a:spcAft>
                <a:spcPts val="0"/>
              </a:spcAft>
              <a:defRPr/>
            </a:pPr>
            <a:endParaRPr lang="ar-AE" sz="2000" dirty="0">
              <a:latin typeface="Estrangelo Edessa" pitchFamily="66"/>
              <a:cs typeface="Estrangelo Edessa" pitchFamily="66"/>
            </a:endParaRPr>
          </a:p>
          <a:p>
            <a:pPr algn="r" rtl="1" fontAlgn="auto">
              <a:spcBef>
                <a:spcPts val="0"/>
              </a:spcBef>
              <a:spcAft>
                <a:spcPts val="0"/>
              </a:spcAft>
              <a:defRPr/>
            </a:pPr>
            <a:r>
              <a:rPr lang="ar-AE" sz="2000" dirty="0">
                <a:solidFill>
                  <a:schemeClr val="tx2">
                    <a:lumMod val="75000"/>
                  </a:schemeClr>
                </a:solidFill>
                <a:latin typeface="Estrangelo Edessa" pitchFamily="66"/>
                <a:cs typeface="Estrangelo Edessa" pitchFamily="66"/>
              </a:rPr>
              <a:t>وقد يؤدي الطلاق إلى اختلال نمو شخصية الطفل، وضعف الثقة بنفسه، وتسيطر عليه مشاعر القلق وانخفاض الطموح وقلة الرغبة في العمل والإنجاز، وضعف التحصيل الدراسي. ويستمر تأثير الطلاق على الأطفال في مرحلة المراهقة، حيث إنَّهم لا يثقون بأنفسهم ولا بالوالدين، ويغلب عليهم الشك والتشاؤم، ويبالغون في التمرد والسلبية وأحلام اليقظة.</a:t>
            </a:r>
          </a:p>
          <a:p>
            <a:pPr algn="r" rtl="1" fontAlgn="auto">
              <a:spcBef>
                <a:spcPts val="0"/>
              </a:spcBef>
              <a:spcAft>
                <a:spcPts val="0"/>
              </a:spcAft>
              <a:defRPr/>
            </a:pPr>
            <a:endParaRPr lang="ar-AE" dirty="0">
              <a:latin typeface="+mn-lt"/>
              <a:cs typeface="+mn-cs"/>
            </a:endParaRPr>
          </a:p>
        </p:txBody>
      </p:sp>
      <p:pic>
        <p:nvPicPr>
          <p:cNvPr id="11267" name="Picture 3"/>
          <p:cNvPicPr>
            <a:picLocks noChangeAspect="1" noChangeArrowheads="1"/>
          </p:cNvPicPr>
          <p:nvPr/>
        </p:nvPicPr>
        <p:blipFill>
          <a:blip r:embed="rId2"/>
          <a:srcRect/>
          <a:stretch>
            <a:fillRect/>
          </a:stretch>
        </p:blipFill>
        <p:spPr bwMode="auto">
          <a:xfrm>
            <a:off x="2743200" y="6705600"/>
            <a:ext cx="3352800" cy="2168525"/>
          </a:xfrm>
          <a:prstGeom prst="rect">
            <a:avLst/>
          </a:prstGeom>
          <a:noFill/>
          <a:ln w="9525">
            <a:noFill/>
            <a:miter lim="800000"/>
            <a:headEnd/>
            <a:tailEnd/>
          </a:ln>
        </p:spPr>
      </p:pic>
      <p:pic>
        <p:nvPicPr>
          <p:cNvPr id="11268" name="Picture 4"/>
          <p:cNvPicPr>
            <a:picLocks noChangeAspect="1" noChangeArrowheads="1"/>
          </p:cNvPicPr>
          <p:nvPr/>
        </p:nvPicPr>
        <p:blipFill>
          <a:blip r:embed="rId3"/>
          <a:srcRect/>
          <a:stretch>
            <a:fillRect/>
          </a:stretch>
        </p:blipFill>
        <p:spPr bwMode="auto">
          <a:xfrm>
            <a:off x="0" y="5105400"/>
            <a:ext cx="2457450" cy="24574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0"/>
            <a:ext cx="6286500" cy="3232150"/>
          </a:xfrm>
          <a:prstGeom prst="rect">
            <a:avLst/>
          </a:prstGeom>
        </p:spPr>
        <p:txBody>
          <a:bodyPr>
            <a:spAutoFit/>
          </a:bodyPr>
          <a:lstStyle/>
          <a:p>
            <a:pPr algn="ctr" rtl="1" fontAlgn="auto">
              <a:spcBef>
                <a:spcPts val="0"/>
              </a:spcBef>
              <a:spcAft>
                <a:spcPts val="0"/>
              </a:spcAft>
              <a:defRPr/>
            </a:pPr>
            <a:r>
              <a:rPr lang="ar-AE" sz="3600" dirty="0">
                <a:solidFill>
                  <a:schemeClr val="tx2">
                    <a:lumMod val="60000"/>
                    <a:lumOff val="40000"/>
                  </a:schemeClr>
                </a:solidFill>
                <a:latin typeface="Estrangelo Edessa" pitchFamily="66"/>
                <a:cs typeface="Estrangelo Edessa" pitchFamily="66"/>
              </a:rPr>
              <a:t>الخاتمة</a:t>
            </a:r>
          </a:p>
          <a:p>
            <a:pPr algn="ctr" rtl="1" fontAlgn="auto">
              <a:spcBef>
                <a:spcPts val="0"/>
              </a:spcBef>
              <a:spcAft>
                <a:spcPts val="0"/>
              </a:spcAft>
              <a:defRPr/>
            </a:pPr>
            <a:endParaRPr lang="ar-AE" sz="2400" dirty="0">
              <a:solidFill>
                <a:schemeClr val="tx2">
                  <a:lumMod val="75000"/>
                </a:schemeClr>
              </a:solidFill>
              <a:latin typeface="Estrangelo Edessa" pitchFamily="66"/>
              <a:cs typeface="Estrangelo Edessa" pitchFamily="66"/>
            </a:endParaRPr>
          </a:p>
          <a:p>
            <a:pPr algn="ctr" rtl="1" fontAlgn="auto">
              <a:spcBef>
                <a:spcPts val="0"/>
              </a:spcBef>
              <a:spcAft>
                <a:spcPts val="0"/>
              </a:spcAft>
              <a:defRPr/>
            </a:pPr>
            <a:endParaRPr lang="ar-AE" sz="2400" dirty="0">
              <a:solidFill>
                <a:schemeClr val="tx2">
                  <a:lumMod val="75000"/>
                </a:schemeClr>
              </a:solidFill>
              <a:latin typeface="Estrangelo Edessa" pitchFamily="66"/>
              <a:cs typeface="Estrangelo Edessa" pitchFamily="66"/>
            </a:endParaRPr>
          </a:p>
          <a:p>
            <a:pPr algn="ctr" rtl="1" fontAlgn="auto">
              <a:spcBef>
                <a:spcPts val="0"/>
              </a:spcBef>
              <a:spcAft>
                <a:spcPts val="0"/>
              </a:spcAft>
              <a:defRPr/>
            </a:pPr>
            <a:r>
              <a:rPr lang="ar-AE" sz="2400" dirty="0">
                <a:solidFill>
                  <a:schemeClr val="tx2">
                    <a:lumMod val="75000"/>
                  </a:schemeClr>
                </a:solidFill>
                <a:latin typeface="Estrangelo Edessa" pitchFamily="66"/>
                <a:cs typeface="Estrangelo Edessa" pitchFamily="66"/>
              </a:rPr>
              <a:t>ان الله تعالى شرع الطلاق لفض المنازعات بيت الزوجين ولكن بشرط ان يكونا قد سلكا جميع الطرق لحل مشاكلهم الزوجية , فالطلاق ابغض الحلال عند الله</a:t>
            </a:r>
          </a:p>
          <a:p>
            <a:pPr algn="ctr" rtl="1" fontAlgn="auto">
              <a:spcBef>
                <a:spcPts val="0"/>
              </a:spcBef>
              <a:spcAft>
                <a:spcPts val="0"/>
              </a:spcAft>
              <a:defRPr/>
            </a:pPr>
            <a:endParaRPr lang="ar-AE" sz="2400" dirty="0">
              <a:solidFill>
                <a:schemeClr val="tx2">
                  <a:lumMod val="75000"/>
                </a:schemeClr>
              </a:solidFill>
              <a:latin typeface="Estrangelo Edessa" pitchFamily="66"/>
              <a:cs typeface="Estrangelo Edessa" pitchFamily="66"/>
            </a:endParaRPr>
          </a:p>
          <a:p>
            <a:pPr algn="ctr" rtl="1" fontAlgn="auto">
              <a:spcBef>
                <a:spcPts val="0"/>
              </a:spcBef>
              <a:spcAft>
                <a:spcPts val="0"/>
              </a:spcAft>
              <a:defRPr/>
            </a:pPr>
            <a:r>
              <a:rPr lang="ar-AE" sz="2400" dirty="0">
                <a:solidFill>
                  <a:schemeClr val="tx2">
                    <a:lumMod val="75000"/>
                  </a:schemeClr>
                </a:solidFill>
                <a:latin typeface="Estrangelo Edessa" pitchFamily="66"/>
                <a:cs typeface="Estrangelo Edessa" pitchFamily="66"/>
              </a:rPr>
              <a:t>.</a:t>
            </a:r>
          </a:p>
        </p:txBody>
      </p:sp>
      <p:sp>
        <p:nvSpPr>
          <p:cNvPr id="3" name="Rectangle 2"/>
          <p:cNvSpPr/>
          <p:nvPr/>
        </p:nvSpPr>
        <p:spPr>
          <a:xfrm>
            <a:off x="1600200" y="4572000"/>
            <a:ext cx="3429000" cy="1477963"/>
          </a:xfrm>
          <a:prstGeom prst="rect">
            <a:avLst/>
          </a:prstGeom>
        </p:spPr>
        <p:txBody>
          <a:bodyPr>
            <a:spAutoFit/>
          </a:bodyPr>
          <a:lstStyle/>
          <a:p>
            <a:pPr algn="ctr" rtl="1" fontAlgn="auto">
              <a:spcBef>
                <a:spcPts val="0"/>
              </a:spcBef>
              <a:spcAft>
                <a:spcPts val="0"/>
              </a:spcAft>
              <a:defRPr/>
            </a:pPr>
            <a:endParaRPr lang="ar-AE" dirty="0">
              <a:solidFill>
                <a:schemeClr val="tx2">
                  <a:lumMod val="75000"/>
                </a:schemeClr>
              </a:solidFill>
              <a:latin typeface="Estrangelo Edessa" pitchFamily="66"/>
              <a:cs typeface="Estrangelo Edessa" pitchFamily="66"/>
            </a:endParaRPr>
          </a:p>
          <a:p>
            <a:pPr algn="ctr" rtl="1" fontAlgn="auto">
              <a:spcBef>
                <a:spcPts val="0"/>
              </a:spcBef>
              <a:spcAft>
                <a:spcPts val="0"/>
              </a:spcAft>
              <a:defRPr/>
            </a:pPr>
            <a:r>
              <a:rPr lang="ar-AE" dirty="0">
                <a:solidFill>
                  <a:schemeClr val="tx2">
                    <a:lumMod val="60000"/>
                    <a:lumOff val="40000"/>
                  </a:schemeClr>
                </a:solidFill>
                <a:latin typeface="Estrangelo Edessa" pitchFamily="66"/>
                <a:cs typeface="Estrangelo Edessa" pitchFamily="66"/>
              </a:rPr>
              <a:t>المراجع</a:t>
            </a:r>
          </a:p>
          <a:p>
            <a:pPr algn="ctr" rtl="1" fontAlgn="auto">
              <a:spcBef>
                <a:spcPts val="0"/>
              </a:spcBef>
              <a:spcAft>
                <a:spcPts val="0"/>
              </a:spcAft>
              <a:defRPr/>
            </a:pPr>
            <a:r>
              <a:rPr lang="ar-AE" dirty="0">
                <a:solidFill>
                  <a:schemeClr val="tx2">
                    <a:lumMod val="60000"/>
                    <a:lumOff val="40000"/>
                  </a:schemeClr>
                </a:solidFill>
                <a:latin typeface="Estrangelo Edessa" pitchFamily="66"/>
                <a:cs typeface="Estrangelo Edessa" pitchFamily="66"/>
              </a:rPr>
              <a:t>1.بدائع الصانع للكاساني.</a:t>
            </a:r>
          </a:p>
          <a:p>
            <a:pPr algn="ctr" rtl="1" fontAlgn="auto">
              <a:spcBef>
                <a:spcPts val="0"/>
              </a:spcBef>
              <a:spcAft>
                <a:spcPts val="0"/>
              </a:spcAft>
              <a:defRPr/>
            </a:pPr>
            <a:r>
              <a:rPr lang="ar-AE" dirty="0">
                <a:solidFill>
                  <a:schemeClr val="tx2">
                    <a:lumMod val="60000"/>
                    <a:lumOff val="40000"/>
                  </a:schemeClr>
                </a:solidFill>
                <a:latin typeface="Estrangelo Edessa" pitchFamily="66"/>
                <a:cs typeface="Estrangelo Edessa" pitchFamily="66"/>
              </a:rPr>
              <a:t>2.ابحاث هيئة كبار العلماء.</a:t>
            </a:r>
          </a:p>
          <a:p>
            <a:pPr algn="ctr" rtl="1" fontAlgn="auto">
              <a:spcBef>
                <a:spcPts val="0"/>
              </a:spcBef>
              <a:spcAft>
                <a:spcPts val="0"/>
              </a:spcAft>
              <a:defRPr/>
            </a:pPr>
            <a:r>
              <a:rPr lang="ar-AE" dirty="0">
                <a:solidFill>
                  <a:schemeClr val="tx2">
                    <a:lumMod val="60000"/>
                    <a:lumOff val="40000"/>
                  </a:schemeClr>
                </a:solidFill>
                <a:latin typeface="Estrangelo Edessa" pitchFamily="66"/>
                <a:cs typeface="Estrangelo Edessa" pitchFamily="66"/>
              </a:rPr>
              <a:t>3.مدى حرية الزوجين في الطلاق للصابوني</a:t>
            </a:r>
            <a:endParaRPr lang="en-US" dirty="0">
              <a:solidFill>
                <a:schemeClr val="tx2">
                  <a:lumMod val="60000"/>
                  <a:lumOff val="40000"/>
                </a:schemeClr>
              </a:solidFill>
              <a:latin typeface="+mn-lt"/>
              <a:cs typeface="+mn-cs"/>
            </a:endParaRPr>
          </a:p>
        </p:txBody>
      </p:sp>
      <p:sp>
        <p:nvSpPr>
          <p:cNvPr id="4" name="Rectangle 3"/>
          <p:cNvSpPr/>
          <p:nvPr/>
        </p:nvSpPr>
        <p:spPr>
          <a:xfrm>
            <a:off x="0" y="6629400"/>
            <a:ext cx="6248400" cy="1754188"/>
          </a:xfrm>
          <a:prstGeom prst="rect">
            <a:avLst/>
          </a:prstGeom>
        </p:spPr>
        <p:txBody>
          <a:bodyPr>
            <a:spAutoFit/>
          </a:bodyPr>
          <a:lstStyle/>
          <a:p>
            <a:pPr algn="ctr" fontAlgn="auto">
              <a:spcBef>
                <a:spcPts val="0"/>
              </a:spcBef>
              <a:spcAft>
                <a:spcPts val="0"/>
              </a:spcAft>
              <a:defRPr/>
            </a:pPr>
            <a:r>
              <a:rPr lang="ar-AE" b="1" i="1" dirty="0">
                <a:solidFill>
                  <a:schemeClr val="tx2">
                    <a:lumMod val="60000"/>
                    <a:lumOff val="40000"/>
                  </a:schemeClr>
                </a:solidFill>
                <a:latin typeface="Bradley Hand ITC" pitchFamily="66" charset="0"/>
                <a:cs typeface="+mn-cs"/>
              </a:rPr>
              <a:t>المصادر</a:t>
            </a:r>
            <a:endParaRPr lang="en-US" b="1" i="1" dirty="0">
              <a:solidFill>
                <a:schemeClr val="tx2">
                  <a:lumMod val="60000"/>
                  <a:lumOff val="40000"/>
                </a:schemeClr>
              </a:solidFill>
              <a:latin typeface="Bradley Hand ITC" pitchFamily="66" charset="0"/>
              <a:cs typeface="+mn-cs"/>
            </a:endParaRPr>
          </a:p>
          <a:p>
            <a:pPr algn="ctr" fontAlgn="auto">
              <a:spcBef>
                <a:spcPts val="0"/>
              </a:spcBef>
              <a:spcAft>
                <a:spcPts val="0"/>
              </a:spcAft>
              <a:defRPr/>
            </a:pPr>
            <a:r>
              <a:rPr lang="en-US" b="1" i="1" dirty="0">
                <a:solidFill>
                  <a:schemeClr val="tx2">
                    <a:lumMod val="60000"/>
                    <a:lumOff val="40000"/>
                  </a:schemeClr>
                </a:solidFill>
                <a:latin typeface="Bradley Hand ITC" pitchFamily="66" charset="0"/>
                <a:cs typeface="+mn-cs"/>
              </a:rPr>
              <a:t>http://</a:t>
            </a:r>
            <a:r>
              <a:rPr lang="en-US" b="1" dirty="0">
                <a:solidFill>
                  <a:schemeClr val="tx2">
                    <a:lumMod val="60000"/>
                    <a:lumOff val="40000"/>
                  </a:schemeClr>
                </a:solidFill>
                <a:latin typeface="Bradley Hand ITC" pitchFamily="66" charset="0"/>
                <a:cs typeface="+mn-cs"/>
              </a:rPr>
              <a:t>www.alqaly.com/vb/t19673.html</a:t>
            </a:r>
            <a:endParaRPr lang="ar-AE" b="1" dirty="0">
              <a:solidFill>
                <a:schemeClr val="tx2">
                  <a:lumMod val="60000"/>
                  <a:lumOff val="40000"/>
                </a:schemeClr>
              </a:solidFill>
              <a:latin typeface="Bradley Hand ITC" pitchFamily="66" charset="0"/>
              <a:cs typeface="+mn-cs"/>
            </a:endParaRPr>
          </a:p>
          <a:p>
            <a:pPr algn="ctr" fontAlgn="auto">
              <a:spcBef>
                <a:spcPts val="0"/>
              </a:spcBef>
              <a:spcAft>
                <a:spcPts val="0"/>
              </a:spcAft>
              <a:defRPr/>
            </a:pPr>
            <a:endParaRPr lang="ar-AE" b="1" dirty="0">
              <a:solidFill>
                <a:schemeClr val="tx2">
                  <a:lumMod val="60000"/>
                  <a:lumOff val="40000"/>
                </a:schemeClr>
              </a:solidFill>
              <a:latin typeface="Bradley Hand ITC" pitchFamily="66" charset="0"/>
              <a:cs typeface="+mn-cs"/>
            </a:endParaRPr>
          </a:p>
          <a:p>
            <a:pPr algn="ctr" fontAlgn="auto">
              <a:spcBef>
                <a:spcPts val="0"/>
              </a:spcBef>
              <a:spcAft>
                <a:spcPts val="0"/>
              </a:spcAft>
              <a:defRPr/>
            </a:pPr>
            <a:r>
              <a:rPr lang="en-US" b="1" dirty="0">
                <a:solidFill>
                  <a:schemeClr val="tx2">
                    <a:lumMod val="60000"/>
                    <a:lumOff val="40000"/>
                  </a:schemeClr>
                </a:solidFill>
                <a:latin typeface="Bradley Hand ITC" pitchFamily="66" charset="0"/>
                <a:cs typeface="+mn-cs"/>
              </a:rPr>
              <a:t>http://www.study4uae.com/vb/study4uae71/article290</a:t>
            </a:r>
            <a:endParaRPr lang="ar-AE" b="1" dirty="0">
              <a:solidFill>
                <a:schemeClr val="tx2">
                  <a:lumMod val="60000"/>
                  <a:lumOff val="40000"/>
                </a:schemeClr>
              </a:solidFill>
              <a:latin typeface="Bradley Hand ITC" pitchFamily="66" charset="0"/>
              <a:cs typeface="+mn-cs"/>
            </a:endParaRPr>
          </a:p>
          <a:p>
            <a:pPr algn="ctr" fontAlgn="auto">
              <a:spcBef>
                <a:spcPts val="0"/>
              </a:spcBef>
              <a:spcAft>
                <a:spcPts val="0"/>
              </a:spcAft>
              <a:defRPr/>
            </a:pPr>
            <a:endParaRPr lang="ar-AE" sz="2000" b="1" dirty="0">
              <a:solidFill>
                <a:schemeClr val="tx2">
                  <a:lumMod val="60000"/>
                  <a:lumOff val="40000"/>
                </a:schemeClr>
              </a:solidFill>
              <a:latin typeface="Bradley Hand ITC" pitchFamily="66" charset="0"/>
              <a:cs typeface="+mn-cs"/>
            </a:endParaRPr>
          </a:p>
          <a:p>
            <a:pPr algn="ctr" fontAlgn="auto">
              <a:spcBef>
                <a:spcPts val="0"/>
              </a:spcBef>
              <a:spcAft>
                <a:spcPts val="0"/>
              </a:spcAft>
              <a:defRPr/>
            </a:pPr>
            <a:endParaRPr lang="en-US" sz="1600" b="1" dirty="0">
              <a:solidFill>
                <a:schemeClr val="tx2">
                  <a:lumMod val="60000"/>
                  <a:lumOff val="40000"/>
                </a:schemeClr>
              </a:solidFill>
              <a:latin typeface="Bradley Hand ITC" pitchFamily="66" charset="0"/>
              <a:cs typeface="+mn-cs"/>
            </a:endParaRPr>
          </a:p>
        </p:txBody>
      </p:sp>
      <p:pic>
        <p:nvPicPr>
          <p:cNvPr id="12293" name="Picture 2"/>
          <p:cNvPicPr>
            <a:picLocks noChangeAspect="1" noChangeArrowheads="1"/>
          </p:cNvPicPr>
          <p:nvPr/>
        </p:nvPicPr>
        <p:blipFill>
          <a:blip r:embed="rId2"/>
          <a:srcRect/>
          <a:stretch>
            <a:fillRect/>
          </a:stretch>
        </p:blipFill>
        <p:spPr bwMode="auto">
          <a:xfrm>
            <a:off x="76200" y="6553200"/>
            <a:ext cx="914400" cy="91440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Opulent</Template>
  <TotalTime>47</TotalTime>
  <Words>1054</Words>
  <Application>Microsoft Office PowerPoint</Application>
  <PresentationFormat>On-screen Show (4:3)</PresentationFormat>
  <Paragraphs>48</Paragraphs>
  <Slides>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Arial</vt:lpstr>
      <vt:lpstr>Trebuchet MS</vt:lpstr>
      <vt:lpstr>Wingdings 2</vt:lpstr>
      <vt:lpstr>Wingdings</vt:lpstr>
      <vt:lpstr>Calibri</vt:lpstr>
      <vt:lpstr>Estrangelo Edessa</vt:lpstr>
      <vt:lpstr>Tahoma</vt:lpstr>
      <vt:lpstr>Bradley Hand ITC</vt:lpstr>
      <vt:lpstr>Opulent</vt:lpstr>
      <vt:lpstr>Slide 1</vt:lpstr>
      <vt:lpstr>Slide 2</vt:lpstr>
      <vt:lpstr>Slide 3</vt:lpstr>
      <vt:lpstr>Slide 4</vt:lpstr>
      <vt:lpstr>Slide 5</vt:lpstr>
      <vt:lpstr>Slide 6</vt:lpstr>
      <vt:lpstr>Slide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Al Janahi</cp:lastModifiedBy>
  <cp:revision>8</cp:revision>
  <dcterms:created xsi:type="dcterms:W3CDTF">2006-08-16T00:00:00Z</dcterms:created>
  <dcterms:modified xsi:type="dcterms:W3CDTF">2010-11-26T17:14:27Z</dcterms:modified>
</cp:coreProperties>
</file>