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1" r:id="rId18"/>
    <p:sldId id="273" r:id="rId19"/>
    <p:sldId id="274" r:id="rId20"/>
  </p:sldIdLst>
  <p:sldSz cx="9144000" cy="6858000" type="screen4x3"/>
  <p:notesSz cx="6858000" cy="9144000"/>
  <p:defaultTextStyle>
    <a:defPPr>
      <a:defRPr lang="ar-A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2" d="100"/>
          <a:sy n="72" d="100"/>
        </p:scale>
        <p:origin x="-109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A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AE"/>
          </a:p>
        </p:txBody>
      </p:sp>
      <p:sp>
        <p:nvSpPr>
          <p:cNvPr id="4" name="Date Placeholder 3"/>
          <p:cNvSpPr>
            <a:spLocks noGrp="1"/>
          </p:cNvSpPr>
          <p:nvPr>
            <p:ph type="dt" sz="half" idx="10"/>
          </p:nvPr>
        </p:nvSpPr>
        <p:spPr/>
        <p:txBody>
          <a:bodyPr/>
          <a:lstStyle/>
          <a:p>
            <a:fld id="{C2A4E491-A004-4C00-950E-3662F7160BBD}" type="datetimeFigureOut">
              <a:rPr lang="ar-AE" smtClean="0"/>
              <a:t>22/12/1431</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F8FF99FD-47D2-49FA-BAB6-D44F9A4E387F}" type="slidenum">
              <a:rPr lang="ar-AE" smtClean="0"/>
              <a:t>‹#›</a:t>
            </a:fld>
            <a:endParaRPr lang="ar-A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10"/>
          </p:nvPr>
        </p:nvSpPr>
        <p:spPr/>
        <p:txBody>
          <a:bodyPr/>
          <a:lstStyle/>
          <a:p>
            <a:fld id="{C2A4E491-A004-4C00-950E-3662F7160BBD}" type="datetimeFigureOut">
              <a:rPr lang="ar-AE" smtClean="0"/>
              <a:t>22/12/1431</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F8FF99FD-47D2-49FA-BAB6-D44F9A4E387F}" type="slidenum">
              <a:rPr lang="ar-AE" smtClean="0"/>
              <a:t>‹#›</a:t>
            </a:fld>
            <a:endParaRPr lang="ar-A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A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10"/>
          </p:nvPr>
        </p:nvSpPr>
        <p:spPr/>
        <p:txBody>
          <a:bodyPr/>
          <a:lstStyle/>
          <a:p>
            <a:fld id="{C2A4E491-A004-4C00-950E-3662F7160BBD}" type="datetimeFigureOut">
              <a:rPr lang="ar-AE" smtClean="0"/>
              <a:t>22/12/1431</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F8FF99FD-47D2-49FA-BAB6-D44F9A4E387F}" type="slidenum">
              <a:rPr lang="ar-AE" smtClean="0"/>
              <a:t>‹#›</a:t>
            </a:fld>
            <a:endParaRPr lang="ar-A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10"/>
          </p:nvPr>
        </p:nvSpPr>
        <p:spPr/>
        <p:txBody>
          <a:bodyPr/>
          <a:lstStyle/>
          <a:p>
            <a:fld id="{C2A4E491-A004-4C00-950E-3662F7160BBD}" type="datetimeFigureOut">
              <a:rPr lang="ar-AE" smtClean="0"/>
              <a:t>22/12/1431</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F8FF99FD-47D2-49FA-BAB6-D44F9A4E387F}" type="slidenum">
              <a:rPr lang="ar-AE" smtClean="0"/>
              <a:t>‹#›</a:t>
            </a:fld>
            <a:endParaRPr lang="ar-A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A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A4E491-A004-4C00-950E-3662F7160BBD}" type="datetimeFigureOut">
              <a:rPr lang="ar-AE" smtClean="0"/>
              <a:t>22/12/1431</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F8FF99FD-47D2-49FA-BAB6-D44F9A4E387F}" type="slidenum">
              <a:rPr lang="ar-AE" smtClean="0"/>
              <a:t>‹#›</a:t>
            </a:fld>
            <a:endParaRPr lang="ar-A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5" name="Date Placeholder 4"/>
          <p:cNvSpPr>
            <a:spLocks noGrp="1"/>
          </p:cNvSpPr>
          <p:nvPr>
            <p:ph type="dt" sz="half" idx="10"/>
          </p:nvPr>
        </p:nvSpPr>
        <p:spPr/>
        <p:txBody>
          <a:bodyPr/>
          <a:lstStyle/>
          <a:p>
            <a:fld id="{C2A4E491-A004-4C00-950E-3662F7160BBD}" type="datetimeFigureOut">
              <a:rPr lang="ar-AE" smtClean="0"/>
              <a:t>22/12/1431</a:t>
            </a:fld>
            <a:endParaRPr lang="ar-AE"/>
          </a:p>
        </p:txBody>
      </p:sp>
      <p:sp>
        <p:nvSpPr>
          <p:cNvPr id="6" name="Footer Placeholder 5"/>
          <p:cNvSpPr>
            <a:spLocks noGrp="1"/>
          </p:cNvSpPr>
          <p:nvPr>
            <p:ph type="ftr" sz="quarter" idx="11"/>
          </p:nvPr>
        </p:nvSpPr>
        <p:spPr/>
        <p:txBody>
          <a:bodyPr/>
          <a:lstStyle/>
          <a:p>
            <a:endParaRPr lang="ar-AE"/>
          </a:p>
        </p:txBody>
      </p:sp>
      <p:sp>
        <p:nvSpPr>
          <p:cNvPr id="7" name="Slide Number Placeholder 6"/>
          <p:cNvSpPr>
            <a:spLocks noGrp="1"/>
          </p:cNvSpPr>
          <p:nvPr>
            <p:ph type="sldNum" sz="quarter" idx="12"/>
          </p:nvPr>
        </p:nvSpPr>
        <p:spPr/>
        <p:txBody>
          <a:bodyPr/>
          <a:lstStyle/>
          <a:p>
            <a:fld id="{F8FF99FD-47D2-49FA-BAB6-D44F9A4E387F}" type="slidenum">
              <a:rPr lang="ar-AE" smtClean="0"/>
              <a:t>‹#›</a:t>
            </a:fld>
            <a:endParaRPr lang="ar-A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A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7" name="Date Placeholder 6"/>
          <p:cNvSpPr>
            <a:spLocks noGrp="1"/>
          </p:cNvSpPr>
          <p:nvPr>
            <p:ph type="dt" sz="half" idx="10"/>
          </p:nvPr>
        </p:nvSpPr>
        <p:spPr/>
        <p:txBody>
          <a:bodyPr/>
          <a:lstStyle/>
          <a:p>
            <a:fld id="{C2A4E491-A004-4C00-950E-3662F7160BBD}" type="datetimeFigureOut">
              <a:rPr lang="ar-AE" smtClean="0"/>
              <a:t>22/12/1431</a:t>
            </a:fld>
            <a:endParaRPr lang="ar-AE"/>
          </a:p>
        </p:txBody>
      </p:sp>
      <p:sp>
        <p:nvSpPr>
          <p:cNvPr id="8" name="Footer Placeholder 7"/>
          <p:cNvSpPr>
            <a:spLocks noGrp="1"/>
          </p:cNvSpPr>
          <p:nvPr>
            <p:ph type="ftr" sz="quarter" idx="11"/>
          </p:nvPr>
        </p:nvSpPr>
        <p:spPr/>
        <p:txBody>
          <a:bodyPr/>
          <a:lstStyle/>
          <a:p>
            <a:endParaRPr lang="ar-AE"/>
          </a:p>
        </p:txBody>
      </p:sp>
      <p:sp>
        <p:nvSpPr>
          <p:cNvPr id="9" name="Slide Number Placeholder 8"/>
          <p:cNvSpPr>
            <a:spLocks noGrp="1"/>
          </p:cNvSpPr>
          <p:nvPr>
            <p:ph type="sldNum" sz="quarter" idx="12"/>
          </p:nvPr>
        </p:nvSpPr>
        <p:spPr/>
        <p:txBody>
          <a:bodyPr/>
          <a:lstStyle/>
          <a:p>
            <a:fld id="{F8FF99FD-47D2-49FA-BAB6-D44F9A4E387F}" type="slidenum">
              <a:rPr lang="ar-AE" smtClean="0"/>
              <a:t>‹#›</a:t>
            </a:fld>
            <a:endParaRPr lang="ar-A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Date Placeholder 2"/>
          <p:cNvSpPr>
            <a:spLocks noGrp="1"/>
          </p:cNvSpPr>
          <p:nvPr>
            <p:ph type="dt" sz="half" idx="10"/>
          </p:nvPr>
        </p:nvSpPr>
        <p:spPr/>
        <p:txBody>
          <a:bodyPr/>
          <a:lstStyle/>
          <a:p>
            <a:fld id="{C2A4E491-A004-4C00-950E-3662F7160BBD}" type="datetimeFigureOut">
              <a:rPr lang="ar-AE" smtClean="0"/>
              <a:t>22/12/1431</a:t>
            </a:fld>
            <a:endParaRPr lang="ar-AE"/>
          </a:p>
        </p:txBody>
      </p:sp>
      <p:sp>
        <p:nvSpPr>
          <p:cNvPr id="4" name="Footer Placeholder 3"/>
          <p:cNvSpPr>
            <a:spLocks noGrp="1"/>
          </p:cNvSpPr>
          <p:nvPr>
            <p:ph type="ftr" sz="quarter" idx="11"/>
          </p:nvPr>
        </p:nvSpPr>
        <p:spPr/>
        <p:txBody>
          <a:bodyPr/>
          <a:lstStyle/>
          <a:p>
            <a:endParaRPr lang="ar-AE"/>
          </a:p>
        </p:txBody>
      </p:sp>
      <p:sp>
        <p:nvSpPr>
          <p:cNvPr id="5" name="Slide Number Placeholder 4"/>
          <p:cNvSpPr>
            <a:spLocks noGrp="1"/>
          </p:cNvSpPr>
          <p:nvPr>
            <p:ph type="sldNum" sz="quarter" idx="12"/>
          </p:nvPr>
        </p:nvSpPr>
        <p:spPr/>
        <p:txBody>
          <a:bodyPr/>
          <a:lstStyle/>
          <a:p>
            <a:fld id="{F8FF99FD-47D2-49FA-BAB6-D44F9A4E387F}" type="slidenum">
              <a:rPr lang="ar-AE" smtClean="0"/>
              <a:t>‹#›</a:t>
            </a:fld>
            <a:endParaRPr lang="ar-A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A4E491-A004-4C00-950E-3662F7160BBD}" type="datetimeFigureOut">
              <a:rPr lang="ar-AE" smtClean="0"/>
              <a:t>22/12/1431</a:t>
            </a:fld>
            <a:endParaRPr lang="ar-AE"/>
          </a:p>
        </p:txBody>
      </p:sp>
      <p:sp>
        <p:nvSpPr>
          <p:cNvPr id="3" name="Footer Placeholder 2"/>
          <p:cNvSpPr>
            <a:spLocks noGrp="1"/>
          </p:cNvSpPr>
          <p:nvPr>
            <p:ph type="ftr" sz="quarter" idx="11"/>
          </p:nvPr>
        </p:nvSpPr>
        <p:spPr/>
        <p:txBody>
          <a:bodyPr/>
          <a:lstStyle/>
          <a:p>
            <a:endParaRPr lang="ar-AE"/>
          </a:p>
        </p:txBody>
      </p:sp>
      <p:sp>
        <p:nvSpPr>
          <p:cNvPr id="4" name="Slide Number Placeholder 3"/>
          <p:cNvSpPr>
            <a:spLocks noGrp="1"/>
          </p:cNvSpPr>
          <p:nvPr>
            <p:ph type="sldNum" sz="quarter" idx="12"/>
          </p:nvPr>
        </p:nvSpPr>
        <p:spPr/>
        <p:txBody>
          <a:bodyPr/>
          <a:lstStyle/>
          <a:p>
            <a:fld id="{F8FF99FD-47D2-49FA-BAB6-D44F9A4E387F}" type="slidenum">
              <a:rPr lang="ar-AE" smtClean="0"/>
              <a:t>‹#›</a:t>
            </a:fld>
            <a:endParaRPr lang="ar-A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A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4E491-A004-4C00-950E-3662F7160BBD}" type="datetimeFigureOut">
              <a:rPr lang="ar-AE" smtClean="0"/>
              <a:t>22/12/1431</a:t>
            </a:fld>
            <a:endParaRPr lang="ar-AE"/>
          </a:p>
        </p:txBody>
      </p:sp>
      <p:sp>
        <p:nvSpPr>
          <p:cNvPr id="6" name="Footer Placeholder 5"/>
          <p:cNvSpPr>
            <a:spLocks noGrp="1"/>
          </p:cNvSpPr>
          <p:nvPr>
            <p:ph type="ftr" sz="quarter" idx="11"/>
          </p:nvPr>
        </p:nvSpPr>
        <p:spPr/>
        <p:txBody>
          <a:bodyPr/>
          <a:lstStyle/>
          <a:p>
            <a:endParaRPr lang="ar-AE"/>
          </a:p>
        </p:txBody>
      </p:sp>
      <p:sp>
        <p:nvSpPr>
          <p:cNvPr id="7" name="Slide Number Placeholder 6"/>
          <p:cNvSpPr>
            <a:spLocks noGrp="1"/>
          </p:cNvSpPr>
          <p:nvPr>
            <p:ph type="sldNum" sz="quarter" idx="12"/>
          </p:nvPr>
        </p:nvSpPr>
        <p:spPr/>
        <p:txBody>
          <a:bodyPr/>
          <a:lstStyle/>
          <a:p>
            <a:fld id="{F8FF99FD-47D2-49FA-BAB6-D44F9A4E387F}" type="slidenum">
              <a:rPr lang="ar-AE" smtClean="0"/>
              <a:t>‹#›</a:t>
            </a:fld>
            <a:endParaRPr lang="ar-A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A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A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4E491-A004-4C00-950E-3662F7160BBD}" type="datetimeFigureOut">
              <a:rPr lang="ar-AE" smtClean="0"/>
              <a:t>22/12/1431</a:t>
            </a:fld>
            <a:endParaRPr lang="ar-AE"/>
          </a:p>
        </p:txBody>
      </p:sp>
      <p:sp>
        <p:nvSpPr>
          <p:cNvPr id="6" name="Footer Placeholder 5"/>
          <p:cNvSpPr>
            <a:spLocks noGrp="1"/>
          </p:cNvSpPr>
          <p:nvPr>
            <p:ph type="ftr" sz="quarter" idx="11"/>
          </p:nvPr>
        </p:nvSpPr>
        <p:spPr/>
        <p:txBody>
          <a:bodyPr/>
          <a:lstStyle/>
          <a:p>
            <a:endParaRPr lang="ar-AE"/>
          </a:p>
        </p:txBody>
      </p:sp>
      <p:sp>
        <p:nvSpPr>
          <p:cNvPr id="7" name="Slide Number Placeholder 6"/>
          <p:cNvSpPr>
            <a:spLocks noGrp="1"/>
          </p:cNvSpPr>
          <p:nvPr>
            <p:ph type="sldNum" sz="quarter" idx="12"/>
          </p:nvPr>
        </p:nvSpPr>
        <p:spPr/>
        <p:txBody>
          <a:bodyPr/>
          <a:lstStyle/>
          <a:p>
            <a:fld id="{F8FF99FD-47D2-49FA-BAB6-D44F9A4E387F}" type="slidenum">
              <a:rPr lang="ar-AE" smtClean="0"/>
              <a:t>‹#›</a:t>
            </a:fld>
            <a:endParaRPr lang="ar-A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A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C2A4E491-A004-4C00-950E-3662F7160BBD}" type="datetimeFigureOut">
              <a:rPr lang="ar-AE" smtClean="0"/>
              <a:t>22/12/1431</a:t>
            </a:fld>
            <a:endParaRPr lang="ar-A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AE"/>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8FF99FD-47D2-49FA-BAB6-D44F9A4E387F}" type="slidenum">
              <a:rPr lang="ar-AE" smtClean="0"/>
              <a:t>‹#›</a:t>
            </a:fld>
            <a:endParaRPr lang="ar-A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A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en.wikipedia.org/wiki/Felidae" TargetMode="External"/><Relationship Id="rId13" Type="http://schemas.openxmlformats.org/officeDocument/2006/relationships/hyperlink" Target="http://en.wikipedia.org/wiki/Cuckoo" TargetMode="External"/><Relationship Id="rId3" Type="http://schemas.openxmlformats.org/officeDocument/2006/relationships/hyperlink" Target="http://en.wikipedia.org/wiki/Mammal" TargetMode="External"/><Relationship Id="rId7" Type="http://schemas.openxmlformats.org/officeDocument/2006/relationships/hyperlink" Target="http://en.wikipedia.org/wiki/Primate" TargetMode="External"/><Relationship Id="rId12" Type="http://schemas.openxmlformats.org/officeDocument/2006/relationships/hyperlink" Target="http://en.wikipedia.org/wiki/Vanga" TargetMode="External"/><Relationship Id="rId2" Type="http://schemas.openxmlformats.org/officeDocument/2006/relationships/hyperlink" Target="http://en.wikipedia.org/wiki/Fauna" TargetMode="External"/><Relationship Id="rId16" Type="http://schemas.openxmlformats.org/officeDocument/2006/relationships/hyperlink" Target="#cite_note-10"/><Relationship Id="rId1" Type="http://schemas.openxmlformats.org/officeDocument/2006/relationships/slideLayout" Target="../slideLayouts/slideLayout2.xml"/><Relationship Id="rId6" Type="http://schemas.openxmlformats.org/officeDocument/2006/relationships/hyperlink" Target="http://en.wikipedia.org/wiki/Invertebrate" TargetMode="External"/><Relationship Id="rId11" Type="http://schemas.openxmlformats.org/officeDocument/2006/relationships/hyperlink" Target="http://en.wikipedia.org/wiki/Chameleon" TargetMode="External"/><Relationship Id="rId5" Type="http://schemas.openxmlformats.org/officeDocument/2006/relationships/hyperlink" Target="http://en.wikipedia.org/wiki/Bird" TargetMode="External"/><Relationship Id="rId15" Type="http://schemas.openxmlformats.org/officeDocument/2006/relationships/hyperlink" Target="http://en.wikipedia.org/wiki/Deforestation" TargetMode="External"/><Relationship Id="rId10" Type="http://schemas.openxmlformats.org/officeDocument/2006/relationships/hyperlink" Target="http://en.wikipedia.org/wiki/Turtle" TargetMode="External"/><Relationship Id="rId4" Type="http://schemas.openxmlformats.org/officeDocument/2006/relationships/hyperlink" Target="http://en.wikipedia.org/wiki/Reptile" TargetMode="External"/><Relationship Id="rId9" Type="http://schemas.openxmlformats.org/officeDocument/2006/relationships/hyperlink" Target="http://en.wikipedia.org/wiki/Snake" TargetMode="External"/><Relationship Id="rId14" Type="http://schemas.openxmlformats.org/officeDocument/2006/relationships/hyperlink" Target="http://en.wikipedia.org/wiki/Fungus"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en.wikipedia.org/wiki/Oxide" TargetMode="External"/><Relationship Id="rId13" Type="http://schemas.openxmlformats.org/officeDocument/2006/relationships/hyperlink" Target="http://en.wikipedia.org/wiki/Bauxite" TargetMode="External"/><Relationship Id="rId3" Type="http://schemas.openxmlformats.org/officeDocument/2006/relationships/hyperlink" Target="http://en.wikipedia.org/wiki/Soil_quality" TargetMode="External"/><Relationship Id="rId7" Type="http://schemas.openxmlformats.org/officeDocument/2006/relationships/hyperlink" Target="http://en.wikipedia.org/wiki/Aluminium" TargetMode="External"/><Relationship Id="rId12" Type="http://schemas.openxmlformats.org/officeDocument/2006/relationships/hyperlink" Target="http://en.wikipedia.org/wiki/Deposition_(geology)" TargetMode="External"/><Relationship Id="rId2" Type="http://schemas.openxmlformats.org/officeDocument/2006/relationships/hyperlink" Target="http://en.wikipedia.org/wiki/Vegetation" TargetMode="External"/><Relationship Id="rId1" Type="http://schemas.openxmlformats.org/officeDocument/2006/relationships/slideLayout" Target="../slideLayouts/slideLayout2.xml"/><Relationship Id="rId6" Type="http://schemas.openxmlformats.org/officeDocument/2006/relationships/hyperlink" Target="http://en.wikipedia.org/wiki/Iron" TargetMode="External"/><Relationship Id="rId11" Type="http://schemas.openxmlformats.org/officeDocument/2006/relationships/hyperlink" Target="http://en.wikipedia.org/wiki/Mining" TargetMode="External"/><Relationship Id="rId5" Type="http://schemas.openxmlformats.org/officeDocument/2006/relationships/hyperlink" Target="http://en.wikipedia.org/wiki/Humus" TargetMode="External"/><Relationship Id="rId10" Type="http://schemas.openxmlformats.org/officeDocument/2006/relationships/hyperlink" Target="http://en.wikipedia.org/wiki/Oxisol" TargetMode="External"/><Relationship Id="rId4" Type="http://schemas.openxmlformats.org/officeDocument/2006/relationships/hyperlink" Target="http://en.wikipedia.org/wiki/Bacteria" TargetMode="External"/><Relationship Id="rId9" Type="http://schemas.openxmlformats.org/officeDocument/2006/relationships/hyperlink" Target="http://en.wikipedia.org/wiki/Laterite" TargetMode="External"/><Relationship Id="rId14" Type="http://schemas.openxmlformats.org/officeDocument/2006/relationships/hyperlink" Target="http://en.wikipedia.org/wiki/Volcano"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en.wikipedia.org/wiki/Drought" TargetMode="External"/><Relationship Id="rId13" Type="http://schemas.openxmlformats.org/officeDocument/2006/relationships/hyperlink" Target="#cite_note-wildfuturetv-16"/><Relationship Id="rId3" Type="http://schemas.openxmlformats.org/officeDocument/2006/relationships/hyperlink" Target="#cite_note-11"/><Relationship Id="rId7" Type="http://schemas.openxmlformats.org/officeDocument/2006/relationships/hyperlink" Target="#cite_note-Malhi-13"/><Relationship Id="rId12" Type="http://schemas.openxmlformats.org/officeDocument/2006/relationships/hyperlink" Target="#cite_note-wildfuturetv-16"/><Relationship Id="rId2" Type="http://schemas.openxmlformats.org/officeDocument/2006/relationships/hyperlink" Target="http://en.wikipedia.org/wiki/Carbon_dioxide" TargetMode="External"/><Relationship Id="rId1" Type="http://schemas.openxmlformats.org/officeDocument/2006/relationships/slideLayout" Target="../slideLayouts/slideLayout2.xml"/><Relationship Id="rId6" Type="http://schemas.openxmlformats.org/officeDocument/2006/relationships/hyperlink" Target="#cite_note-Lewis-12"/><Relationship Id="rId11" Type="http://schemas.openxmlformats.org/officeDocument/2006/relationships/hyperlink" Target="http://en.wikipedia.org/wiki/Savannah" TargetMode="External"/><Relationship Id="rId5" Type="http://schemas.openxmlformats.org/officeDocument/2006/relationships/hyperlink" Target="http://en.wikipedia.org/wiki/Water_vapor" TargetMode="External"/><Relationship Id="rId10" Type="http://schemas.openxmlformats.org/officeDocument/2006/relationships/hyperlink" Target="#cite_note-15"/><Relationship Id="rId4" Type="http://schemas.openxmlformats.org/officeDocument/2006/relationships/hyperlink" Target="http://en.wikipedia.org/wiki/Cloud" TargetMode="External"/><Relationship Id="rId9" Type="http://schemas.openxmlformats.org/officeDocument/2006/relationships/hyperlink" Target="#cite_note-14"/></Relationships>
</file>

<file path=ppt/slides/_rels/slide13.xml.rels><?xml version="1.0" encoding="UTF-8" standalone="yes"?>
<Relationships xmlns="http://schemas.openxmlformats.org/package/2006/relationships"><Relationship Id="rId3" Type="http://schemas.openxmlformats.org/officeDocument/2006/relationships/hyperlink" Target="#cite_note-17"/><Relationship Id="rId2" Type="http://schemas.openxmlformats.org/officeDocument/2006/relationships/hyperlink" Target="http://en.wikipedia.org/wiki/Plantation" TargetMode="External"/><Relationship Id="rId1" Type="http://schemas.openxmlformats.org/officeDocument/2006/relationships/slideLayout" Target="../slideLayouts/slideLayout2.xml"/><Relationship Id="rId4" Type="http://schemas.openxmlformats.org/officeDocument/2006/relationships/hyperlink" Target="#cite_note-18"/></Relationships>
</file>

<file path=ppt/slides/_rels/slide14.xml.rels><?xml version="1.0" encoding="UTF-8" standalone="yes"?>
<Relationships xmlns="http://schemas.openxmlformats.org/package/2006/relationships"><Relationship Id="rId8" Type="http://schemas.openxmlformats.org/officeDocument/2006/relationships/hyperlink" Target="#cite_note-20"/><Relationship Id="rId13" Type="http://schemas.openxmlformats.org/officeDocument/2006/relationships/hyperlink" Target="http://en.wikipedia.org/wiki/Negrito" TargetMode="External"/><Relationship Id="rId3" Type="http://schemas.openxmlformats.org/officeDocument/2006/relationships/hyperlink" Target="http://en.wikipedia.org/wiki/Uncontacted_peoples" TargetMode="External"/><Relationship Id="rId7" Type="http://schemas.openxmlformats.org/officeDocument/2006/relationships/hyperlink" Target="http://en.wikipedia.org/wiki/West_Papua_(Indonesian_province)" TargetMode="External"/><Relationship Id="rId12" Type="http://schemas.openxmlformats.org/officeDocument/2006/relationships/hyperlink" Target="#cite_note-21"/><Relationship Id="rId2" Type="http://schemas.openxmlformats.org/officeDocument/2006/relationships/hyperlink" Target="http://en.wikipedia.org/wiki/Funda%C3%A7%C3%A3o_Nacional_do_%C3%8Dndio" TargetMode="External"/><Relationship Id="rId1" Type="http://schemas.openxmlformats.org/officeDocument/2006/relationships/slideLayout" Target="../slideLayouts/slideLayout2.xml"/><Relationship Id="rId6" Type="http://schemas.openxmlformats.org/officeDocument/2006/relationships/hyperlink" Target="#cite_note-19"/><Relationship Id="rId11" Type="http://schemas.openxmlformats.org/officeDocument/2006/relationships/hyperlink" Target="http://en.wikipedia.org/wiki/Colin_Turnbull" TargetMode="External"/><Relationship Id="rId5" Type="http://schemas.openxmlformats.org/officeDocument/2006/relationships/hyperlink" Target="http://en.wikipedia.org/wiki/New_Guinea" TargetMode="External"/><Relationship Id="rId10" Type="http://schemas.openxmlformats.org/officeDocument/2006/relationships/hyperlink" Target="http://en.wikipedia.org/wiki/Pygmies" TargetMode="External"/><Relationship Id="rId4" Type="http://schemas.openxmlformats.org/officeDocument/2006/relationships/hyperlink" Target="http://en.wikipedia.org/wiki/Brazil" TargetMode="External"/><Relationship Id="rId9" Type="http://schemas.openxmlformats.org/officeDocument/2006/relationships/hyperlink" Target="http://en.wikipedia.org/wiki/Mbuti"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en.wikipedia.org/wiki/Harvard_University" TargetMode="External"/><Relationship Id="rId13" Type="http://schemas.openxmlformats.org/officeDocument/2006/relationships/hyperlink" Target="http://en.wikipedia.org/wiki/Ribbon_development" TargetMode="External"/><Relationship Id="rId18" Type="http://schemas.openxmlformats.org/officeDocument/2006/relationships/hyperlink" Target="#cite_note-27"/><Relationship Id="rId26" Type="http://schemas.openxmlformats.org/officeDocument/2006/relationships/hyperlink" Target="#cite_note-31"/><Relationship Id="rId3" Type="http://schemas.openxmlformats.org/officeDocument/2006/relationships/hyperlink" Target="http://en.wikipedia.org/wiki/Temperate_rainforest" TargetMode="External"/><Relationship Id="rId21" Type="http://schemas.openxmlformats.org/officeDocument/2006/relationships/hyperlink" Target="http://en.wikipedia.org/wiki/Madagascar" TargetMode="External"/><Relationship Id="rId7" Type="http://schemas.openxmlformats.org/officeDocument/2006/relationships/hyperlink" Target="http://en.wikipedia.org/wiki/E._O._Wilson" TargetMode="External"/><Relationship Id="rId12" Type="http://schemas.openxmlformats.org/officeDocument/2006/relationships/hyperlink" Target="http://en.wikipedia.org/wiki/Australia" TargetMode="External"/><Relationship Id="rId17" Type="http://schemas.openxmlformats.org/officeDocument/2006/relationships/hyperlink" Target="#cite_note-26"/><Relationship Id="rId25" Type="http://schemas.openxmlformats.org/officeDocument/2006/relationships/hyperlink" Target="#cite_note-30"/><Relationship Id="rId2" Type="http://schemas.openxmlformats.org/officeDocument/2006/relationships/hyperlink" Target="http://en.wikipedia.org/wiki/Tropical_rainforest" TargetMode="External"/><Relationship Id="rId16" Type="http://schemas.openxmlformats.org/officeDocument/2006/relationships/hyperlink" Target="#cite_note-25"/><Relationship Id="rId20" Type="http://schemas.openxmlformats.org/officeDocument/2006/relationships/hyperlink" Target="#cite_note-28"/><Relationship Id="rId29" Type="http://schemas.openxmlformats.org/officeDocument/2006/relationships/hyperlink" Target="#cite_note-33"/><Relationship Id="rId1" Type="http://schemas.openxmlformats.org/officeDocument/2006/relationships/slideLayout" Target="../slideLayouts/slideLayout2.xml"/><Relationship Id="rId6" Type="http://schemas.openxmlformats.org/officeDocument/2006/relationships/hyperlink" Target="http://en.wikipedia.org/wiki/Extinction" TargetMode="External"/><Relationship Id="rId11" Type="http://schemas.openxmlformats.org/officeDocument/2006/relationships/hyperlink" Target="http://en.wikipedia.org/wiki/Coast" TargetMode="External"/><Relationship Id="rId24" Type="http://schemas.openxmlformats.org/officeDocument/2006/relationships/hyperlink" Target="http://en.wikipedia.org/wiki/Papua_New_Guinea" TargetMode="External"/><Relationship Id="rId32" Type="http://schemas.openxmlformats.org/officeDocument/2006/relationships/hyperlink" Target="#cite_note-34"/><Relationship Id="rId5" Type="http://schemas.openxmlformats.org/officeDocument/2006/relationships/hyperlink" Target="#cite_note-22"/><Relationship Id="rId15" Type="http://schemas.openxmlformats.org/officeDocument/2006/relationships/hyperlink" Target="#cite_note-24"/><Relationship Id="rId23" Type="http://schemas.openxmlformats.org/officeDocument/2006/relationships/hyperlink" Target="http://en.wikipedia.org/wiki/Indonesia" TargetMode="External"/><Relationship Id="rId28" Type="http://schemas.openxmlformats.org/officeDocument/2006/relationships/hyperlink" Target="#cite_note-32"/><Relationship Id="rId10" Type="http://schemas.openxmlformats.org/officeDocument/2006/relationships/hyperlink" Target="http://en.wikipedia.org/wiki/Littoral_zone" TargetMode="External"/><Relationship Id="rId19" Type="http://schemas.openxmlformats.org/officeDocument/2006/relationships/hyperlink" Target="http://en.wikipedia.org/wiki/West_Africa" TargetMode="External"/><Relationship Id="rId31" Type="http://schemas.openxmlformats.org/officeDocument/2006/relationships/hyperlink" Target="http://en.wikipedia.org/wiki/World_Wide_Fund_for_Nature" TargetMode="External"/><Relationship Id="rId4" Type="http://schemas.openxmlformats.org/officeDocument/2006/relationships/hyperlink" Target="http://en.wikipedia.org/wiki/Logging" TargetMode="External"/><Relationship Id="rId9" Type="http://schemas.openxmlformats.org/officeDocument/2006/relationships/hyperlink" Target="#cite_note-23"/><Relationship Id="rId14" Type="http://schemas.openxmlformats.org/officeDocument/2006/relationships/hyperlink" Target="http://en.wikipedia.org/wiki/Seachange_(demography)" TargetMode="External"/><Relationship Id="rId22" Type="http://schemas.openxmlformats.org/officeDocument/2006/relationships/hyperlink" Target="#cite_note-29"/><Relationship Id="rId27" Type="http://schemas.openxmlformats.org/officeDocument/2006/relationships/hyperlink" Target="http://en.wikipedia.org/wiki/Brazil" TargetMode="External"/><Relationship Id="rId30" Type="http://schemas.openxmlformats.org/officeDocument/2006/relationships/hyperlink" Target="http://en.wikipedia.org/wiki/Amazon_Rainforest"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en.wikipedia.org/wiki/Campeche" TargetMode="External"/><Relationship Id="rId2" Type="http://schemas.openxmlformats.org/officeDocument/2006/relationships/hyperlink" Target="http://en.wikipedia.org/wiki/Calakmul" TargetMode="External"/><Relationship Id="rId1" Type="http://schemas.openxmlformats.org/officeDocument/2006/relationships/slideLayout" Target="../slideLayouts/slideLayout2.xml"/><Relationship Id="rId5" Type="http://schemas.openxmlformats.org/officeDocument/2006/relationships/hyperlink" Target="http://en.wikipedia.org/wiki/Acre" TargetMode="External"/><Relationship Id="rId4" Type="http://schemas.openxmlformats.org/officeDocument/2006/relationships/hyperlink" Target="http://en.wikipedia.org/wiki/New_York_Times"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cite_note-36"/><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en.wikipedia.org/wiki/Indigenous_(ecology)" TargetMode="External"/><Relationship Id="rId13" Type="http://schemas.openxmlformats.org/officeDocument/2006/relationships/hyperlink" Target="#cite_note-1"/><Relationship Id="rId18" Type="http://schemas.openxmlformats.org/officeDocument/2006/relationships/hyperlink" Target="http://en.wikipedia.org/wiki/Carbon" TargetMode="External"/><Relationship Id="rId26" Type="http://schemas.openxmlformats.org/officeDocument/2006/relationships/hyperlink" Target="http://en.wikipedia.org/wiki/Tree" TargetMode="External"/><Relationship Id="rId3" Type="http://schemas.openxmlformats.org/officeDocument/2006/relationships/hyperlink" Target="http://en.wikipedia.org/wiki/Rain" TargetMode="External"/><Relationship Id="rId21" Type="http://schemas.openxmlformats.org/officeDocument/2006/relationships/hyperlink" Target="http://en.wikipedia.org/wiki/Sunlight" TargetMode="External"/><Relationship Id="rId7" Type="http://schemas.openxmlformats.org/officeDocument/2006/relationships/hyperlink" Target="http://en.wikipedia.org/wiki/Species" TargetMode="External"/><Relationship Id="rId12" Type="http://schemas.openxmlformats.org/officeDocument/2006/relationships/hyperlink" Target="http://en.wikipedia.org/wiki/Medicine" TargetMode="External"/><Relationship Id="rId17" Type="http://schemas.openxmlformats.org/officeDocument/2006/relationships/hyperlink" Target="http://en.wikipedia.org/wiki/Carbon_dioxide" TargetMode="External"/><Relationship Id="rId25" Type="http://schemas.openxmlformats.org/officeDocument/2006/relationships/hyperlink" Target="http://en.wikipedia.org/wiki/Shrub" TargetMode="External"/><Relationship Id="rId2" Type="http://schemas.openxmlformats.org/officeDocument/2006/relationships/hyperlink" Target="http://en.wikipedia.org/wiki/Forest" TargetMode="External"/><Relationship Id="rId16" Type="http://schemas.openxmlformats.org/officeDocument/2006/relationships/hyperlink" Target="http://en.wikipedia.org/wiki/Photosynthesis" TargetMode="External"/><Relationship Id="rId20" Type="http://schemas.openxmlformats.org/officeDocument/2006/relationships/hyperlink" Target="http://en.wikipedia.org/wiki/Undergrowth" TargetMode="External"/><Relationship Id="rId29" Type="http://schemas.openxmlformats.org/officeDocument/2006/relationships/hyperlink" Target="http://en.wikipedia.org/wiki/Temperate_rainforest" TargetMode="External"/><Relationship Id="rId1" Type="http://schemas.openxmlformats.org/officeDocument/2006/relationships/slideLayout" Target="../slideLayouts/slideLayout2.xml"/><Relationship Id="rId6" Type="http://schemas.openxmlformats.org/officeDocument/2006/relationships/hyperlink" Target="http://en.wikipedia.org/wiki/Earth" TargetMode="External"/><Relationship Id="rId11" Type="http://schemas.openxmlformats.org/officeDocument/2006/relationships/hyperlink" Target="http://en.wikipedia.org/wiki/Pharmacy" TargetMode="External"/><Relationship Id="rId24" Type="http://schemas.openxmlformats.org/officeDocument/2006/relationships/hyperlink" Target="http://en.wikipedia.org/wiki/Vine" TargetMode="External"/><Relationship Id="rId5" Type="http://schemas.openxmlformats.org/officeDocument/2006/relationships/hyperlink" Target="http://en.wikipedia.org/wiki/Intertropical_convergence_zone" TargetMode="External"/><Relationship Id="rId15" Type="http://schemas.openxmlformats.org/officeDocument/2006/relationships/hyperlink" Target="#cite_note-2"/><Relationship Id="rId23" Type="http://schemas.openxmlformats.org/officeDocument/2006/relationships/hyperlink" Target="http://en.wikipedia.org/wiki/Canopy_(forest)" TargetMode="External"/><Relationship Id="rId28" Type="http://schemas.openxmlformats.org/officeDocument/2006/relationships/hyperlink" Target="http://en.wikipedia.org/wiki/Tropical_rainforest" TargetMode="External"/><Relationship Id="rId10" Type="http://schemas.openxmlformats.org/officeDocument/2006/relationships/hyperlink" Target="http://en.wikipedia.org/wiki/Microorganism" TargetMode="External"/><Relationship Id="rId19" Type="http://schemas.openxmlformats.org/officeDocument/2006/relationships/hyperlink" Target="http://en.wikipedia.org/wiki/Biosequestration" TargetMode="External"/><Relationship Id="rId4" Type="http://schemas.openxmlformats.org/officeDocument/2006/relationships/hyperlink" Target="http://en.wikipedia.org/wiki/Monsoon_trough" TargetMode="External"/><Relationship Id="rId9" Type="http://schemas.openxmlformats.org/officeDocument/2006/relationships/hyperlink" Target="#cite_note-Variables-0"/><Relationship Id="rId14" Type="http://schemas.openxmlformats.org/officeDocument/2006/relationships/hyperlink" Target="http://en.wikipedia.org/wiki/Oxygen" TargetMode="External"/><Relationship Id="rId22" Type="http://schemas.openxmlformats.org/officeDocument/2006/relationships/hyperlink" Target="http://en.wikipedia.org/wiki/Leaf" TargetMode="External"/><Relationship Id="rId27" Type="http://schemas.openxmlformats.org/officeDocument/2006/relationships/hyperlink" Target="http://en.wikipedia.org/wiki/Jungle"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en.wikipedia.org/wiki/Southeast_Asia" TargetMode="External"/><Relationship Id="rId13" Type="http://schemas.openxmlformats.org/officeDocument/2006/relationships/hyperlink" Target="http://en.wikipedia.org/wiki/Australia" TargetMode="External"/><Relationship Id="rId18" Type="http://schemas.openxmlformats.org/officeDocument/2006/relationships/hyperlink" Target="http://en.wikipedia.org/wiki/Congo_River" TargetMode="External"/><Relationship Id="rId26" Type="http://schemas.openxmlformats.org/officeDocument/2006/relationships/hyperlink" Target="http://en.wikipedia.org/wiki/Calakmul_Biosphere_Reserve" TargetMode="External"/><Relationship Id="rId3" Type="http://schemas.openxmlformats.org/officeDocument/2006/relationships/hyperlink" Target="#cite_note-3"/><Relationship Id="rId21" Type="http://schemas.openxmlformats.org/officeDocument/2006/relationships/hyperlink" Target="http://en.wikipedia.org/wiki/Central_America" TargetMode="External"/><Relationship Id="rId34" Type="http://schemas.openxmlformats.org/officeDocument/2006/relationships/hyperlink" Target="#cite_note-5"/><Relationship Id="rId7" Type="http://schemas.openxmlformats.org/officeDocument/2006/relationships/hyperlink" Target="http://en.wikipedia.org/wiki/Tropic_of_Capricorn" TargetMode="External"/><Relationship Id="rId12" Type="http://schemas.openxmlformats.org/officeDocument/2006/relationships/hyperlink" Target="http://en.wikipedia.org/wiki/Papua_New_Guinea" TargetMode="External"/><Relationship Id="rId17" Type="http://schemas.openxmlformats.org/officeDocument/2006/relationships/hyperlink" Target="http://en.wikipedia.org/wiki/Democratic_Republic_of_the_Congo" TargetMode="External"/><Relationship Id="rId25" Type="http://schemas.openxmlformats.org/officeDocument/2006/relationships/hyperlink" Target="http://en.wikipedia.org/wiki/Belize" TargetMode="External"/><Relationship Id="rId33" Type="http://schemas.openxmlformats.org/officeDocument/2006/relationships/hyperlink" Target="#cite_note-4"/><Relationship Id="rId2" Type="http://schemas.openxmlformats.org/officeDocument/2006/relationships/hyperlink" Target="http://en.wikipedia.org/wiki/Monsoon_trough" TargetMode="External"/><Relationship Id="rId16" Type="http://schemas.openxmlformats.org/officeDocument/2006/relationships/hyperlink" Target="http://en.wikipedia.org/wiki/Cameroon" TargetMode="External"/><Relationship Id="rId20" Type="http://schemas.openxmlformats.org/officeDocument/2006/relationships/hyperlink" Target="http://en.wikipedia.org/wiki/Amazon_Rainforest" TargetMode="External"/><Relationship Id="rId29" Type="http://schemas.openxmlformats.org/officeDocument/2006/relationships/hyperlink" Target="http://en.wikipedia.org/wiki/Lung" TargetMode="External"/><Relationship Id="rId1" Type="http://schemas.openxmlformats.org/officeDocument/2006/relationships/slideLayout" Target="../slideLayouts/slideLayout2.xml"/><Relationship Id="rId6" Type="http://schemas.openxmlformats.org/officeDocument/2006/relationships/hyperlink" Target="http://en.wikipedia.org/wiki/Tropic_of_Cancer" TargetMode="External"/><Relationship Id="rId11" Type="http://schemas.openxmlformats.org/officeDocument/2006/relationships/hyperlink" Target="http://en.wikipedia.org/wiki/Indonesia" TargetMode="External"/><Relationship Id="rId24" Type="http://schemas.openxmlformats.org/officeDocument/2006/relationships/hyperlink" Target="http://en.wikipedia.org/wiki/Pet%C3%A9n_Department" TargetMode="External"/><Relationship Id="rId32" Type="http://schemas.openxmlformats.org/officeDocument/2006/relationships/hyperlink" Target="http://en.wikipedia.org/wiki/Photosynthesis" TargetMode="External"/><Relationship Id="rId5" Type="http://schemas.openxmlformats.org/officeDocument/2006/relationships/hyperlink" Target="http://en.wikipedia.org/wiki/Jamaica" TargetMode="External"/><Relationship Id="rId15" Type="http://schemas.openxmlformats.org/officeDocument/2006/relationships/hyperlink" Target="http://en.wikipedia.org/wiki/Sub-Saharan_Africa" TargetMode="External"/><Relationship Id="rId23" Type="http://schemas.openxmlformats.org/officeDocument/2006/relationships/hyperlink" Target="http://en.wikipedia.org/wiki/Yucat%C3%A1n_Peninsula" TargetMode="External"/><Relationship Id="rId28" Type="http://schemas.openxmlformats.org/officeDocument/2006/relationships/hyperlink" Target="http://en.wikipedia.org/wiki/Hawaiian_tropical_rainforests" TargetMode="External"/><Relationship Id="rId10" Type="http://schemas.openxmlformats.org/officeDocument/2006/relationships/hyperlink" Target="http://en.wikipedia.org/wiki/Philippines" TargetMode="External"/><Relationship Id="rId19" Type="http://schemas.openxmlformats.org/officeDocument/2006/relationships/hyperlink" Target="http://en.wikipedia.org/wiki/South_America" TargetMode="External"/><Relationship Id="rId31" Type="http://schemas.openxmlformats.org/officeDocument/2006/relationships/hyperlink" Target="http://en.wikipedia.org/wiki/Earth%27s_atmosphere" TargetMode="External"/><Relationship Id="rId4" Type="http://schemas.openxmlformats.org/officeDocument/2006/relationships/hyperlink" Target="http://en.wikipedia.org/wiki/Tropics" TargetMode="External"/><Relationship Id="rId9" Type="http://schemas.openxmlformats.org/officeDocument/2006/relationships/hyperlink" Target="http://en.wikipedia.org/wiki/Burma" TargetMode="External"/><Relationship Id="rId14" Type="http://schemas.openxmlformats.org/officeDocument/2006/relationships/hyperlink" Target="http://en.wikipedia.org/wiki/Sri_Lanka" TargetMode="External"/><Relationship Id="rId22" Type="http://schemas.openxmlformats.org/officeDocument/2006/relationships/hyperlink" Target="http://en.wikipedia.org/wiki/Bosaw%C3%A1s_Biosphere_Reserve" TargetMode="External"/><Relationship Id="rId27" Type="http://schemas.openxmlformats.org/officeDocument/2006/relationships/hyperlink" Target="http://en.wikipedia.org/wiki/Pacific_Islands" TargetMode="External"/><Relationship Id="rId30" Type="http://schemas.openxmlformats.org/officeDocument/2006/relationships/hyperlink" Target="http://en.wikipedia.org/wiki/Oxygen"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en.wikipedia.org/wiki/Prince_George,_British_Columbia" TargetMode="External"/><Relationship Id="rId13" Type="http://schemas.openxmlformats.org/officeDocument/2006/relationships/hyperlink" Target="http://en.wikipedia.org/wiki/Norway" TargetMode="External"/><Relationship Id="rId18" Type="http://schemas.openxmlformats.org/officeDocument/2006/relationships/hyperlink" Target="http://en.wikipedia.org/wiki/Georgia_(country)" TargetMode="External"/><Relationship Id="rId26" Type="http://schemas.openxmlformats.org/officeDocument/2006/relationships/hyperlink" Target="http://en.wikipedia.org/wiki/Russian_Far_East" TargetMode="External"/><Relationship Id="rId3" Type="http://schemas.openxmlformats.org/officeDocument/2006/relationships/hyperlink" Target="http://en.wikipedia.org/wiki/North_America" TargetMode="External"/><Relationship Id="rId21" Type="http://schemas.openxmlformats.org/officeDocument/2006/relationships/hyperlink" Target="http://en.wikipedia.org/wiki/Northern_and_southern_China" TargetMode="External"/><Relationship Id="rId7" Type="http://schemas.openxmlformats.org/officeDocument/2006/relationships/hyperlink" Target="http://en.wikipedia.org/wiki/Rocky_Mountain_Trench" TargetMode="External"/><Relationship Id="rId12" Type="http://schemas.openxmlformats.org/officeDocument/2006/relationships/hyperlink" Target="http://en.wikipedia.org/wiki/Scotland" TargetMode="External"/><Relationship Id="rId17" Type="http://schemas.openxmlformats.org/officeDocument/2006/relationships/hyperlink" Target="http://en.wikipedia.org/wiki/Black_Sea" TargetMode="External"/><Relationship Id="rId25" Type="http://schemas.openxmlformats.org/officeDocument/2006/relationships/hyperlink" Target="http://en.wikipedia.org/wiki/Sakhalin" TargetMode="External"/><Relationship Id="rId2" Type="http://schemas.openxmlformats.org/officeDocument/2006/relationships/hyperlink" Target="http://en.wikipedia.org/wiki/Temperateness" TargetMode="External"/><Relationship Id="rId16" Type="http://schemas.openxmlformats.org/officeDocument/2006/relationships/hyperlink" Target="http://en.wikipedia.org/wiki/Spain" TargetMode="External"/><Relationship Id="rId20" Type="http://schemas.openxmlformats.org/officeDocument/2006/relationships/hyperlink" Target="http://en.wikipedia.org/wiki/East_Asia" TargetMode="External"/><Relationship Id="rId29" Type="http://schemas.openxmlformats.org/officeDocument/2006/relationships/hyperlink" Target="http://en.wikipedia.org/wiki/Australia" TargetMode="External"/><Relationship Id="rId1" Type="http://schemas.openxmlformats.org/officeDocument/2006/relationships/slideLayout" Target="../slideLayouts/slideLayout2.xml"/><Relationship Id="rId6" Type="http://schemas.openxmlformats.org/officeDocument/2006/relationships/hyperlink" Target="http://en.wikipedia.org/wiki/Inland_rainforest" TargetMode="External"/><Relationship Id="rId11" Type="http://schemas.openxmlformats.org/officeDocument/2006/relationships/hyperlink" Target="http://en.wikipedia.org/wiki/Ireland" TargetMode="External"/><Relationship Id="rId24" Type="http://schemas.openxmlformats.org/officeDocument/2006/relationships/hyperlink" Target="http://en.wikipedia.org/wiki/Korea" TargetMode="External"/><Relationship Id="rId5" Type="http://schemas.openxmlformats.org/officeDocument/2006/relationships/hyperlink" Target="http://en.wikipedia.org/wiki/British_Columbia_Coast" TargetMode="External"/><Relationship Id="rId15" Type="http://schemas.openxmlformats.org/officeDocument/2006/relationships/hyperlink" Target="http://en.wikipedia.org/wiki/Adriatic_Sea" TargetMode="External"/><Relationship Id="rId23" Type="http://schemas.openxmlformats.org/officeDocument/2006/relationships/hyperlink" Target="http://en.wikipedia.org/wiki/Japan" TargetMode="External"/><Relationship Id="rId28" Type="http://schemas.openxmlformats.org/officeDocument/2006/relationships/hyperlink" Target="http://en.wikipedia.org/wiki/Chile" TargetMode="External"/><Relationship Id="rId10" Type="http://schemas.openxmlformats.org/officeDocument/2006/relationships/hyperlink" Target="http://en.wikipedia.org/wiki/British_Isles" TargetMode="External"/><Relationship Id="rId19" Type="http://schemas.openxmlformats.org/officeDocument/2006/relationships/hyperlink" Target="http://en.wikipedia.org/wiki/Turkey" TargetMode="External"/><Relationship Id="rId4" Type="http://schemas.openxmlformats.org/officeDocument/2006/relationships/hyperlink" Target="http://en.wikipedia.org/wiki/Pacific_Northwest" TargetMode="External"/><Relationship Id="rId9" Type="http://schemas.openxmlformats.org/officeDocument/2006/relationships/hyperlink" Target="http://en.wikipedia.org/wiki/Europe" TargetMode="External"/><Relationship Id="rId14" Type="http://schemas.openxmlformats.org/officeDocument/2006/relationships/hyperlink" Target="http://en.wikipedia.org/wiki/Balkans" TargetMode="External"/><Relationship Id="rId22" Type="http://schemas.openxmlformats.org/officeDocument/2006/relationships/hyperlink" Target="http://en.wikipedia.org/wiki/Taiwan" TargetMode="External"/><Relationship Id="rId27" Type="http://schemas.openxmlformats.org/officeDocument/2006/relationships/hyperlink" Target="http://en.wikipedia.org/wiki/South_America" TargetMode="External"/><Relationship Id="rId30" Type="http://schemas.openxmlformats.org/officeDocument/2006/relationships/hyperlink" Target="http://en.wikipedia.org/wiki/New_Zealand"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en.wikipedia.org/wiki/Forest_floor"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en.wikipedia.org/wiki/Bat" TargetMode="External"/><Relationship Id="rId3" Type="http://schemas.openxmlformats.org/officeDocument/2006/relationships/hyperlink" Target="http://en.wikipedia.org/wiki/Canopy_(forest)" TargetMode="External"/><Relationship Id="rId7" Type="http://schemas.openxmlformats.org/officeDocument/2006/relationships/hyperlink" Target="http://en.wikipedia.org/wiki/Butterfly" TargetMode="External"/><Relationship Id="rId2" Type="http://schemas.openxmlformats.org/officeDocument/2006/relationships/hyperlink" Target="http://en.wikipedia.org/wiki/Tree" TargetMode="External"/><Relationship Id="rId1" Type="http://schemas.openxmlformats.org/officeDocument/2006/relationships/slideLayout" Target="../slideLayouts/slideLayout2.xml"/><Relationship Id="rId6" Type="http://schemas.openxmlformats.org/officeDocument/2006/relationships/hyperlink" Target="http://en.wikipedia.org/wiki/Eagle" TargetMode="External"/><Relationship Id="rId5" Type="http://schemas.openxmlformats.org/officeDocument/2006/relationships/hyperlink" Target="#cite_note-7"/><Relationship Id="rId4" Type="http://schemas.openxmlformats.org/officeDocument/2006/relationships/hyperlink" Target="#cite_note-6"/><Relationship Id="rId9" Type="http://schemas.openxmlformats.org/officeDocument/2006/relationships/hyperlink" Target="http://en.wikipedia.org/wiki/Monkey"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en.wikipedia.org/wiki/Crossbow" TargetMode="External"/><Relationship Id="rId3" Type="http://schemas.openxmlformats.org/officeDocument/2006/relationships/hyperlink" Target="http://en.wikipedia.org/wiki/Epiphyte" TargetMode="External"/><Relationship Id="rId7" Type="http://schemas.openxmlformats.org/officeDocument/2006/relationships/hyperlink" Target="http://en.wikipedia.org/wiki/William_Beebe" TargetMode="External"/><Relationship Id="rId2" Type="http://schemas.openxmlformats.org/officeDocument/2006/relationships/hyperlink" Target="http://en.wikipedia.org/wiki/Biodiversity" TargetMode="External"/><Relationship Id="rId1" Type="http://schemas.openxmlformats.org/officeDocument/2006/relationships/slideLayout" Target="../slideLayouts/slideLayout2.xml"/><Relationship Id="rId6" Type="http://schemas.openxmlformats.org/officeDocument/2006/relationships/hyperlink" Target="http://en.wikipedia.org/wiki/Natural_history" TargetMode="External"/><Relationship Id="rId11" Type="http://schemas.openxmlformats.org/officeDocument/2006/relationships/hyperlink" Target="#cite_note-8"/><Relationship Id="rId5" Type="http://schemas.openxmlformats.org/officeDocument/2006/relationships/hyperlink" Target="http://en.wikipedia.org/wiki/Branch" TargetMode="External"/><Relationship Id="rId10" Type="http://schemas.openxmlformats.org/officeDocument/2006/relationships/hyperlink" Target="http://en.wikipedia.org/wiki/Airship" TargetMode="External"/><Relationship Id="rId4" Type="http://schemas.openxmlformats.org/officeDocument/2006/relationships/hyperlink" Target="http://en.wikipedia.org/wiki/Trunk_(botany)" TargetMode="External"/><Relationship Id="rId9" Type="http://schemas.openxmlformats.org/officeDocument/2006/relationships/hyperlink" Target="http://en.wikipedia.org/wiki/Balloon_(aircraft)"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en.wikipedia.org/wiki/Leopard" TargetMode="External"/><Relationship Id="rId3" Type="http://schemas.openxmlformats.org/officeDocument/2006/relationships/hyperlink" Target="http://en.wikipedia.org/wiki/Snake" TargetMode="External"/><Relationship Id="rId7" Type="http://schemas.openxmlformats.org/officeDocument/2006/relationships/hyperlink" Target="http://en.wikipedia.org/wiki/Boa_(genus)" TargetMode="External"/><Relationship Id="rId2" Type="http://schemas.openxmlformats.org/officeDocument/2006/relationships/hyperlink" Target="http://en.wikipedia.org/wiki/Bird" TargetMode="External"/><Relationship Id="rId1" Type="http://schemas.openxmlformats.org/officeDocument/2006/relationships/slideLayout" Target="../slideLayouts/slideLayout2.xml"/><Relationship Id="rId6" Type="http://schemas.openxmlformats.org/officeDocument/2006/relationships/hyperlink" Target="http://en.wikipedia.org/wiki/Jaguar" TargetMode="External"/><Relationship Id="rId5" Type="http://schemas.openxmlformats.org/officeDocument/2006/relationships/hyperlink" Target="http://en.wikipedia.org/wiki/Predation" TargetMode="External"/><Relationship Id="rId4" Type="http://schemas.openxmlformats.org/officeDocument/2006/relationships/hyperlink" Target="http://en.wikipedia.org/wiki/Lizard"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en.wikipedia.org/wiki/River" TargetMode="External"/><Relationship Id="rId2" Type="http://schemas.openxmlformats.org/officeDocument/2006/relationships/hyperlink" Target="http://en.wikipedia.org/wiki/Adaptation" TargetMode="External"/><Relationship Id="rId1" Type="http://schemas.openxmlformats.org/officeDocument/2006/relationships/slideLayout" Target="../slideLayouts/slideLayout2.xml"/><Relationship Id="rId6" Type="http://schemas.openxmlformats.org/officeDocument/2006/relationships/hyperlink" Target="http://en.wikipedia.org/wiki/Fungus" TargetMode="External"/><Relationship Id="rId5" Type="http://schemas.openxmlformats.org/officeDocument/2006/relationships/hyperlink" Target="http://en.wikipedia.org/wiki/Decomposition" TargetMode="External"/><Relationship Id="rId4" Type="http://schemas.openxmlformats.org/officeDocument/2006/relationships/hyperlink" Target="http://en.wikipedia.org/wiki/Swam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farm3.static.flickr.com/2779/4174810606_a4a901b148.jpg"/>
          <p:cNvPicPr>
            <a:picLocks noChangeAspect="1" noChangeArrowheads="1"/>
          </p:cNvPicPr>
          <p:nvPr/>
        </p:nvPicPr>
        <p:blipFill>
          <a:blip r:embed="rId2" cstate="print"/>
          <a:srcRect/>
          <a:stretch>
            <a:fillRect/>
          </a:stretch>
        </p:blipFill>
        <p:spPr bwMode="auto">
          <a:xfrm>
            <a:off x="-61913" y="-136526"/>
            <a:ext cx="9218285" cy="6994526"/>
          </a:xfrm>
          <a:prstGeom prst="rect">
            <a:avLst/>
          </a:prstGeom>
          <a:noFill/>
        </p:spPr>
      </p:pic>
      <p:sp>
        <p:nvSpPr>
          <p:cNvPr id="2" name="Title 1"/>
          <p:cNvSpPr>
            <a:spLocks noGrp="1"/>
          </p:cNvSpPr>
          <p:nvPr>
            <p:ph type="ctrTitle"/>
          </p:nvPr>
        </p:nvSpPr>
        <p:spPr>
          <a:xfrm>
            <a:off x="683568" y="2780928"/>
            <a:ext cx="7772400" cy="1470025"/>
          </a:xfrm>
        </p:spPr>
        <p:txBody>
          <a:bodyPr>
            <a:noAutofit/>
          </a:bodyPr>
          <a:lstStyle/>
          <a:p>
            <a:r>
              <a:rPr lang="en-US" sz="13800" b="1" dirty="0" smtClean="0">
                <a:solidFill>
                  <a:srgbClr val="FF0000"/>
                </a:solidFill>
              </a:rPr>
              <a:t>rain forest </a:t>
            </a:r>
            <a:endParaRPr lang="ar-AE" sz="13800" b="1" dirty="0">
              <a:solidFill>
                <a:srgbClr val="FF0000"/>
              </a:solidFill>
            </a:endParaRPr>
          </a:p>
        </p:txBody>
      </p:sp>
    </p:spTree>
  </p:cSld>
  <p:clrMapOvr>
    <a:masterClrMapping/>
  </p:clrMapOvr>
  <p:transition>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Flora and fauna</a:t>
            </a:r>
            <a:endParaRPr lang="ar-AE" dirty="0"/>
          </a:p>
        </p:txBody>
      </p:sp>
      <p:sp>
        <p:nvSpPr>
          <p:cNvPr id="3" name="Content Placeholder 2"/>
          <p:cNvSpPr>
            <a:spLocks noGrp="1"/>
          </p:cNvSpPr>
          <p:nvPr>
            <p:ph idx="1"/>
          </p:nvPr>
        </p:nvSpPr>
        <p:spPr/>
        <p:txBody>
          <a:bodyPr>
            <a:normAutofit fontScale="85000" lnSpcReduction="20000"/>
          </a:bodyPr>
          <a:lstStyle/>
          <a:p>
            <a:r>
              <a:rPr lang="en-US" dirty="0" smtClean="0"/>
              <a:t>More than half of the world's species of plants and animals are found in the rainforest. Rainforests support a very broad array of </a:t>
            </a:r>
            <a:r>
              <a:rPr lang="en-US" dirty="0" smtClean="0">
                <a:hlinkClick r:id="rId2" tooltip="Fauna"/>
              </a:rPr>
              <a:t>fauna</a:t>
            </a:r>
            <a:r>
              <a:rPr lang="en-US" dirty="0" smtClean="0"/>
              <a:t> including </a:t>
            </a:r>
            <a:r>
              <a:rPr lang="en-US" dirty="0" smtClean="0">
                <a:hlinkClick r:id="rId3" tooltip="Mammal"/>
              </a:rPr>
              <a:t>mammals</a:t>
            </a:r>
            <a:r>
              <a:rPr lang="en-US" dirty="0" smtClean="0"/>
              <a:t>, </a:t>
            </a:r>
            <a:r>
              <a:rPr lang="en-US" dirty="0" smtClean="0">
                <a:hlinkClick r:id="rId4" tooltip="Reptile"/>
              </a:rPr>
              <a:t>reptiles</a:t>
            </a:r>
            <a:r>
              <a:rPr lang="en-US" dirty="0" smtClean="0"/>
              <a:t>, </a:t>
            </a:r>
            <a:r>
              <a:rPr lang="en-US" dirty="0" smtClean="0">
                <a:hlinkClick r:id="rId5" tooltip="Bird"/>
              </a:rPr>
              <a:t>birds</a:t>
            </a:r>
            <a:r>
              <a:rPr lang="en-US" dirty="0" smtClean="0"/>
              <a:t>, and </a:t>
            </a:r>
            <a:r>
              <a:rPr lang="en-US" dirty="0" smtClean="0">
                <a:hlinkClick r:id="rId6" tooltip="Invertebrate"/>
              </a:rPr>
              <a:t>invertebrates</a:t>
            </a:r>
            <a:r>
              <a:rPr lang="en-US" dirty="0" smtClean="0"/>
              <a:t>. Mammals may include </a:t>
            </a:r>
            <a:r>
              <a:rPr lang="en-US" dirty="0" smtClean="0">
                <a:hlinkClick r:id="rId7" tooltip="Primate"/>
              </a:rPr>
              <a:t>primates</a:t>
            </a:r>
            <a:r>
              <a:rPr lang="en-US" dirty="0" smtClean="0"/>
              <a:t>, </a:t>
            </a:r>
            <a:r>
              <a:rPr lang="en-US" dirty="0" smtClean="0">
                <a:hlinkClick r:id="rId8" tooltip="Felidae"/>
              </a:rPr>
              <a:t>felids</a:t>
            </a:r>
            <a:r>
              <a:rPr lang="en-US" dirty="0" smtClean="0"/>
              <a:t>, and other families. Reptiles include </a:t>
            </a:r>
            <a:r>
              <a:rPr lang="en-US" dirty="0" smtClean="0">
                <a:hlinkClick r:id="rId9" tooltip="Snake"/>
              </a:rPr>
              <a:t>snakes</a:t>
            </a:r>
            <a:r>
              <a:rPr lang="en-US" dirty="0" smtClean="0"/>
              <a:t>, </a:t>
            </a:r>
            <a:r>
              <a:rPr lang="en-US" dirty="0" smtClean="0">
                <a:hlinkClick r:id="rId10" tooltip="Turtle"/>
              </a:rPr>
              <a:t>turtles</a:t>
            </a:r>
            <a:r>
              <a:rPr lang="en-US" dirty="0" smtClean="0"/>
              <a:t>, </a:t>
            </a:r>
            <a:r>
              <a:rPr lang="en-US" dirty="0" smtClean="0">
                <a:hlinkClick r:id="rId11" tooltip="Chameleon"/>
              </a:rPr>
              <a:t>chameleons</a:t>
            </a:r>
            <a:r>
              <a:rPr lang="en-US" dirty="0" smtClean="0"/>
              <a:t>, and other families while birds include such families as </a:t>
            </a:r>
            <a:r>
              <a:rPr lang="en-US" dirty="0" err="1" smtClean="0">
                <a:hlinkClick r:id="rId12" tooltip="Vanga"/>
              </a:rPr>
              <a:t>vangidae</a:t>
            </a:r>
            <a:r>
              <a:rPr lang="en-US" dirty="0" smtClean="0"/>
              <a:t> and </a:t>
            </a:r>
            <a:r>
              <a:rPr lang="en-US" dirty="0" err="1" smtClean="0">
                <a:hlinkClick r:id="rId13" tooltip="Cuckoo"/>
              </a:rPr>
              <a:t>Cuculidae</a:t>
            </a:r>
            <a:r>
              <a:rPr lang="en-US" dirty="0" smtClean="0"/>
              <a:t>. Dozens of families of invertebrates are found in rainforests. </a:t>
            </a:r>
            <a:r>
              <a:rPr lang="en-US" dirty="0" smtClean="0">
                <a:hlinkClick r:id="rId14" tooltip="Fungus"/>
              </a:rPr>
              <a:t>Fungi</a:t>
            </a:r>
            <a:r>
              <a:rPr lang="en-US" dirty="0" smtClean="0"/>
              <a:t> are also very common in rainforest areas as they can feed on the decomposing remains of plant and animal life. These species are rapidly disappearing due to </a:t>
            </a:r>
            <a:r>
              <a:rPr lang="en-US" dirty="0" smtClean="0">
                <a:hlinkClick r:id="rId15" tooltip="Deforestation"/>
              </a:rPr>
              <a:t>deforestation</a:t>
            </a:r>
            <a:r>
              <a:rPr lang="en-US" dirty="0" smtClean="0"/>
              <a:t>, habitat loss, and biochemical releases into the atmosphere.</a:t>
            </a:r>
            <a:r>
              <a:rPr lang="en-US" baseline="30000" dirty="0" smtClean="0">
                <a:hlinkClick r:id="rId16"/>
              </a:rPr>
              <a:t>[11]</a:t>
            </a:r>
            <a:endParaRPr lang="en-US" dirty="0" smtClean="0"/>
          </a:p>
          <a:p>
            <a:endParaRPr lang="ar-AE"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Soils</a:t>
            </a:r>
            <a:endParaRPr lang="ar-AE" dirty="0"/>
          </a:p>
        </p:txBody>
      </p:sp>
      <p:sp>
        <p:nvSpPr>
          <p:cNvPr id="3" name="Content Placeholder 2"/>
          <p:cNvSpPr>
            <a:spLocks noGrp="1"/>
          </p:cNvSpPr>
          <p:nvPr>
            <p:ph idx="1"/>
          </p:nvPr>
        </p:nvSpPr>
        <p:spPr/>
        <p:txBody>
          <a:bodyPr>
            <a:normAutofit fontScale="77500" lnSpcReduction="20000"/>
          </a:bodyPr>
          <a:lstStyle/>
          <a:p>
            <a:r>
              <a:rPr lang="en-US" dirty="0" smtClean="0"/>
              <a:t>Despite the growth of </a:t>
            </a:r>
            <a:r>
              <a:rPr lang="en-US" dirty="0" smtClean="0">
                <a:hlinkClick r:id="rId2" tooltip="Vegetation"/>
              </a:rPr>
              <a:t>vegetation</a:t>
            </a:r>
            <a:r>
              <a:rPr lang="en-US" dirty="0" smtClean="0"/>
              <a:t> in a tropical rainforest, </a:t>
            </a:r>
            <a:r>
              <a:rPr lang="en-US" dirty="0" smtClean="0">
                <a:hlinkClick r:id="rId3" tooltip="Soil quality"/>
              </a:rPr>
              <a:t>soil quality</a:t>
            </a:r>
            <a:r>
              <a:rPr lang="en-US" dirty="0" smtClean="0"/>
              <a:t> is often quite poor. Rapid </a:t>
            </a:r>
            <a:r>
              <a:rPr lang="en-US" dirty="0" smtClean="0">
                <a:hlinkClick r:id="rId4" tooltip="Bacteria"/>
              </a:rPr>
              <a:t>bacterial</a:t>
            </a:r>
            <a:r>
              <a:rPr lang="en-US" dirty="0" smtClean="0"/>
              <a:t> decay prevents the accumulation of </a:t>
            </a:r>
            <a:r>
              <a:rPr lang="en-US" dirty="0" smtClean="0">
                <a:hlinkClick r:id="rId5" tooltip="Humus"/>
              </a:rPr>
              <a:t>humus</a:t>
            </a:r>
            <a:r>
              <a:rPr lang="en-US" dirty="0" smtClean="0"/>
              <a:t>. The concentration of </a:t>
            </a:r>
            <a:r>
              <a:rPr lang="en-US" dirty="0" smtClean="0">
                <a:hlinkClick r:id="rId6" tooltip="Iron"/>
              </a:rPr>
              <a:t>iron</a:t>
            </a:r>
            <a:r>
              <a:rPr lang="en-US" dirty="0" smtClean="0"/>
              <a:t> and </a:t>
            </a:r>
            <a:r>
              <a:rPr lang="en-US" dirty="0" err="1" smtClean="0">
                <a:hlinkClick r:id="rId7" tooltip="Aluminium"/>
              </a:rPr>
              <a:t>aluminium</a:t>
            </a:r>
            <a:r>
              <a:rPr lang="en-US" dirty="0" smtClean="0"/>
              <a:t> </a:t>
            </a:r>
            <a:r>
              <a:rPr lang="en-US" dirty="0" smtClean="0">
                <a:hlinkClick r:id="rId8" tooltip="Oxide"/>
              </a:rPr>
              <a:t>oxides</a:t>
            </a:r>
            <a:r>
              <a:rPr lang="en-US" dirty="0" smtClean="0"/>
              <a:t> by the </a:t>
            </a:r>
            <a:r>
              <a:rPr lang="en-US" dirty="0" err="1" smtClean="0">
                <a:hlinkClick r:id="rId9" tooltip="Laterite"/>
              </a:rPr>
              <a:t>laterization</a:t>
            </a:r>
            <a:r>
              <a:rPr lang="en-US" dirty="0" smtClean="0"/>
              <a:t> process gives the </a:t>
            </a:r>
            <a:r>
              <a:rPr lang="en-US" dirty="0" err="1" smtClean="0">
                <a:hlinkClick r:id="rId10" tooltip="Oxisol"/>
              </a:rPr>
              <a:t>oxisols</a:t>
            </a:r>
            <a:r>
              <a:rPr lang="en-US" dirty="0" smtClean="0"/>
              <a:t> a bright red color and sometimes produces </a:t>
            </a:r>
            <a:r>
              <a:rPr lang="en-US" dirty="0" smtClean="0">
                <a:hlinkClick r:id="rId11" tooltip="Mining"/>
              </a:rPr>
              <a:t>minable</a:t>
            </a:r>
            <a:r>
              <a:rPr lang="en-US" dirty="0" smtClean="0"/>
              <a:t> </a:t>
            </a:r>
            <a:r>
              <a:rPr lang="en-US" dirty="0" smtClean="0">
                <a:hlinkClick r:id="rId12" tooltip="Deposition (geology)"/>
              </a:rPr>
              <a:t>deposits</a:t>
            </a:r>
            <a:r>
              <a:rPr lang="en-US" dirty="0" smtClean="0"/>
              <a:t> such as </a:t>
            </a:r>
            <a:r>
              <a:rPr lang="en-US" dirty="0" smtClean="0">
                <a:hlinkClick r:id="rId13" tooltip="Bauxite"/>
              </a:rPr>
              <a:t>bauxite</a:t>
            </a:r>
            <a:r>
              <a:rPr lang="en-US" dirty="0" smtClean="0"/>
              <a:t>. Most trees have roots near the surface as there are not many nutrients below the ground; most of the trees minerals come from the top layer of decomposing leaves (mainly) and animals. On younger substrates, especially of </a:t>
            </a:r>
            <a:r>
              <a:rPr lang="en-US" dirty="0" smtClean="0">
                <a:hlinkClick r:id="rId14" tooltip="Volcano"/>
              </a:rPr>
              <a:t>volcanic</a:t>
            </a:r>
            <a:r>
              <a:rPr lang="en-US" dirty="0" smtClean="0"/>
              <a:t> origin, tropical soils may be quite fertile. If the trees are cleared, the rain can get at the exposed soil, washing it away. Eventually streams will form, then rivers. Flooding becomes possible.</a:t>
            </a:r>
          </a:p>
          <a:p>
            <a:endParaRPr lang="ar-AE" dirty="0"/>
          </a:p>
        </p:txBody>
      </p:sp>
    </p:spTree>
  </p:cSld>
  <p:clrMapOvr>
    <a:masterClrMapping/>
  </p:clrMapOvr>
  <p:transition>
    <p:wipe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Effect on global climate</a:t>
            </a:r>
            <a:endParaRPr lang="ar-AE" dirty="0"/>
          </a:p>
        </p:txBody>
      </p:sp>
      <p:sp>
        <p:nvSpPr>
          <p:cNvPr id="3" name="Content Placeholder 2"/>
          <p:cNvSpPr>
            <a:spLocks noGrp="1"/>
          </p:cNvSpPr>
          <p:nvPr>
            <p:ph idx="1"/>
          </p:nvPr>
        </p:nvSpPr>
        <p:spPr/>
        <p:txBody>
          <a:bodyPr>
            <a:normAutofit fontScale="62500" lnSpcReduction="20000"/>
          </a:bodyPr>
          <a:lstStyle/>
          <a:p>
            <a:r>
              <a:rPr lang="en-US" dirty="0" smtClean="0"/>
              <a:t>A natural rainforest emits and absorbs vast quantities of </a:t>
            </a:r>
            <a:r>
              <a:rPr lang="en-US" dirty="0" smtClean="0">
                <a:hlinkClick r:id="rId2" tooltip="Carbon dioxide"/>
              </a:rPr>
              <a:t>carbon dioxide</a:t>
            </a:r>
            <a:r>
              <a:rPr lang="en-US" dirty="0" smtClean="0"/>
              <a:t>. On a global scale, long-term fluxes are approximately in balance, so that an undisturbed rainforest would have a small net impact on atmospheric carbon dioxide levels,</a:t>
            </a:r>
            <a:r>
              <a:rPr lang="en-US" baseline="30000" dirty="0" smtClean="0">
                <a:hlinkClick r:id="rId3"/>
              </a:rPr>
              <a:t>[12]</a:t>
            </a:r>
            <a:r>
              <a:rPr lang="en-US" dirty="0" smtClean="0"/>
              <a:t> though they may have other climatic effects (on </a:t>
            </a:r>
            <a:r>
              <a:rPr lang="en-US" dirty="0" smtClean="0">
                <a:hlinkClick r:id="rId4" tooltip="Cloud"/>
              </a:rPr>
              <a:t>cloud</a:t>
            </a:r>
            <a:r>
              <a:rPr lang="en-US" dirty="0" smtClean="0"/>
              <a:t> formation, for example, by recycling </a:t>
            </a:r>
            <a:r>
              <a:rPr lang="en-US" dirty="0" smtClean="0">
                <a:hlinkClick r:id="rId5" tooltip="Water vapor"/>
              </a:rPr>
              <a:t>water vapor</a:t>
            </a:r>
            <a:r>
              <a:rPr lang="en-US" dirty="0" smtClean="0"/>
              <a:t>). No rainforest today can be considered to be undisturbed.</a:t>
            </a:r>
            <a:r>
              <a:rPr lang="en-US" baseline="30000" dirty="0" smtClean="0">
                <a:hlinkClick r:id="rId6"/>
              </a:rPr>
              <a:t>[13]</a:t>
            </a:r>
            <a:r>
              <a:rPr lang="en-US" dirty="0" smtClean="0"/>
              <a:t> Human induced deforestation plays a significant role in causing rainforests to release carbon dioxide,</a:t>
            </a:r>
            <a:r>
              <a:rPr lang="en-US" baseline="30000" dirty="0" smtClean="0">
                <a:hlinkClick r:id="rId7"/>
              </a:rPr>
              <a:t>[14]</a:t>
            </a:r>
            <a:r>
              <a:rPr lang="en-US" dirty="0" smtClean="0"/>
              <a:t> as do natural processes such as </a:t>
            </a:r>
            <a:r>
              <a:rPr lang="en-US" dirty="0" smtClean="0">
                <a:hlinkClick r:id="rId8" tooltip="Drought"/>
              </a:rPr>
              <a:t>drought</a:t>
            </a:r>
            <a:r>
              <a:rPr lang="en-US" dirty="0" smtClean="0"/>
              <a:t> that result in tree death.</a:t>
            </a:r>
            <a:r>
              <a:rPr lang="en-US" baseline="30000" dirty="0" smtClean="0">
                <a:hlinkClick r:id="rId9"/>
              </a:rPr>
              <a:t>[15]</a:t>
            </a:r>
            <a:r>
              <a:rPr lang="en-US" dirty="0" smtClean="0"/>
              <a:t> Some climate models run with interactive vegetation and predict a large loss of Amazonian rainforest around 2050 due to drought, leading to forest dieback and the subsequent feedback of releasing more carbon dioxide.</a:t>
            </a:r>
            <a:r>
              <a:rPr lang="en-US" baseline="30000" dirty="0" smtClean="0">
                <a:hlinkClick r:id="rId10"/>
              </a:rPr>
              <a:t>[16]</a:t>
            </a:r>
            <a:r>
              <a:rPr lang="en-US" dirty="0" smtClean="0"/>
              <a:t> Five million years from now, the Amazon rainforest will have long since dried and transformed itself into a </a:t>
            </a:r>
            <a:r>
              <a:rPr lang="en-US" dirty="0" smtClean="0">
                <a:hlinkClick r:id="rId11" tooltip="Savannah"/>
              </a:rPr>
              <a:t>savannah</a:t>
            </a:r>
            <a:r>
              <a:rPr lang="en-US" dirty="0" smtClean="0"/>
              <a:t>; killing itself in the progress (even if all human deforestation activity ceases overnight).</a:t>
            </a:r>
            <a:r>
              <a:rPr lang="en-US" baseline="30000" dirty="0" smtClean="0">
                <a:hlinkClick r:id="rId12"/>
              </a:rPr>
              <a:t>[17]</a:t>
            </a:r>
            <a:r>
              <a:rPr lang="en-US" dirty="0" smtClean="0"/>
              <a:t> The descendants of our known animals will adapt to the dry savannah of the former Amazonian rainforest and thrive in the new, warmer temperatures.</a:t>
            </a:r>
            <a:r>
              <a:rPr lang="en-US" baseline="30000" dirty="0" smtClean="0">
                <a:hlinkClick r:id="rId13"/>
              </a:rPr>
              <a:t>[17]</a:t>
            </a:r>
            <a:endParaRPr lang="en-US" dirty="0" smtClean="0"/>
          </a:p>
          <a:p>
            <a:endParaRPr lang="ar-AE"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Human uses</a:t>
            </a:r>
            <a:endParaRPr lang="ar-AE" dirty="0"/>
          </a:p>
        </p:txBody>
      </p:sp>
      <p:sp>
        <p:nvSpPr>
          <p:cNvPr id="3" name="Content Placeholder 2"/>
          <p:cNvSpPr>
            <a:spLocks noGrp="1"/>
          </p:cNvSpPr>
          <p:nvPr>
            <p:ph idx="1"/>
          </p:nvPr>
        </p:nvSpPr>
        <p:spPr/>
        <p:txBody>
          <a:bodyPr>
            <a:normAutofit fontScale="92500" lnSpcReduction="20000"/>
          </a:bodyPr>
          <a:lstStyle/>
          <a:p>
            <a:r>
              <a:rPr lang="en-US" dirty="0" smtClean="0"/>
              <a:t>Tropical rainforests provide timber as well as animal products such as meat and hides. Rainforests also have value as tourism destinations and for the ecosystem services provided. Many foods originally came from tropical forests, and are still mostly grown on </a:t>
            </a:r>
            <a:r>
              <a:rPr lang="en-US" dirty="0" smtClean="0">
                <a:hlinkClick r:id="rId2" tooltip="Plantation"/>
              </a:rPr>
              <a:t>plantations</a:t>
            </a:r>
            <a:r>
              <a:rPr lang="en-US" dirty="0" smtClean="0"/>
              <a:t> in regions that were formerly primary forest.</a:t>
            </a:r>
            <a:r>
              <a:rPr lang="en-US" baseline="30000" dirty="0" smtClean="0">
                <a:hlinkClick r:id="rId3"/>
              </a:rPr>
              <a:t>[18]</a:t>
            </a:r>
            <a:r>
              <a:rPr lang="en-US" dirty="0" smtClean="0"/>
              <a:t> Also, plant derived medicines are commonly used for fever, fungal infections, burns, gastrointestinal problems, pain, respiratory problems, and wound treatment.</a:t>
            </a:r>
            <a:r>
              <a:rPr lang="en-US" baseline="30000" dirty="0" smtClean="0">
                <a:hlinkClick r:id="rId4"/>
              </a:rPr>
              <a:t>[19]</a:t>
            </a:r>
            <a:endParaRPr lang="en-US" dirty="0"/>
          </a:p>
        </p:txBody>
      </p:sp>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Native peoples</a:t>
            </a:r>
            <a:endParaRPr lang="ar-AE" dirty="0"/>
          </a:p>
        </p:txBody>
      </p:sp>
      <p:sp>
        <p:nvSpPr>
          <p:cNvPr id="3" name="Content Placeholder 2"/>
          <p:cNvSpPr>
            <a:spLocks noGrp="1"/>
          </p:cNvSpPr>
          <p:nvPr>
            <p:ph idx="1"/>
          </p:nvPr>
        </p:nvSpPr>
        <p:spPr/>
        <p:txBody>
          <a:bodyPr>
            <a:normAutofit fontScale="70000" lnSpcReduction="20000"/>
          </a:bodyPr>
          <a:lstStyle/>
          <a:p>
            <a:r>
              <a:rPr lang="en-US" dirty="0" smtClean="0"/>
              <a:t>On January 18, 2007, </a:t>
            </a:r>
            <a:r>
              <a:rPr lang="en-US" dirty="0" smtClean="0">
                <a:hlinkClick r:id="rId2" tooltip="Fundação Nacional do Índio"/>
              </a:rPr>
              <a:t>FUNAI</a:t>
            </a:r>
            <a:r>
              <a:rPr lang="en-US" dirty="0" smtClean="0"/>
              <a:t> reported also that it had confirmed the presence of 67 different </a:t>
            </a:r>
            <a:r>
              <a:rPr lang="en-US" dirty="0" err="1" smtClean="0">
                <a:hlinkClick r:id="rId3" tooltip="Uncontacted peoples"/>
              </a:rPr>
              <a:t>uncontacted</a:t>
            </a:r>
            <a:r>
              <a:rPr lang="en-US" dirty="0" smtClean="0">
                <a:hlinkClick r:id="rId3" tooltip="Uncontacted peoples"/>
              </a:rPr>
              <a:t> tribes</a:t>
            </a:r>
            <a:r>
              <a:rPr lang="en-US" dirty="0" smtClean="0"/>
              <a:t> in Brazil, up from 40 in 2005. With this addition, </a:t>
            </a:r>
            <a:r>
              <a:rPr lang="en-US" dirty="0" smtClean="0">
                <a:hlinkClick r:id="rId4" tooltip="Brazil"/>
              </a:rPr>
              <a:t>Brazil</a:t>
            </a:r>
            <a:r>
              <a:rPr lang="en-US" dirty="0" smtClean="0"/>
              <a:t> has now overtaken the island of </a:t>
            </a:r>
            <a:r>
              <a:rPr lang="en-US" dirty="0" smtClean="0">
                <a:hlinkClick r:id="rId5" tooltip="New Guinea"/>
              </a:rPr>
              <a:t>New Guinea</a:t>
            </a:r>
            <a:r>
              <a:rPr lang="en-US" dirty="0" smtClean="0"/>
              <a:t> as the country having the largest number of </a:t>
            </a:r>
            <a:r>
              <a:rPr lang="en-US" dirty="0" err="1" smtClean="0"/>
              <a:t>uncontacted</a:t>
            </a:r>
            <a:r>
              <a:rPr lang="en-US" dirty="0" smtClean="0"/>
              <a:t> tribes.</a:t>
            </a:r>
            <a:r>
              <a:rPr lang="en-US" baseline="30000" dirty="0" smtClean="0">
                <a:hlinkClick r:id="rId6"/>
              </a:rPr>
              <a:t>[20]</a:t>
            </a:r>
            <a:r>
              <a:rPr lang="en-US" dirty="0" smtClean="0"/>
              <a:t> The province of </a:t>
            </a:r>
            <a:r>
              <a:rPr lang="en-US" dirty="0" err="1" smtClean="0"/>
              <a:t>Irian</a:t>
            </a:r>
            <a:r>
              <a:rPr lang="en-US" dirty="0" smtClean="0"/>
              <a:t> Jaya or </a:t>
            </a:r>
            <a:r>
              <a:rPr lang="en-US" dirty="0" smtClean="0">
                <a:hlinkClick r:id="rId7" tooltip="West Papua (Indonesian province)"/>
              </a:rPr>
              <a:t>West Papua</a:t>
            </a:r>
            <a:r>
              <a:rPr lang="en-US" dirty="0" smtClean="0"/>
              <a:t> in the island of New Guinea is home to an estimated 44 </a:t>
            </a:r>
            <a:r>
              <a:rPr lang="en-US" dirty="0" err="1" smtClean="0"/>
              <a:t>uncontacted</a:t>
            </a:r>
            <a:r>
              <a:rPr lang="en-US" dirty="0" smtClean="0"/>
              <a:t> tribal groups.</a:t>
            </a:r>
            <a:r>
              <a:rPr lang="en-US" baseline="30000" dirty="0" smtClean="0">
                <a:hlinkClick r:id="rId8"/>
              </a:rPr>
              <a:t>[21]</a:t>
            </a:r>
            <a:r>
              <a:rPr lang="en-US" dirty="0" smtClean="0"/>
              <a:t> The tribes are in danger because of the deforestation, especially in Brazil.</a:t>
            </a:r>
          </a:p>
          <a:p>
            <a:r>
              <a:rPr lang="en-US" dirty="0" smtClean="0"/>
              <a:t>Central African rainforest is home of the </a:t>
            </a:r>
            <a:r>
              <a:rPr lang="en-US" dirty="0" err="1" smtClean="0">
                <a:hlinkClick r:id="rId9" tooltip="Mbuti"/>
              </a:rPr>
              <a:t>Mbuti</a:t>
            </a:r>
            <a:r>
              <a:rPr lang="en-US" dirty="0" smtClean="0"/>
              <a:t> </a:t>
            </a:r>
            <a:r>
              <a:rPr lang="en-US" dirty="0" smtClean="0">
                <a:hlinkClick r:id="rId10" tooltip="Pygmies"/>
              </a:rPr>
              <a:t>pygmies</a:t>
            </a:r>
            <a:r>
              <a:rPr lang="en-US" dirty="0" smtClean="0"/>
              <a:t>, one of the hunter-gatherer peoples living in equatorial rainforests </a:t>
            </a:r>
            <a:r>
              <a:rPr lang="en-US" dirty="0" err="1" smtClean="0"/>
              <a:t>characterised</a:t>
            </a:r>
            <a:r>
              <a:rPr lang="en-US" dirty="0" smtClean="0"/>
              <a:t> by their short height (below one and a half </a:t>
            </a:r>
            <a:r>
              <a:rPr lang="en-US" dirty="0" err="1" smtClean="0"/>
              <a:t>metres</a:t>
            </a:r>
            <a:r>
              <a:rPr lang="en-US" dirty="0" smtClean="0"/>
              <a:t>, or 59 inches, on average). They were the subject of a study by </a:t>
            </a:r>
            <a:r>
              <a:rPr lang="en-US" dirty="0" smtClean="0">
                <a:hlinkClick r:id="rId11" tooltip="Colin Turnbull"/>
              </a:rPr>
              <a:t>Colin Turnbull</a:t>
            </a:r>
            <a:r>
              <a:rPr lang="en-US" dirty="0" smtClean="0"/>
              <a:t>, </a:t>
            </a:r>
            <a:r>
              <a:rPr lang="en-US" i="1" dirty="0" smtClean="0"/>
              <a:t>The Forest People</a:t>
            </a:r>
            <a:r>
              <a:rPr lang="en-US" dirty="0" smtClean="0"/>
              <a:t>, in 1962.</a:t>
            </a:r>
            <a:r>
              <a:rPr lang="en-US" baseline="30000" dirty="0" smtClean="0">
                <a:hlinkClick r:id="rId12"/>
              </a:rPr>
              <a:t>[22]</a:t>
            </a:r>
            <a:r>
              <a:rPr lang="en-US" dirty="0" smtClean="0"/>
              <a:t> Pygmies who live in Southeast Asia are, amongst others, referred to as “</a:t>
            </a:r>
            <a:r>
              <a:rPr lang="en-US" dirty="0" err="1" smtClean="0">
                <a:hlinkClick r:id="rId13" tooltip="Negrito"/>
              </a:rPr>
              <a:t>Negrito</a:t>
            </a:r>
            <a:endParaRPr lang="en-US" dirty="0" smtClean="0"/>
          </a:p>
          <a:p>
            <a:endParaRPr lang="ar-AE" dirty="0"/>
          </a:p>
        </p:txBody>
      </p:sp>
    </p:spTree>
  </p:cSld>
  <p:clrMapOvr>
    <a:masterClrMapping/>
  </p:clrMapOvr>
  <p:transition>
    <p:strips/>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Deforestation</a:t>
            </a:r>
            <a:endParaRPr lang="en-US" b="1" dirty="0"/>
          </a:p>
        </p:txBody>
      </p:sp>
      <p:sp>
        <p:nvSpPr>
          <p:cNvPr id="3" name="Content Placeholder 2"/>
          <p:cNvSpPr>
            <a:spLocks noGrp="1"/>
          </p:cNvSpPr>
          <p:nvPr>
            <p:ph idx="1"/>
          </p:nvPr>
        </p:nvSpPr>
        <p:spPr>
          <a:xfrm>
            <a:off x="467544" y="1196752"/>
            <a:ext cx="8676456" cy="5472608"/>
          </a:xfrm>
        </p:spPr>
        <p:txBody>
          <a:bodyPr>
            <a:normAutofit fontScale="62500" lnSpcReduction="20000"/>
          </a:bodyPr>
          <a:lstStyle/>
          <a:p>
            <a:r>
              <a:rPr lang="en-US" dirty="0" smtClean="0">
                <a:hlinkClick r:id="rId2" tooltip="Tropical rainforest"/>
              </a:rPr>
              <a:t>Tropical</a:t>
            </a:r>
            <a:r>
              <a:rPr lang="en-US" dirty="0" smtClean="0"/>
              <a:t> and </a:t>
            </a:r>
            <a:r>
              <a:rPr lang="en-US" dirty="0" smtClean="0">
                <a:hlinkClick r:id="rId3" tooltip="Temperate rainforest"/>
              </a:rPr>
              <a:t>temperate rainforests</a:t>
            </a:r>
            <a:r>
              <a:rPr lang="en-US" dirty="0" smtClean="0"/>
              <a:t> have been subjected to heavy </a:t>
            </a:r>
            <a:r>
              <a:rPr lang="en-US" dirty="0" smtClean="0">
                <a:hlinkClick r:id="rId4" tooltip="Logging"/>
              </a:rPr>
              <a:t>logging</a:t>
            </a:r>
            <a:r>
              <a:rPr lang="en-US" dirty="0" smtClean="0"/>
              <a:t> and agricultural clearance throughout the 20th century and the area covered by rainforests around the world is shrinking.</a:t>
            </a:r>
            <a:r>
              <a:rPr lang="en-US" baseline="30000" dirty="0" smtClean="0">
                <a:hlinkClick r:id="rId5"/>
              </a:rPr>
              <a:t>[23]</a:t>
            </a:r>
            <a:r>
              <a:rPr lang="en-US" dirty="0" smtClean="0"/>
              <a:t> Biologists have estimated that large numbers of species are being driven to </a:t>
            </a:r>
            <a:r>
              <a:rPr lang="en-US" dirty="0" smtClean="0">
                <a:hlinkClick r:id="rId6" tooltip="Extinction"/>
              </a:rPr>
              <a:t>extinction</a:t>
            </a:r>
            <a:r>
              <a:rPr lang="en-US" dirty="0" smtClean="0"/>
              <a:t> (possibly more than 50,000 a year; at that rate, says </a:t>
            </a:r>
            <a:r>
              <a:rPr lang="en-US" dirty="0" smtClean="0">
                <a:hlinkClick r:id="rId7" tooltip="E. O. Wilson"/>
              </a:rPr>
              <a:t>E. O. Wilson</a:t>
            </a:r>
            <a:r>
              <a:rPr lang="en-US" dirty="0" smtClean="0"/>
              <a:t> of </a:t>
            </a:r>
            <a:r>
              <a:rPr lang="en-US" dirty="0" smtClean="0">
                <a:hlinkClick r:id="rId8" tooltip="Harvard University"/>
              </a:rPr>
              <a:t>Harvard University</a:t>
            </a:r>
            <a:r>
              <a:rPr lang="en-US" dirty="0" smtClean="0"/>
              <a:t>, a quarter or more of all species on Earth could be exterminated within 50 years)</a:t>
            </a:r>
            <a:r>
              <a:rPr lang="en-US" baseline="30000" dirty="0" smtClean="0">
                <a:hlinkClick r:id="rId9"/>
              </a:rPr>
              <a:t>[24]</a:t>
            </a:r>
            <a:r>
              <a:rPr lang="en-US" dirty="0" smtClean="0"/>
              <a:t> due to the removal of habitat with destruction of the rainforests.</a:t>
            </a:r>
          </a:p>
          <a:p>
            <a:r>
              <a:rPr lang="en-US" dirty="0" smtClean="0"/>
              <a:t>Another factor causing the loss of rainforest is expanding urban areas. </a:t>
            </a:r>
            <a:r>
              <a:rPr lang="en-US" dirty="0" smtClean="0">
                <a:hlinkClick r:id="rId10" tooltip="Littoral zone"/>
              </a:rPr>
              <a:t>Littoral</a:t>
            </a:r>
            <a:r>
              <a:rPr lang="en-US" dirty="0" smtClean="0"/>
              <a:t> rainforest growing along </a:t>
            </a:r>
            <a:r>
              <a:rPr lang="en-US" dirty="0" smtClean="0">
                <a:hlinkClick r:id="rId11" tooltip="Coast"/>
              </a:rPr>
              <a:t>coastal</a:t>
            </a:r>
            <a:r>
              <a:rPr lang="en-US" dirty="0" smtClean="0"/>
              <a:t> areas of eastern </a:t>
            </a:r>
            <a:r>
              <a:rPr lang="en-US" dirty="0" smtClean="0">
                <a:hlinkClick r:id="rId12" tooltip="Australia"/>
              </a:rPr>
              <a:t>Australia</a:t>
            </a:r>
            <a:r>
              <a:rPr lang="en-US" dirty="0" smtClean="0"/>
              <a:t> is now rare due to </a:t>
            </a:r>
            <a:r>
              <a:rPr lang="en-US" dirty="0" smtClean="0">
                <a:hlinkClick r:id="rId13" tooltip="Ribbon development"/>
              </a:rPr>
              <a:t>ribbon development</a:t>
            </a:r>
            <a:r>
              <a:rPr lang="en-US" dirty="0" smtClean="0"/>
              <a:t> to accommodate the demand for </a:t>
            </a:r>
            <a:r>
              <a:rPr lang="en-US" dirty="0" err="1" smtClean="0">
                <a:hlinkClick r:id="rId14" tooltip="Seachange (demography)"/>
              </a:rPr>
              <a:t>seachange</a:t>
            </a:r>
            <a:r>
              <a:rPr lang="en-US" dirty="0" smtClean="0"/>
              <a:t> lifestyles.</a:t>
            </a:r>
            <a:r>
              <a:rPr lang="en-US" baseline="30000" dirty="0" smtClean="0">
                <a:hlinkClick r:id="rId15"/>
              </a:rPr>
              <a:t>[25]</a:t>
            </a:r>
            <a:endParaRPr lang="en-US" dirty="0" smtClean="0"/>
          </a:p>
          <a:p>
            <a:r>
              <a:rPr lang="en-US" dirty="0" smtClean="0"/>
              <a:t>The forests are being destroyed at a rapid pace.</a:t>
            </a:r>
            <a:r>
              <a:rPr lang="en-US" baseline="30000" dirty="0" smtClean="0">
                <a:hlinkClick r:id="rId16"/>
              </a:rPr>
              <a:t>[26]</a:t>
            </a:r>
            <a:r>
              <a:rPr lang="en-US" baseline="30000" dirty="0" smtClean="0">
                <a:hlinkClick r:id="rId17"/>
              </a:rPr>
              <a:t>[27]</a:t>
            </a:r>
            <a:r>
              <a:rPr lang="en-US" baseline="30000" dirty="0" smtClean="0">
                <a:hlinkClick r:id="rId18"/>
              </a:rPr>
              <a:t>[28]</a:t>
            </a:r>
            <a:r>
              <a:rPr lang="en-US" dirty="0" smtClean="0"/>
              <a:t> Almost 90% of </a:t>
            </a:r>
            <a:r>
              <a:rPr lang="en-US" dirty="0" smtClean="0">
                <a:hlinkClick r:id="rId19" tooltip="West Africa"/>
              </a:rPr>
              <a:t>West Africa</a:t>
            </a:r>
            <a:r>
              <a:rPr lang="en-US" dirty="0" smtClean="0"/>
              <a:t>'s rainforest has been destroyed.</a:t>
            </a:r>
            <a:r>
              <a:rPr lang="en-US" baseline="30000" dirty="0" smtClean="0">
                <a:hlinkClick r:id="rId20"/>
              </a:rPr>
              <a:t>[29]</a:t>
            </a:r>
            <a:r>
              <a:rPr lang="en-US" dirty="0" smtClean="0"/>
              <a:t> Since the arrival of humans 2000 years ago, </a:t>
            </a:r>
            <a:r>
              <a:rPr lang="en-US" dirty="0" smtClean="0">
                <a:hlinkClick r:id="rId21" tooltip="Madagascar"/>
              </a:rPr>
              <a:t>Madagascar</a:t>
            </a:r>
            <a:r>
              <a:rPr lang="en-US" dirty="0" smtClean="0"/>
              <a:t> has lost two thirds of its original rainforest.</a:t>
            </a:r>
            <a:r>
              <a:rPr lang="en-US" baseline="30000" dirty="0" smtClean="0">
                <a:hlinkClick r:id="rId22"/>
              </a:rPr>
              <a:t>[30]</a:t>
            </a:r>
            <a:r>
              <a:rPr lang="en-US" dirty="0" smtClean="0"/>
              <a:t> At present rates, tropical rainforests in </a:t>
            </a:r>
            <a:r>
              <a:rPr lang="en-US" dirty="0" smtClean="0">
                <a:hlinkClick r:id="rId23" tooltip="Indonesia"/>
              </a:rPr>
              <a:t>Indonesia</a:t>
            </a:r>
            <a:r>
              <a:rPr lang="en-US" dirty="0" smtClean="0"/>
              <a:t> would be logged out in 10 years and </a:t>
            </a:r>
            <a:r>
              <a:rPr lang="en-US" dirty="0" smtClean="0">
                <a:hlinkClick r:id="rId24" tooltip="Papua New Guinea"/>
              </a:rPr>
              <a:t>Papua New Guinea</a:t>
            </a:r>
            <a:r>
              <a:rPr lang="en-US" dirty="0" smtClean="0"/>
              <a:t> in 13 to 16 years.</a:t>
            </a:r>
            <a:r>
              <a:rPr lang="en-US" baseline="30000" dirty="0" smtClean="0">
                <a:hlinkClick r:id="rId25"/>
              </a:rPr>
              <a:t>[31]</a:t>
            </a:r>
            <a:endParaRPr lang="en-US" dirty="0" smtClean="0"/>
          </a:p>
          <a:p>
            <a:r>
              <a:rPr lang="en-US" dirty="0" smtClean="0"/>
              <a:t>Several countries,</a:t>
            </a:r>
            <a:r>
              <a:rPr lang="en-US" baseline="30000" dirty="0" smtClean="0">
                <a:hlinkClick r:id="rId26"/>
              </a:rPr>
              <a:t>[32]</a:t>
            </a:r>
            <a:r>
              <a:rPr lang="en-US" dirty="0" smtClean="0"/>
              <a:t> notably </a:t>
            </a:r>
            <a:r>
              <a:rPr lang="en-US" dirty="0" smtClean="0">
                <a:hlinkClick r:id="rId27" tooltip="Brazil"/>
              </a:rPr>
              <a:t>Brazil</a:t>
            </a:r>
            <a:r>
              <a:rPr lang="en-US" dirty="0" smtClean="0"/>
              <a:t>, have declared their deforestation a national emergency.</a:t>
            </a:r>
            <a:r>
              <a:rPr lang="en-US" baseline="30000" dirty="0" smtClean="0">
                <a:hlinkClick r:id="rId28"/>
              </a:rPr>
              <a:t>[33]</a:t>
            </a:r>
            <a:r>
              <a:rPr lang="en-US" dirty="0" smtClean="0"/>
              <a:t> Amazon deforestation jumped by 69% in 2008 compared to 2007's twelve months, according to official government data.</a:t>
            </a:r>
            <a:r>
              <a:rPr lang="en-US" baseline="30000" dirty="0" smtClean="0">
                <a:hlinkClick r:id="rId29"/>
              </a:rPr>
              <a:t>[34]</a:t>
            </a:r>
            <a:r>
              <a:rPr lang="en-US" dirty="0" smtClean="0"/>
              <a:t> Deforestation could wipe out or severely damage nearly 60% of the </a:t>
            </a:r>
            <a:r>
              <a:rPr lang="en-US" dirty="0" smtClean="0">
                <a:hlinkClick r:id="rId30" tooltip="Amazon Rainforest"/>
              </a:rPr>
              <a:t>Amazon Rainforest</a:t>
            </a:r>
            <a:r>
              <a:rPr lang="en-US" dirty="0" smtClean="0"/>
              <a:t> by 2030, says a new report from </a:t>
            </a:r>
            <a:r>
              <a:rPr lang="en-US" dirty="0" smtClean="0">
                <a:hlinkClick r:id="rId31" tooltip="World Wide Fund for Nature"/>
              </a:rPr>
              <a:t>WWF</a:t>
            </a:r>
            <a:r>
              <a:rPr lang="en-US" dirty="0" smtClean="0"/>
              <a:t>.</a:t>
            </a:r>
            <a:r>
              <a:rPr lang="en-US" baseline="30000" dirty="0" smtClean="0">
                <a:hlinkClick r:id="rId32"/>
              </a:rPr>
              <a:t>[35]</a:t>
            </a:r>
            <a:endParaRPr lang="en-US" dirty="0" smtClean="0"/>
          </a:p>
        </p:txBody>
      </p:sp>
    </p:spTree>
  </p:cSld>
  <p:clrMapOvr>
    <a:masterClrMapping/>
  </p:clrMapOvr>
  <p:transition>
    <p:pull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AE"/>
          </a:p>
        </p:txBody>
      </p:sp>
      <p:sp>
        <p:nvSpPr>
          <p:cNvPr id="3" name="Content Placeholder 2"/>
          <p:cNvSpPr>
            <a:spLocks noGrp="1"/>
          </p:cNvSpPr>
          <p:nvPr>
            <p:ph idx="1"/>
          </p:nvPr>
        </p:nvSpPr>
        <p:spPr/>
        <p:txBody>
          <a:bodyPr/>
          <a:lstStyle/>
          <a:p>
            <a:r>
              <a:rPr lang="en-US" dirty="0" smtClean="0"/>
              <a:t>At </a:t>
            </a:r>
            <a:r>
              <a:rPr lang="en-US" dirty="0" err="1" smtClean="0">
                <a:hlinkClick r:id="rId2" tooltip="Calakmul"/>
              </a:rPr>
              <a:t>Calakmul</a:t>
            </a:r>
            <a:r>
              <a:rPr lang="en-US" dirty="0" smtClean="0"/>
              <a:t>, </a:t>
            </a:r>
            <a:r>
              <a:rPr lang="en-US" dirty="0" smtClean="0">
                <a:hlinkClick r:id="rId3" tooltip="Campeche"/>
              </a:rPr>
              <a:t>Campeche</a:t>
            </a:r>
            <a:r>
              <a:rPr lang="en-US" dirty="0" smtClean="0"/>
              <a:t>, Mexico.</a:t>
            </a:r>
          </a:p>
          <a:p>
            <a:r>
              <a:rPr lang="en-US" dirty="0" smtClean="0"/>
              <a:t>However, a January 30, 2009 </a:t>
            </a:r>
            <a:r>
              <a:rPr lang="en-US" dirty="0" smtClean="0">
                <a:hlinkClick r:id="rId4" tooltip="New York Times"/>
              </a:rPr>
              <a:t>New York Times</a:t>
            </a:r>
            <a:r>
              <a:rPr lang="en-US" dirty="0" smtClean="0"/>
              <a:t> article stated, "By one estimate, for every </a:t>
            </a:r>
            <a:r>
              <a:rPr lang="en-US" dirty="0" smtClean="0">
                <a:hlinkClick r:id="rId5" tooltip="Acre"/>
              </a:rPr>
              <a:t>acre</a:t>
            </a:r>
            <a:r>
              <a:rPr lang="en-US" dirty="0" smtClean="0"/>
              <a:t> of rain forest cut down each year, more than 50 acres of new forest are growing in the tropics..." The new forest includes secondary forest on former farmland and so-called degraded forest.</a:t>
            </a:r>
            <a:r>
              <a:rPr lang="en-US" baseline="30000" dirty="0" smtClean="0"/>
              <a:t>[36]</a:t>
            </a:r>
            <a:endParaRPr lang="en-US" dirty="0"/>
          </a:p>
        </p:txBody>
      </p:sp>
    </p:spTree>
  </p:cSld>
  <p:clrMapOvr>
    <a:masterClrMapping/>
  </p:clrMapOvr>
  <p:transition>
    <p:split orient="ver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AE"/>
          </a:p>
        </p:txBody>
      </p:sp>
      <p:sp>
        <p:nvSpPr>
          <p:cNvPr id="3" name="Content Placeholder 2"/>
          <p:cNvSpPr>
            <a:spLocks noGrp="1"/>
          </p:cNvSpPr>
          <p:nvPr>
            <p:ph idx="1"/>
          </p:nvPr>
        </p:nvSpPr>
        <p:spPr/>
        <p:txBody>
          <a:bodyPr>
            <a:normAutofit fontScale="70000" lnSpcReduction="20000"/>
          </a:bodyPr>
          <a:lstStyle/>
          <a:p>
            <a:endParaRPr lang="en-US" dirty="0" smtClean="0"/>
          </a:p>
          <a:p>
            <a:r>
              <a:rPr lang="en-US" dirty="0" smtClean="0"/>
              <a:t>From a new recent report in September 2009, new opportunities are beginning to discover they could save the rainforest. In Brazil, Environment Minister Carlos </a:t>
            </a:r>
            <a:r>
              <a:rPr lang="en-US" dirty="0" err="1" smtClean="0"/>
              <a:t>Minc</a:t>
            </a:r>
            <a:r>
              <a:rPr lang="en-US" dirty="0" smtClean="0"/>
              <a:t> announced proudly that the rate of deforestation of the Amazon fell by 46 percent last year. That means the lowest logging level since the country began to keep annual statistics 21 years ago. But not only Brazil has reduced deforestation as a whole also slowed the loss of forest down. The annual decline is now over two thousand. Deforestation decreases in a country as it becomes richer and more industrialized. Therefore, there are exceptions in a group of countries where deforestation has become so profitable that it is an important part in the growth of prosperity. New goal is to stop felling the forest, but also in managing the forest long-term, which occurs on a larger scale. More police officers guarding the rainforest, and stifle the illegal logging.</a:t>
            </a:r>
            <a:r>
              <a:rPr lang="en-US" baseline="30000" dirty="0" smtClean="0">
                <a:hlinkClick r:id="rId2"/>
              </a:rPr>
              <a:t>[37]</a:t>
            </a:r>
            <a:endParaRPr lang="en-US" dirty="0"/>
          </a:p>
        </p:txBody>
      </p:sp>
    </p:spTree>
  </p:cSld>
  <p:clrMapOvr>
    <a:masterClrMapping/>
  </p:clrMapOvr>
  <p:transition>
    <p:circl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Some pictures of the </a:t>
            </a:r>
            <a:r>
              <a:rPr lang="en-US" dirty="0" smtClean="0"/>
              <a:t>rainforest</a:t>
            </a:r>
            <a:endParaRPr lang="ar-AE" dirty="0"/>
          </a:p>
        </p:txBody>
      </p:sp>
      <p:pic>
        <p:nvPicPr>
          <p:cNvPr id="1026" name="Picture 2" descr="http://images.travelpod.com/users/cpowell86/2.1282634617.view-of-some-land-and-the-rainforest.jpg"/>
          <p:cNvPicPr>
            <a:picLocks noChangeAspect="1" noChangeArrowheads="1"/>
          </p:cNvPicPr>
          <p:nvPr/>
        </p:nvPicPr>
        <p:blipFill>
          <a:blip r:embed="rId2" cstate="print"/>
          <a:srcRect/>
          <a:stretch>
            <a:fillRect/>
          </a:stretch>
        </p:blipFill>
        <p:spPr bwMode="auto">
          <a:xfrm rot="20930482">
            <a:off x="5362859" y="1213201"/>
            <a:ext cx="3322517" cy="1800200"/>
          </a:xfrm>
          <a:prstGeom prst="rect">
            <a:avLst/>
          </a:prstGeom>
          <a:ln>
            <a:noFill/>
          </a:ln>
          <a:effectLst>
            <a:softEdge rad="112500"/>
          </a:effectLst>
        </p:spPr>
      </p:pic>
      <p:pic>
        <p:nvPicPr>
          <p:cNvPr id="1028" name="Picture 4" descr="http://www.fernhillpk.com/images/photo_album/creek-rainforest.jpg"/>
          <p:cNvPicPr>
            <a:picLocks noChangeAspect="1" noChangeArrowheads="1"/>
          </p:cNvPicPr>
          <p:nvPr/>
        </p:nvPicPr>
        <p:blipFill>
          <a:blip r:embed="rId3" cstate="print"/>
          <a:srcRect/>
          <a:stretch>
            <a:fillRect/>
          </a:stretch>
        </p:blipFill>
        <p:spPr bwMode="auto">
          <a:xfrm rot="638027">
            <a:off x="876964" y="1377370"/>
            <a:ext cx="2885463" cy="1584176"/>
          </a:xfrm>
          <a:prstGeom prst="rect">
            <a:avLst/>
          </a:prstGeom>
          <a:ln>
            <a:noFill/>
          </a:ln>
          <a:effectLst>
            <a:softEdge rad="112500"/>
          </a:effectLst>
        </p:spPr>
      </p:pic>
      <p:pic>
        <p:nvPicPr>
          <p:cNvPr id="1030" name="Picture 6" descr="http://www.smh.com.au/ffxImage/urlpicture_id_1065917554874_2003/10/17/rainforest.jpg"/>
          <p:cNvPicPr>
            <a:picLocks noChangeAspect="1" noChangeArrowheads="1"/>
          </p:cNvPicPr>
          <p:nvPr/>
        </p:nvPicPr>
        <p:blipFill>
          <a:blip r:embed="rId4" cstate="print"/>
          <a:srcRect/>
          <a:stretch>
            <a:fillRect/>
          </a:stretch>
        </p:blipFill>
        <p:spPr bwMode="auto">
          <a:xfrm rot="490820">
            <a:off x="5654072" y="3857068"/>
            <a:ext cx="3143251" cy="2276475"/>
          </a:xfrm>
          <a:prstGeom prst="rect">
            <a:avLst/>
          </a:prstGeom>
          <a:ln>
            <a:noFill/>
          </a:ln>
          <a:effectLst>
            <a:softEdge rad="112500"/>
          </a:effectLst>
        </p:spPr>
      </p:pic>
      <p:pic>
        <p:nvPicPr>
          <p:cNvPr id="1032" name="Picture 8" descr="http://www.themauitourist.com/Pictures%20-%20Small/maui%20attractions/honolua-rainforest-maui-branches.JPG"/>
          <p:cNvPicPr>
            <a:picLocks noChangeAspect="1" noChangeArrowheads="1"/>
          </p:cNvPicPr>
          <p:nvPr/>
        </p:nvPicPr>
        <p:blipFill>
          <a:blip r:embed="rId5" cstate="print"/>
          <a:srcRect/>
          <a:stretch>
            <a:fillRect/>
          </a:stretch>
        </p:blipFill>
        <p:spPr bwMode="auto">
          <a:xfrm rot="20817402">
            <a:off x="683568" y="3573016"/>
            <a:ext cx="2625081" cy="26250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4" name="Picture 10" descr="http://www.mrsboydclass.com/MPj04011130000%5B1%5D1.jpg"/>
          <p:cNvPicPr>
            <a:picLocks noChangeAspect="1" noChangeArrowheads="1"/>
          </p:cNvPicPr>
          <p:nvPr/>
        </p:nvPicPr>
        <p:blipFill>
          <a:blip r:embed="rId6" cstate="print"/>
          <a:srcRect/>
          <a:stretch>
            <a:fillRect/>
          </a:stretch>
        </p:blipFill>
        <p:spPr bwMode="auto">
          <a:xfrm>
            <a:off x="3347864" y="2780928"/>
            <a:ext cx="2592288" cy="23409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blinds(horizontal)">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heckerboard(across)">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nodeType="clickEffect">
                                  <p:stCondLst>
                                    <p:cond delay="0"/>
                                  </p:stCondLst>
                                  <p:childTnLst>
                                    <p:animScale>
                                      <p:cBhvr>
                                        <p:cTn id="16" dur="2000" fill="hold"/>
                                        <p:tgtEl>
                                          <p:spTgt spid="1034"/>
                                        </p:tgtEl>
                                      </p:cBhvr>
                                      <p:by x="150000" y="150000"/>
                                    </p:animScale>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1030"/>
                                        </p:tgtEl>
                                        <p:attrNameLst>
                                          <p:attrName>style.visibility</p:attrName>
                                        </p:attrNameLst>
                                      </p:cBhvr>
                                      <p:to>
                                        <p:strVal val="visible"/>
                                      </p:to>
                                    </p:set>
                                    <p:animEffect transition="in" filter="slide(fromBottom)">
                                      <p:cBhvr>
                                        <p:cTn id="21" dur="500"/>
                                        <p:tgtEl>
                                          <p:spTgt spid="103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32"/>
                                        </p:tgtEl>
                                        <p:attrNameLst>
                                          <p:attrName>style.visibility</p:attrName>
                                        </p:attrNameLst>
                                      </p:cBhvr>
                                      <p:to>
                                        <p:strVal val="visible"/>
                                      </p:to>
                                    </p:set>
                                    <p:animEffect transition="in" filter="fade">
                                      <p:cBhvr>
                                        <p:cTn id="26" dur="20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AE"/>
          </a:p>
        </p:txBody>
      </p:sp>
      <p:sp>
        <p:nvSpPr>
          <p:cNvPr id="3" name="Content Placeholder 2"/>
          <p:cNvSpPr>
            <a:spLocks noGrp="1"/>
          </p:cNvSpPr>
          <p:nvPr>
            <p:ph idx="1"/>
          </p:nvPr>
        </p:nvSpPr>
        <p:spPr/>
        <p:txBody>
          <a:bodyPr>
            <a:normAutofit/>
          </a:bodyPr>
          <a:lstStyle/>
          <a:p>
            <a:pPr algn="ctr">
              <a:buNone/>
            </a:pPr>
            <a:r>
              <a:rPr lang="en-US" sz="4400" b="1" dirty="0" smtClean="0">
                <a:effectLst>
                  <a:outerShdw blurRad="38100" dist="38100" dir="2700000" algn="tl">
                    <a:srgbClr val="000000">
                      <a:alpha val="43137"/>
                    </a:srgbClr>
                  </a:outerShdw>
                </a:effectLst>
              </a:rPr>
              <a:t>Preparation requesting:</a:t>
            </a:r>
            <a:br>
              <a:rPr lang="en-US" sz="4400" b="1" dirty="0" smtClean="0">
                <a:effectLst>
                  <a:outerShdw blurRad="38100" dist="38100" dir="2700000" algn="tl">
                    <a:srgbClr val="000000">
                      <a:alpha val="43137"/>
                    </a:srgbClr>
                  </a:outerShdw>
                </a:effectLst>
              </a:rPr>
            </a:br>
            <a:r>
              <a:rPr lang="en-US" sz="4400" b="1" dirty="0">
                <a:effectLst>
                  <a:outerShdw blurRad="38100" dist="38100" dir="2700000" algn="tl">
                    <a:srgbClr val="000000">
                      <a:alpha val="43137"/>
                    </a:srgbClr>
                  </a:outerShdw>
                </a:effectLst>
              </a:rPr>
              <a:t>Seventh-grade /</a:t>
            </a:r>
            <a:endParaRPr lang="ar-AE" sz="4400" b="1" dirty="0">
              <a:effectLst>
                <a:outerShdw blurRad="38100" dist="38100" dir="2700000" algn="tl">
                  <a:srgbClr val="000000">
                    <a:alpha val="43137"/>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Rainforest</a:t>
            </a:r>
            <a:endParaRPr lang="en-US" b="1" dirty="0"/>
          </a:p>
        </p:txBody>
      </p:sp>
      <p:sp>
        <p:nvSpPr>
          <p:cNvPr id="3" name="Content Placeholder 2"/>
          <p:cNvSpPr>
            <a:spLocks noGrp="1"/>
          </p:cNvSpPr>
          <p:nvPr>
            <p:ph idx="1"/>
          </p:nvPr>
        </p:nvSpPr>
        <p:spPr/>
        <p:txBody>
          <a:bodyPr>
            <a:normAutofit fontScale="55000" lnSpcReduction="20000"/>
          </a:bodyPr>
          <a:lstStyle/>
          <a:p>
            <a:r>
              <a:rPr lang="en-US" b="1" dirty="0" smtClean="0"/>
              <a:t>Rainforests</a:t>
            </a:r>
            <a:r>
              <a:rPr lang="en-US" dirty="0" smtClean="0"/>
              <a:t> are </a:t>
            </a:r>
            <a:r>
              <a:rPr lang="en-US" dirty="0" smtClean="0">
                <a:hlinkClick r:id="rId2" tooltip="Forest"/>
              </a:rPr>
              <a:t>forests</a:t>
            </a:r>
            <a:r>
              <a:rPr lang="en-US" dirty="0" smtClean="0"/>
              <a:t> characterized by high </a:t>
            </a:r>
            <a:r>
              <a:rPr lang="en-US" dirty="0" smtClean="0">
                <a:hlinkClick r:id="rId3" tooltip="Rain"/>
              </a:rPr>
              <a:t>rainfall</a:t>
            </a:r>
            <a:r>
              <a:rPr lang="en-US" dirty="0" smtClean="0"/>
              <a:t>, with definitions setting minimum normal annual rainfall between 1750–2000 mm (68-78 inches). The </a:t>
            </a:r>
            <a:r>
              <a:rPr lang="en-US" dirty="0" smtClean="0">
                <a:hlinkClick r:id="rId4" tooltip="Monsoon trough"/>
              </a:rPr>
              <a:t>monsoon trough</a:t>
            </a:r>
            <a:r>
              <a:rPr lang="en-US" dirty="0" smtClean="0"/>
              <a:t>, alternately known as the </a:t>
            </a:r>
            <a:r>
              <a:rPr lang="en-US" dirty="0" err="1" smtClean="0">
                <a:hlinkClick r:id="rId5" tooltip="Intertropical convergence zone"/>
              </a:rPr>
              <a:t>intertropical</a:t>
            </a:r>
            <a:r>
              <a:rPr lang="en-US" dirty="0" smtClean="0">
                <a:hlinkClick r:id="rId5" tooltip="Intertropical convergence zone"/>
              </a:rPr>
              <a:t> convergence zone</a:t>
            </a:r>
            <a:r>
              <a:rPr lang="en-US" dirty="0" smtClean="0"/>
              <a:t>, plays a significant role in creating </a:t>
            </a:r>
            <a:r>
              <a:rPr lang="en-US" dirty="0" smtClean="0">
                <a:hlinkClick r:id="rId6" tooltip="Earth"/>
              </a:rPr>
              <a:t>Earth</a:t>
            </a:r>
            <a:r>
              <a:rPr lang="en-US" dirty="0" smtClean="0"/>
              <a:t>'s tropical rain forests.</a:t>
            </a:r>
          </a:p>
          <a:p>
            <a:r>
              <a:rPr lang="en-US" dirty="0" smtClean="0"/>
              <a:t>A total of 40 to 75% of all </a:t>
            </a:r>
            <a:r>
              <a:rPr lang="en-US" dirty="0" smtClean="0">
                <a:hlinkClick r:id="rId7" tooltip="Species"/>
              </a:rPr>
              <a:t>species</a:t>
            </a:r>
            <a:r>
              <a:rPr lang="en-US" dirty="0" smtClean="0"/>
              <a:t> on the world's habitats are </a:t>
            </a:r>
            <a:r>
              <a:rPr lang="en-US" dirty="0" smtClean="0">
                <a:hlinkClick r:id="rId8" tooltip="Indigenous (ecology)"/>
              </a:rPr>
              <a:t>indigenous</a:t>
            </a:r>
            <a:r>
              <a:rPr lang="en-US" dirty="0" smtClean="0"/>
              <a:t> to the rainforests.</a:t>
            </a:r>
            <a:r>
              <a:rPr lang="en-US" baseline="30000" dirty="0" smtClean="0">
                <a:hlinkClick r:id="rId9"/>
              </a:rPr>
              <a:t>[1]</a:t>
            </a:r>
            <a:r>
              <a:rPr lang="en-US" dirty="0" smtClean="0"/>
              <a:t> It has been estimated that many millions of species of plants, insects, and </a:t>
            </a:r>
            <a:r>
              <a:rPr lang="en-US" dirty="0" smtClean="0">
                <a:hlinkClick r:id="rId10" tooltip="Microorganism"/>
              </a:rPr>
              <a:t>microorganisms</a:t>
            </a:r>
            <a:r>
              <a:rPr lang="en-US" dirty="0" smtClean="0"/>
              <a:t> are still undiscovered. Tropical rainforests have been called the "jewels of the Earth", and the "world's largest </a:t>
            </a:r>
            <a:r>
              <a:rPr lang="en-US" dirty="0" smtClean="0">
                <a:hlinkClick r:id="rId11" tooltip="Pharmacy"/>
              </a:rPr>
              <a:t>pharmacy</a:t>
            </a:r>
            <a:r>
              <a:rPr lang="en-US" dirty="0" smtClean="0"/>
              <a:t>", because over one quarter of natural </a:t>
            </a:r>
            <a:r>
              <a:rPr lang="en-US" dirty="0" smtClean="0">
                <a:hlinkClick r:id="rId12" tooltip="Medicine"/>
              </a:rPr>
              <a:t>medicines</a:t>
            </a:r>
            <a:r>
              <a:rPr lang="en-US" dirty="0" smtClean="0"/>
              <a:t> have been discovered there.</a:t>
            </a:r>
            <a:r>
              <a:rPr lang="en-US" baseline="30000" dirty="0" smtClean="0">
                <a:hlinkClick r:id="rId13"/>
              </a:rPr>
              <a:t>[2]</a:t>
            </a:r>
            <a:r>
              <a:rPr lang="en-US" dirty="0" smtClean="0"/>
              <a:t> Rainforests are also responsible for 28% of the world's </a:t>
            </a:r>
            <a:r>
              <a:rPr lang="en-US" dirty="0" smtClean="0">
                <a:hlinkClick r:id="rId14" tooltip="Oxygen"/>
              </a:rPr>
              <a:t>oxygen</a:t>
            </a:r>
            <a:r>
              <a:rPr lang="en-US" dirty="0" smtClean="0"/>
              <a:t> turn over, often misunderstood as oxygen production,</a:t>
            </a:r>
            <a:r>
              <a:rPr lang="en-US" baseline="30000" dirty="0" smtClean="0">
                <a:hlinkClick r:id="rId15"/>
              </a:rPr>
              <a:t>[3]</a:t>
            </a:r>
            <a:r>
              <a:rPr lang="en-US" dirty="0" smtClean="0"/>
              <a:t> processing it through </a:t>
            </a:r>
            <a:r>
              <a:rPr lang="en-US" dirty="0" smtClean="0">
                <a:hlinkClick r:id="rId16" tooltip="Photosynthesis"/>
              </a:rPr>
              <a:t>photosynthesis</a:t>
            </a:r>
            <a:r>
              <a:rPr lang="en-US" dirty="0" smtClean="0"/>
              <a:t> from </a:t>
            </a:r>
            <a:r>
              <a:rPr lang="en-US" dirty="0" smtClean="0">
                <a:hlinkClick r:id="rId17" tooltip="Carbon dioxide"/>
              </a:rPr>
              <a:t>carbon dioxide</a:t>
            </a:r>
            <a:r>
              <a:rPr lang="en-US" dirty="0" smtClean="0"/>
              <a:t> and storing it as </a:t>
            </a:r>
            <a:r>
              <a:rPr lang="en-US" dirty="0" smtClean="0">
                <a:hlinkClick r:id="rId18" tooltip="Carbon"/>
              </a:rPr>
              <a:t>carbon</a:t>
            </a:r>
            <a:r>
              <a:rPr lang="en-US" dirty="0" smtClean="0"/>
              <a:t> through </a:t>
            </a:r>
            <a:r>
              <a:rPr lang="en-US" dirty="0" err="1" smtClean="0">
                <a:hlinkClick r:id="rId19" tooltip="Biosequestration"/>
              </a:rPr>
              <a:t>biosequestration</a:t>
            </a:r>
            <a:r>
              <a:rPr lang="en-US" dirty="0" smtClean="0"/>
              <a:t>.</a:t>
            </a:r>
          </a:p>
          <a:p>
            <a:r>
              <a:rPr lang="en-US" dirty="0" smtClean="0"/>
              <a:t>The </a:t>
            </a:r>
            <a:r>
              <a:rPr lang="en-US" dirty="0" smtClean="0">
                <a:hlinkClick r:id="rId20" tooltip="Undergrowth"/>
              </a:rPr>
              <a:t>undergrowth</a:t>
            </a:r>
            <a:r>
              <a:rPr lang="en-US" dirty="0" smtClean="0"/>
              <a:t> in a rainforest is restricted in many areas by the lack of </a:t>
            </a:r>
            <a:r>
              <a:rPr lang="en-US" dirty="0" smtClean="0">
                <a:hlinkClick r:id="rId21" tooltip="Sunlight"/>
              </a:rPr>
              <a:t>sunlight</a:t>
            </a:r>
            <a:r>
              <a:rPr lang="en-US" dirty="0" smtClean="0"/>
              <a:t> at ground level. This makes it possible to walk through the forest. If the </a:t>
            </a:r>
            <a:r>
              <a:rPr lang="en-US" dirty="0" smtClean="0">
                <a:hlinkClick r:id="rId22" tooltip="Leaf"/>
              </a:rPr>
              <a:t>leaf</a:t>
            </a:r>
            <a:r>
              <a:rPr lang="en-US" dirty="0" smtClean="0"/>
              <a:t> </a:t>
            </a:r>
            <a:r>
              <a:rPr lang="en-US" dirty="0" smtClean="0">
                <a:hlinkClick r:id="rId23" tooltip="Canopy (forest)"/>
              </a:rPr>
              <a:t>canopy</a:t>
            </a:r>
            <a:r>
              <a:rPr lang="en-US" dirty="0" smtClean="0"/>
              <a:t> is destroyed or thinned, the ground beneath is soon colonized by a dense, tangled growth of </a:t>
            </a:r>
            <a:r>
              <a:rPr lang="en-US" dirty="0" smtClean="0">
                <a:hlinkClick r:id="rId24" tooltip="Vine"/>
              </a:rPr>
              <a:t>vines</a:t>
            </a:r>
            <a:r>
              <a:rPr lang="en-US" dirty="0" smtClean="0"/>
              <a:t>, </a:t>
            </a:r>
            <a:r>
              <a:rPr lang="en-US" dirty="0" smtClean="0">
                <a:hlinkClick r:id="rId25" tooltip="Shrub"/>
              </a:rPr>
              <a:t>shrubs</a:t>
            </a:r>
            <a:r>
              <a:rPr lang="en-US" dirty="0" smtClean="0"/>
              <a:t>, and small </a:t>
            </a:r>
            <a:r>
              <a:rPr lang="en-US" dirty="0" smtClean="0">
                <a:hlinkClick r:id="rId26" tooltip="Tree"/>
              </a:rPr>
              <a:t>trees</a:t>
            </a:r>
            <a:r>
              <a:rPr lang="en-US" dirty="0" smtClean="0"/>
              <a:t> called a </a:t>
            </a:r>
            <a:r>
              <a:rPr lang="en-US" dirty="0" smtClean="0">
                <a:hlinkClick r:id="rId27" tooltip="Jungle"/>
              </a:rPr>
              <a:t>jungle</a:t>
            </a:r>
            <a:r>
              <a:rPr lang="en-US" dirty="0" smtClean="0"/>
              <a:t>. There are two types of rainforest, </a:t>
            </a:r>
            <a:r>
              <a:rPr lang="en-US" dirty="0" smtClean="0">
                <a:hlinkClick r:id="rId28" tooltip="Tropical rainforest"/>
              </a:rPr>
              <a:t>tropical rainforest</a:t>
            </a:r>
            <a:r>
              <a:rPr lang="en-US" dirty="0" smtClean="0"/>
              <a:t> and </a:t>
            </a:r>
            <a:r>
              <a:rPr lang="en-US" dirty="0" smtClean="0">
                <a:hlinkClick r:id="rId29" tooltip="Temperate rainforest"/>
              </a:rPr>
              <a:t>temperate rainforest</a:t>
            </a:r>
            <a:endParaRPr lang="en-US" dirty="0" smtClean="0"/>
          </a:p>
          <a:p>
            <a:endParaRPr lang="ar-AE"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Tropical</a:t>
            </a:r>
            <a:endParaRPr lang="ar-AE" dirty="0"/>
          </a:p>
        </p:txBody>
      </p:sp>
      <p:sp>
        <p:nvSpPr>
          <p:cNvPr id="3" name="Content Placeholder 2"/>
          <p:cNvSpPr>
            <a:spLocks noGrp="1"/>
          </p:cNvSpPr>
          <p:nvPr>
            <p:ph idx="1"/>
          </p:nvPr>
        </p:nvSpPr>
        <p:spPr/>
        <p:txBody>
          <a:bodyPr>
            <a:normAutofit fontScale="70000" lnSpcReduction="20000"/>
          </a:bodyPr>
          <a:lstStyle/>
          <a:p>
            <a:r>
              <a:rPr lang="en-US" dirty="0" smtClean="0"/>
              <a:t>Many of the world's rainforests are associated with the location of the </a:t>
            </a:r>
            <a:r>
              <a:rPr lang="en-US" dirty="0" smtClean="0">
                <a:hlinkClick r:id="rId2" tooltip="Monsoon trough"/>
              </a:rPr>
              <a:t>monsoon trough</a:t>
            </a:r>
            <a:r>
              <a:rPr lang="en-US" dirty="0" smtClean="0"/>
              <a:t>, also known as the </a:t>
            </a:r>
            <a:r>
              <a:rPr lang="en-US" dirty="0" err="1" smtClean="0"/>
              <a:t>intertropical</a:t>
            </a:r>
            <a:r>
              <a:rPr lang="en-US" dirty="0" smtClean="0"/>
              <a:t> convergence zone.</a:t>
            </a:r>
            <a:r>
              <a:rPr lang="en-US" baseline="30000" dirty="0" smtClean="0">
                <a:hlinkClick r:id="rId3"/>
              </a:rPr>
              <a:t>[4]</a:t>
            </a:r>
            <a:r>
              <a:rPr lang="en-US" dirty="0" smtClean="0"/>
              <a:t> </a:t>
            </a:r>
            <a:r>
              <a:rPr lang="en-US" b="1" dirty="0" smtClean="0"/>
              <a:t>Tropical rainforests</a:t>
            </a:r>
            <a:r>
              <a:rPr lang="en-US" dirty="0" smtClean="0"/>
              <a:t> are rainforests in the </a:t>
            </a:r>
            <a:r>
              <a:rPr lang="en-US" dirty="0" smtClean="0">
                <a:hlinkClick r:id="rId4" tooltip="Tropics"/>
              </a:rPr>
              <a:t>tropics</a:t>
            </a:r>
            <a:r>
              <a:rPr lang="en-US" dirty="0" smtClean="0"/>
              <a:t>, found near the </a:t>
            </a:r>
            <a:r>
              <a:rPr lang="en-US" dirty="0" err="1" smtClean="0">
                <a:hlinkClick r:id="rId5" tooltip="Jamaica"/>
              </a:rPr>
              <a:t>jamaica</a:t>
            </a:r>
            <a:r>
              <a:rPr lang="en-US" dirty="0" smtClean="0"/>
              <a:t> (between the </a:t>
            </a:r>
            <a:r>
              <a:rPr lang="en-US" dirty="0" smtClean="0">
                <a:hlinkClick r:id="rId6" tooltip="Tropic of Cancer"/>
              </a:rPr>
              <a:t>Tropic of Cancer</a:t>
            </a:r>
            <a:r>
              <a:rPr lang="en-US" dirty="0" smtClean="0"/>
              <a:t> and </a:t>
            </a:r>
            <a:r>
              <a:rPr lang="en-US" dirty="0" smtClean="0">
                <a:hlinkClick r:id="rId7" tooltip="Tropic of Capricorn"/>
              </a:rPr>
              <a:t>Tropic of Capricorn</a:t>
            </a:r>
            <a:r>
              <a:rPr lang="en-US" dirty="0" smtClean="0"/>
              <a:t>) and present in </a:t>
            </a:r>
            <a:r>
              <a:rPr lang="en-US" dirty="0" smtClean="0">
                <a:hlinkClick r:id="rId8" tooltip="Southeast Asia"/>
              </a:rPr>
              <a:t>Southeast Asia</a:t>
            </a:r>
            <a:r>
              <a:rPr lang="en-US" dirty="0" smtClean="0"/>
              <a:t> (</a:t>
            </a:r>
            <a:r>
              <a:rPr lang="en-US" dirty="0" smtClean="0">
                <a:hlinkClick r:id="rId9" tooltip="Burma"/>
              </a:rPr>
              <a:t>Myanmar</a:t>
            </a:r>
            <a:r>
              <a:rPr lang="en-US" dirty="0" smtClean="0"/>
              <a:t> to </a:t>
            </a:r>
            <a:r>
              <a:rPr lang="en-US" dirty="0" smtClean="0">
                <a:hlinkClick r:id="rId10" tooltip="Philippines"/>
              </a:rPr>
              <a:t>Philippines</a:t>
            </a:r>
            <a:r>
              <a:rPr lang="en-US" dirty="0" smtClean="0"/>
              <a:t>, </a:t>
            </a:r>
            <a:r>
              <a:rPr lang="en-US" dirty="0" smtClean="0">
                <a:hlinkClick r:id="rId11" tooltip="Indonesia"/>
              </a:rPr>
              <a:t>Indonesia</a:t>
            </a:r>
            <a:r>
              <a:rPr lang="en-US" dirty="0" smtClean="0"/>
              <a:t>, </a:t>
            </a:r>
            <a:r>
              <a:rPr lang="en-US" dirty="0" smtClean="0">
                <a:hlinkClick r:id="rId12" tooltip="Papua New Guinea"/>
              </a:rPr>
              <a:t>Papua New Guinea</a:t>
            </a:r>
            <a:r>
              <a:rPr lang="en-US" dirty="0" smtClean="0"/>
              <a:t>, and northeastern </a:t>
            </a:r>
            <a:r>
              <a:rPr lang="en-US" dirty="0" smtClean="0">
                <a:hlinkClick r:id="rId13" tooltip="Australia"/>
              </a:rPr>
              <a:t>Australia</a:t>
            </a:r>
            <a:r>
              <a:rPr lang="en-US" dirty="0" smtClean="0"/>
              <a:t>), </a:t>
            </a:r>
            <a:r>
              <a:rPr lang="en-US" dirty="0" smtClean="0">
                <a:hlinkClick r:id="rId14" tooltip="Sri Lanka"/>
              </a:rPr>
              <a:t>Sri Lanka</a:t>
            </a:r>
            <a:r>
              <a:rPr lang="en-US" dirty="0" smtClean="0"/>
              <a:t>, </a:t>
            </a:r>
            <a:r>
              <a:rPr lang="en-US" dirty="0" smtClean="0">
                <a:hlinkClick r:id="rId15" tooltip="Sub-Saharan Africa"/>
              </a:rPr>
              <a:t>Sub-Saharan Africa</a:t>
            </a:r>
            <a:r>
              <a:rPr lang="en-US" dirty="0" smtClean="0"/>
              <a:t> from </a:t>
            </a:r>
            <a:r>
              <a:rPr lang="en-US" dirty="0" smtClean="0">
                <a:hlinkClick r:id="rId16" tooltip="Cameroon"/>
              </a:rPr>
              <a:t>Cameroon</a:t>
            </a:r>
            <a:r>
              <a:rPr lang="en-US" dirty="0" smtClean="0"/>
              <a:t> to the </a:t>
            </a:r>
            <a:r>
              <a:rPr lang="en-US" dirty="0" smtClean="0">
                <a:hlinkClick r:id="rId17" tooltip="Democratic Republic of the Congo"/>
              </a:rPr>
              <a:t>Congo</a:t>
            </a:r>
            <a:r>
              <a:rPr lang="en-US" dirty="0" smtClean="0"/>
              <a:t> (</a:t>
            </a:r>
            <a:r>
              <a:rPr lang="en-US" dirty="0" smtClean="0">
                <a:hlinkClick r:id="rId18" tooltip="Congo River"/>
              </a:rPr>
              <a:t>Congo Rainforest</a:t>
            </a:r>
            <a:r>
              <a:rPr lang="en-US" dirty="0" smtClean="0"/>
              <a:t>), </a:t>
            </a:r>
            <a:r>
              <a:rPr lang="en-US" dirty="0" smtClean="0">
                <a:hlinkClick r:id="rId19" tooltip="South America"/>
              </a:rPr>
              <a:t>South America</a:t>
            </a:r>
            <a:r>
              <a:rPr lang="en-US" dirty="0" smtClean="0"/>
              <a:t> (e.g. the </a:t>
            </a:r>
            <a:r>
              <a:rPr lang="en-US" dirty="0" smtClean="0">
                <a:hlinkClick r:id="rId20" tooltip="Amazon Rainforest"/>
              </a:rPr>
              <a:t>Amazon Rainforest</a:t>
            </a:r>
            <a:r>
              <a:rPr lang="en-US" dirty="0" smtClean="0"/>
              <a:t>), </a:t>
            </a:r>
            <a:r>
              <a:rPr lang="en-US" dirty="0" smtClean="0">
                <a:hlinkClick r:id="rId21" tooltip="Central America"/>
              </a:rPr>
              <a:t>Central America</a:t>
            </a:r>
            <a:r>
              <a:rPr lang="en-US" dirty="0" smtClean="0"/>
              <a:t> (e.g. </a:t>
            </a:r>
            <a:r>
              <a:rPr lang="en-US" dirty="0" err="1" smtClean="0">
                <a:hlinkClick r:id="rId22" tooltip="Bosawás Biosphere Reserve"/>
              </a:rPr>
              <a:t>Bosawás</a:t>
            </a:r>
            <a:r>
              <a:rPr lang="en-US" dirty="0" smtClean="0"/>
              <a:t>, southern </a:t>
            </a:r>
            <a:r>
              <a:rPr lang="en-US" dirty="0" smtClean="0">
                <a:hlinkClick r:id="rId23" tooltip="Yucatán Peninsula"/>
              </a:rPr>
              <a:t>Yucatán Peninsula</a:t>
            </a:r>
            <a:r>
              <a:rPr lang="en-US" dirty="0" smtClean="0"/>
              <a:t>-</a:t>
            </a:r>
            <a:r>
              <a:rPr lang="en-US" dirty="0" smtClean="0">
                <a:hlinkClick r:id="rId24" tooltip="Petén Department"/>
              </a:rPr>
              <a:t>El </a:t>
            </a:r>
            <a:r>
              <a:rPr lang="en-US" dirty="0" err="1" smtClean="0">
                <a:hlinkClick r:id="rId24" tooltip="Petén Department"/>
              </a:rPr>
              <a:t>Peten</a:t>
            </a:r>
            <a:r>
              <a:rPr lang="en-US" dirty="0" smtClean="0"/>
              <a:t>-</a:t>
            </a:r>
            <a:r>
              <a:rPr lang="en-US" dirty="0" smtClean="0">
                <a:hlinkClick r:id="rId25" tooltip="Belize"/>
              </a:rPr>
              <a:t>Belize</a:t>
            </a:r>
            <a:r>
              <a:rPr lang="en-US" dirty="0" smtClean="0"/>
              <a:t>-</a:t>
            </a:r>
            <a:r>
              <a:rPr lang="en-US" dirty="0" err="1" smtClean="0">
                <a:hlinkClick r:id="rId26" tooltip="Calakmul Biosphere Reserve"/>
              </a:rPr>
              <a:t>Calakmul</a:t>
            </a:r>
            <a:r>
              <a:rPr lang="en-US" dirty="0" smtClean="0"/>
              <a:t>), and on many of the </a:t>
            </a:r>
            <a:r>
              <a:rPr lang="en-US" dirty="0" smtClean="0">
                <a:hlinkClick r:id="rId27" tooltip="Pacific Islands"/>
              </a:rPr>
              <a:t>Pacific Islands</a:t>
            </a:r>
            <a:r>
              <a:rPr lang="en-US" dirty="0" smtClean="0"/>
              <a:t> (such as </a:t>
            </a:r>
            <a:r>
              <a:rPr lang="en-US" dirty="0" err="1" smtClean="0">
                <a:hlinkClick r:id="rId28" tooltip="Hawaiian tropical rainforests"/>
              </a:rPr>
              <a:t>Hawai</a:t>
            </a:r>
            <a:r>
              <a:rPr lang="en-US" dirty="0" err="1">
                <a:hlinkClick r:id="rId28" tooltip="Hawaiian tropical rainforests"/>
              </a:rPr>
              <a:t>ʻ</a:t>
            </a:r>
            <a:r>
              <a:rPr lang="en-US" dirty="0" err="1" smtClean="0">
                <a:hlinkClick r:id="rId28" tooltip="Hawaiian tropical rainforests"/>
              </a:rPr>
              <a:t>i</a:t>
            </a:r>
            <a:r>
              <a:rPr lang="en-US" dirty="0" smtClean="0"/>
              <a:t>). Tropical rainforests have been called the "Earth's </a:t>
            </a:r>
            <a:r>
              <a:rPr lang="en-US" dirty="0" smtClean="0">
                <a:hlinkClick r:id="rId29" tooltip="Lung"/>
              </a:rPr>
              <a:t>lungs</a:t>
            </a:r>
            <a:r>
              <a:rPr lang="en-US" dirty="0" smtClean="0"/>
              <a:t>," although it is now known that rainforests contribute little net </a:t>
            </a:r>
            <a:r>
              <a:rPr lang="en-US" dirty="0" smtClean="0">
                <a:hlinkClick r:id="rId30" tooltip="Oxygen"/>
              </a:rPr>
              <a:t>oxygen</a:t>
            </a:r>
            <a:r>
              <a:rPr lang="en-US" dirty="0" smtClean="0"/>
              <a:t> additions to the </a:t>
            </a:r>
            <a:r>
              <a:rPr lang="en-US" dirty="0" smtClean="0">
                <a:hlinkClick r:id="rId31" tooltip="Earth's atmosphere"/>
              </a:rPr>
              <a:t>atmosphere</a:t>
            </a:r>
            <a:r>
              <a:rPr lang="en-US" dirty="0" smtClean="0"/>
              <a:t> through </a:t>
            </a:r>
            <a:r>
              <a:rPr lang="en-US" dirty="0" smtClean="0">
                <a:hlinkClick r:id="rId32" tooltip="Photosynthesis"/>
              </a:rPr>
              <a:t>photosynthesis</a:t>
            </a:r>
            <a:r>
              <a:rPr lang="en-US" dirty="0" smtClean="0"/>
              <a:t>.</a:t>
            </a:r>
            <a:r>
              <a:rPr lang="en-US" baseline="30000" dirty="0" smtClean="0">
                <a:hlinkClick r:id="rId33"/>
              </a:rPr>
              <a:t>[5]</a:t>
            </a:r>
            <a:r>
              <a:rPr lang="en-US" baseline="30000" dirty="0" smtClean="0">
                <a:hlinkClick r:id="rId34"/>
              </a:rPr>
              <a:t>[6]</a:t>
            </a:r>
            <a:r>
              <a:rPr lang="en-US" dirty="0" smtClean="0"/>
              <a:t/>
            </a:r>
            <a:br>
              <a:rPr lang="en-US" dirty="0" smtClean="0"/>
            </a:br>
            <a:endParaRPr lang="en-US" dirty="0" smtClean="0"/>
          </a:p>
          <a:p>
            <a:endParaRPr lang="ar-AE" dirty="0"/>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Temperate</a:t>
            </a:r>
            <a:endParaRPr lang="ar-AE" dirty="0"/>
          </a:p>
        </p:txBody>
      </p:sp>
      <p:sp>
        <p:nvSpPr>
          <p:cNvPr id="3" name="Content Placeholder 2"/>
          <p:cNvSpPr>
            <a:spLocks noGrp="1"/>
          </p:cNvSpPr>
          <p:nvPr>
            <p:ph idx="1"/>
          </p:nvPr>
        </p:nvSpPr>
        <p:spPr/>
        <p:txBody>
          <a:bodyPr>
            <a:normAutofit fontScale="77500" lnSpcReduction="20000"/>
          </a:bodyPr>
          <a:lstStyle/>
          <a:p>
            <a:r>
              <a:rPr lang="en-US" b="1" dirty="0" smtClean="0"/>
              <a:t>Temperate rainforests</a:t>
            </a:r>
            <a:r>
              <a:rPr lang="en-US" dirty="0" smtClean="0"/>
              <a:t> are rainforests in </a:t>
            </a:r>
            <a:r>
              <a:rPr lang="en-US" dirty="0" smtClean="0">
                <a:hlinkClick r:id="rId2" tooltip="Temperateness"/>
              </a:rPr>
              <a:t>temperate</a:t>
            </a:r>
            <a:r>
              <a:rPr lang="en-US" dirty="0" smtClean="0"/>
              <a:t> regions. They can be found in </a:t>
            </a:r>
            <a:r>
              <a:rPr lang="en-US" dirty="0" smtClean="0">
                <a:hlinkClick r:id="rId3" tooltip="North America"/>
              </a:rPr>
              <a:t>North America</a:t>
            </a:r>
            <a:r>
              <a:rPr lang="en-US" dirty="0" smtClean="0"/>
              <a:t> (in the </a:t>
            </a:r>
            <a:r>
              <a:rPr lang="en-US" dirty="0" smtClean="0">
                <a:hlinkClick r:id="rId4" tooltip="Pacific Northwest"/>
              </a:rPr>
              <a:t>Pacific Northwest</a:t>
            </a:r>
            <a:r>
              <a:rPr lang="en-US" dirty="0" smtClean="0"/>
              <a:t>, the </a:t>
            </a:r>
            <a:r>
              <a:rPr lang="en-US" dirty="0" smtClean="0">
                <a:hlinkClick r:id="rId5" tooltip="British Columbia Coast"/>
              </a:rPr>
              <a:t>British Columbia Coast</a:t>
            </a:r>
            <a:r>
              <a:rPr lang="en-US" dirty="0" smtClean="0"/>
              <a:t>, and in the </a:t>
            </a:r>
            <a:r>
              <a:rPr lang="en-US" dirty="0" smtClean="0">
                <a:hlinkClick r:id="rId6" tooltip="Inland rainforest"/>
              </a:rPr>
              <a:t>inland rainforest</a:t>
            </a:r>
            <a:r>
              <a:rPr lang="en-US" dirty="0" smtClean="0"/>
              <a:t> of the </a:t>
            </a:r>
            <a:r>
              <a:rPr lang="en-US" dirty="0" smtClean="0">
                <a:hlinkClick r:id="rId7" tooltip="Rocky Mountain Trench"/>
              </a:rPr>
              <a:t>Rocky Mountain Trench</a:t>
            </a:r>
            <a:r>
              <a:rPr lang="en-US" dirty="0" smtClean="0"/>
              <a:t> east of </a:t>
            </a:r>
            <a:r>
              <a:rPr lang="en-US" dirty="0" smtClean="0">
                <a:hlinkClick r:id="rId8" tooltip="Prince George, British Columbia"/>
              </a:rPr>
              <a:t>Prince George</a:t>
            </a:r>
            <a:r>
              <a:rPr lang="en-US" dirty="0" smtClean="0"/>
              <a:t>), in </a:t>
            </a:r>
            <a:r>
              <a:rPr lang="en-US" dirty="0" smtClean="0">
                <a:hlinkClick r:id="rId9" tooltip="Europe"/>
              </a:rPr>
              <a:t>Europe</a:t>
            </a:r>
            <a:r>
              <a:rPr lang="en-US" dirty="0" smtClean="0"/>
              <a:t> (parts of the </a:t>
            </a:r>
            <a:r>
              <a:rPr lang="en-US" dirty="0" smtClean="0">
                <a:hlinkClick r:id="rId10" tooltip="British Isles"/>
              </a:rPr>
              <a:t>British Isles</a:t>
            </a:r>
            <a:r>
              <a:rPr lang="en-US" dirty="0" smtClean="0"/>
              <a:t> such as the coastal areas of </a:t>
            </a:r>
            <a:r>
              <a:rPr lang="en-US" dirty="0" smtClean="0">
                <a:hlinkClick r:id="rId11" tooltip="Ireland"/>
              </a:rPr>
              <a:t>Ireland</a:t>
            </a:r>
            <a:r>
              <a:rPr lang="en-US" dirty="0" smtClean="0"/>
              <a:t>, </a:t>
            </a:r>
            <a:r>
              <a:rPr lang="en-US" dirty="0" smtClean="0">
                <a:hlinkClick r:id="rId12" tooltip="Scotland"/>
              </a:rPr>
              <a:t>Scotland</a:t>
            </a:r>
            <a:r>
              <a:rPr lang="en-US" dirty="0" smtClean="0"/>
              <a:t>, southern </a:t>
            </a:r>
            <a:r>
              <a:rPr lang="en-US" dirty="0" smtClean="0">
                <a:hlinkClick r:id="rId13" tooltip="Norway"/>
              </a:rPr>
              <a:t>Norway</a:t>
            </a:r>
            <a:r>
              <a:rPr lang="en-US" dirty="0" smtClean="0"/>
              <a:t>, parts of the western </a:t>
            </a:r>
            <a:r>
              <a:rPr lang="en-US" dirty="0" smtClean="0">
                <a:hlinkClick r:id="rId14" tooltip="Balkans"/>
              </a:rPr>
              <a:t>Balkans</a:t>
            </a:r>
            <a:r>
              <a:rPr lang="en-US" dirty="0" smtClean="0"/>
              <a:t> along the </a:t>
            </a:r>
            <a:r>
              <a:rPr lang="en-US" dirty="0" smtClean="0">
                <a:hlinkClick r:id="rId15" tooltip="Adriatic Sea"/>
              </a:rPr>
              <a:t>Adriatic</a:t>
            </a:r>
            <a:r>
              <a:rPr lang="en-US" dirty="0" smtClean="0"/>
              <a:t> coast, as well as in the North West of </a:t>
            </a:r>
            <a:r>
              <a:rPr lang="en-US" dirty="0" smtClean="0">
                <a:hlinkClick r:id="rId16" tooltip="Spain"/>
              </a:rPr>
              <a:t>Spain</a:t>
            </a:r>
            <a:r>
              <a:rPr lang="en-US" dirty="0" smtClean="0"/>
              <a:t> and coastal areas of the eastern </a:t>
            </a:r>
            <a:r>
              <a:rPr lang="en-US" dirty="0" smtClean="0">
                <a:hlinkClick r:id="rId17" tooltip="Black Sea"/>
              </a:rPr>
              <a:t>Black Sea</a:t>
            </a:r>
            <a:r>
              <a:rPr lang="en-US" dirty="0" smtClean="0"/>
              <a:t>, including </a:t>
            </a:r>
            <a:r>
              <a:rPr lang="en-US" dirty="0" smtClean="0">
                <a:hlinkClick r:id="rId18" tooltip="Georgia (country)"/>
              </a:rPr>
              <a:t>Georgia</a:t>
            </a:r>
            <a:r>
              <a:rPr lang="en-US" dirty="0" smtClean="0"/>
              <a:t> and coastal </a:t>
            </a:r>
            <a:r>
              <a:rPr lang="en-US" dirty="0" smtClean="0">
                <a:hlinkClick r:id="rId19" tooltip="Turkey"/>
              </a:rPr>
              <a:t>Turkey</a:t>
            </a:r>
            <a:r>
              <a:rPr lang="en-US" dirty="0" smtClean="0"/>
              <a:t>), in </a:t>
            </a:r>
            <a:r>
              <a:rPr lang="en-US" dirty="0" smtClean="0">
                <a:hlinkClick r:id="rId20" tooltip="East Asia"/>
              </a:rPr>
              <a:t>East Asia</a:t>
            </a:r>
            <a:r>
              <a:rPr lang="en-US" dirty="0" smtClean="0"/>
              <a:t> (in </a:t>
            </a:r>
            <a:r>
              <a:rPr lang="en-US" dirty="0" smtClean="0">
                <a:hlinkClick r:id="rId21" tooltip="Northern and southern China"/>
              </a:rPr>
              <a:t>southern China</a:t>
            </a:r>
            <a:r>
              <a:rPr lang="en-US" dirty="0" smtClean="0"/>
              <a:t>, </a:t>
            </a:r>
            <a:r>
              <a:rPr lang="en-US" dirty="0" smtClean="0">
                <a:hlinkClick r:id="rId22" tooltip="Taiwan"/>
              </a:rPr>
              <a:t>Taiwan</a:t>
            </a:r>
            <a:r>
              <a:rPr lang="en-US" dirty="0" smtClean="0"/>
              <a:t>, much of </a:t>
            </a:r>
            <a:r>
              <a:rPr lang="en-US" dirty="0" smtClean="0">
                <a:hlinkClick r:id="rId23" tooltip="Japan"/>
              </a:rPr>
              <a:t>Japan</a:t>
            </a:r>
            <a:r>
              <a:rPr lang="en-US" dirty="0" smtClean="0"/>
              <a:t> and </a:t>
            </a:r>
            <a:r>
              <a:rPr lang="en-US" dirty="0" smtClean="0">
                <a:hlinkClick r:id="rId24" tooltip="Korea"/>
              </a:rPr>
              <a:t>Korea</a:t>
            </a:r>
            <a:r>
              <a:rPr lang="en-US" dirty="0" smtClean="0"/>
              <a:t>, and on </a:t>
            </a:r>
            <a:r>
              <a:rPr lang="en-US" dirty="0" smtClean="0">
                <a:hlinkClick r:id="rId25" tooltip="Sakhalin"/>
              </a:rPr>
              <a:t>Sakhalin Island</a:t>
            </a:r>
            <a:r>
              <a:rPr lang="en-US" dirty="0" smtClean="0"/>
              <a:t> and the adjacent </a:t>
            </a:r>
            <a:r>
              <a:rPr lang="en-US" dirty="0" smtClean="0">
                <a:hlinkClick r:id="rId26" tooltip="Russian Far East"/>
              </a:rPr>
              <a:t>Russian Far East</a:t>
            </a:r>
            <a:r>
              <a:rPr lang="en-US" dirty="0" smtClean="0"/>
              <a:t> coast), in </a:t>
            </a:r>
            <a:r>
              <a:rPr lang="en-US" dirty="0" smtClean="0">
                <a:hlinkClick r:id="rId27" tooltip="South America"/>
              </a:rPr>
              <a:t>South America</a:t>
            </a:r>
            <a:r>
              <a:rPr lang="en-US" dirty="0" smtClean="0"/>
              <a:t> (southern </a:t>
            </a:r>
            <a:r>
              <a:rPr lang="en-US" dirty="0" smtClean="0">
                <a:hlinkClick r:id="rId28" tooltip="Chile"/>
              </a:rPr>
              <a:t>Chile</a:t>
            </a:r>
            <a:r>
              <a:rPr lang="en-US" dirty="0" smtClean="0"/>
              <a:t>) and also </a:t>
            </a:r>
            <a:r>
              <a:rPr lang="en-US" dirty="0" smtClean="0">
                <a:hlinkClick r:id="rId29" tooltip="Australia"/>
              </a:rPr>
              <a:t>Australia</a:t>
            </a:r>
            <a:r>
              <a:rPr lang="en-US" dirty="0" smtClean="0"/>
              <a:t> and </a:t>
            </a:r>
            <a:r>
              <a:rPr lang="en-US" dirty="0" smtClean="0">
                <a:hlinkClick r:id="rId30" tooltip="New Zealand"/>
              </a:rPr>
              <a:t>New Zealand</a:t>
            </a:r>
            <a:r>
              <a:rPr lang="en-US" dirty="0" smtClean="0"/>
              <a:t>.</a:t>
            </a:r>
            <a:br>
              <a:rPr lang="en-US" dirty="0" smtClean="0"/>
            </a:br>
            <a:endParaRPr lang="en-US" dirty="0" smtClean="0"/>
          </a:p>
          <a:p>
            <a:endParaRPr lang="ar-AE"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Layers</a:t>
            </a:r>
            <a:endParaRPr lang="ar-AE" dirty="0"/>
          </a:p>
        </p:txBody>
      </p:sp>
      <p:sp>
        <p:nvSpPr>
          <p:cNvPr id="3" name="Content Placeholder 2"/>
          <p:cNvSpPr>
            <a:spLocks noGrp="1"/>
          </p:cNvSpPr>
          <p:nvPr>
            <p:ph idx="1"/>
          </p:nvPr>
        </p:nvSpPr>
        <p:spPr/>
        <p:txBody>
          <a:bodyPr/>
          <a:lstStyle/>
          <a:p>
            <a:r>
              <a:rPr lang="en-US" dirty="0" smtClean="0"/>
              <a:t>A tropical rainforest is typically divided into four main layers, each with different plants and animals adapted for life in that particular area: the emergent, canopy, understory, and </a:t>
            </a:r>
            <a:r>
              <a:rPr lang="en-US" dirty="0" smtClean="0">
                <a:hlinkClick r:id="rId2" tooltip="Forest floor"/>
              </a:rPr>
              <a:t>forest floor</a:t>
            </a:r>
            <a:r>
              <a:rPr lang="en-US" dirty="0" smtClean="0"/>
              <a:t> layers.</a:t>
            </a:r>
            <a:endParaRPr lang="en-US"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Emergent layer</a:t>
            </a:r>
            <a:endParaRPr lang="ar-AE" dirty="0"/>
          </a:p>
        </p:txBody>
      </p:sp>
      <p:sp>
        <p:nvSpPr>
          <p:cNvPr id="3" name="Content Placeholder 2"/>
          <p:cNvSpPr>
            <a:spLocks noGrp="1"/>
          </p:cNvSpPr>
          <p:nvPr>
            <p:ph idx="1"/>
          </p:nvPr>
        </p:nvSpPr>
        <p:spPr/>
        <p:txBody>
          <a:bodyPr>
            <a:normAutofit/>
          </a:bodyPr>
          <a:lstStyle/>
          <a:p>
            <a:r>
              <a:rPr lang="en-US" dirty="0" smtClean="0"/>
              <a:t>The </a:t>
            </a:r>
            <a:r>
              <a:rPr lang="en-US" b="1" dirty="0" smtClean="0"/>
              <a:t>emergent layer</a:t>
            </a:r>
            <a:r>
              <a:rPr lang="en-US" dirty="0" smtClean="0"/>
              <a:t> contains a small number of very large </a:t>
            </a:r>
            <a:r>
              <a:rPr lang="en-US" dirty="0" smtClean="0">
                <a:hlinkClick r:id="rId2" tooltip="Tree"/>
              </a:rPr>
              <a:t>trees</a:t>
            </a:r>
            <a:r>
              <a:rPr lang="en-US" dirty="0" smtClean="0"/>
              <a:t> called </a:t>
            </a:r>
            <a:r>
              <a:rPr lang="en-US" b="1" dirty="0" err="1" smtClean="0"/>
              <a:t>emergents</a:t>
            </a:r>
            <a:r>
              <a:rPr lang="en-US" dirty="0" smtClean="0"/>
              <a:t>, which grow above the general </a:t>
            </a:r>
            <a:r>
              <a:rPr lang="en-US" dirty="0" smtClean="0">
                <a:hlinkClick r:id="rId3" tooltip="Canopy (forest)"/>
              </a:rPr>
              <a:t>canopy</a:t>
            </a:r>
            <a:r>
              <a:rPr lang="en-US" dirty="0" smtClean="0"/>
              <a:t>, reaching heights of 45–55 m, although on occasion a few species will grow to 70–80 m tall.</a:t>
            </a:r>
            <a:r>
              <a:rPr lang="en-US" baseline="30000" dirty="0" smtClean="0">
                <a:hlinkClick r:id="rId4"/>
              </a:rPr>
              <a:t>[7]</a:t>
            </a:r>
            <a:r>
              <a:rPr lang="en-US" baseline="30000" dirty="0" smtClean="0">
                <a:hlinkClick r:id="rId5"/>
              </a:rPr>
              <a:t>[8]</a:t>
            </a:r>
            <a:r>
              <a:rPr lang="en-US" dirty="0" smtClean="0"/>
              <a:t> They need to be able to withstand the hot temperatures and strong winds in some areas. </a:t>
            </a:r>
            <a:r>
              <a:rPr lang="en-US" dirty="0" smtClean="0">
                <a:hlinkClick r:id="rId6" tooltip="Eagle"/>
              </a:rPr>
              <a:t>Eagles</a:t>
            </a:r>
            <a:r>
              <a:rPr lang="en-US" dirty="0" smtClean="0"/>
              <a:t>, </a:t>
            </a:r>
            <a:r>
              <a:rPr lang="en-US" dirty="0" smtClean="0">
                <a:hlinkClick r:id="rId7" tooltip="Butterfly"/>
              </a:rPr>
              <a:t>butterflies</a:t>
            </a:r>
            <a:r>
              <a:rPr lang="en-US" dirty="0" smtClean="0"/>
              <a:t>, </a:t>
            </a:r>
            <a:r>
              <a:rPr lang="en-US" dirty="0" smtClean="0">
                <a:hlinkClick r:id="rId8" tooltip="Bat"/>
              </a:rPr>
              <a:t>bats</a:t>
            </a:r>
            <a:r>
              <a:rPr lang="en-US" dirty="0" smtClean="0"/>
              <a:t>, and certain </a:t>
            </a:r>
            <a:r>
              <a:rPr lang="en-US" dirty="0" smtClean="0">
                <a:hlinkClick r:id="rId9" tooltip="Monkey"/>
              </a:rPr>
              <a:t>monkeys</a:t>
            </a:r>
            <a:r>
              <a:rPr lang="en-US" dirty="0" smtClean="0"/>
              <a:t> inhabit this layer.</a:t>
            </a:r>
          </a:p>
          <a:p>
            <a:endParaRPr lang="ar-AE" dirty="0"/>
          </a:p>
        </p:txBody>
      </p:sp>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Canopy layer</a:t>
            </a:r>
            <a:endParaRPr lang="ar-AE" dirty="0"/>
          </a:p>
        </p:txBody>
      </p:sp>
      <p:sp>
        <p:nvSpPr>
          <p:cNvPr id="3" name="Content Placeholder 2"/>
          <p:cNvSpPr>
            <a:spLocks noGrp="1"/>
          </p:cNvSpPr>
          <p:nvPr>
            <p:ph idx="1"/>
          </p:nvPr>
        </p:nvSpPr>
        <p:spPr/>
        <p:txBody>
          <a:bodyPr>
            <a:normAutofit fontScale="55000" lnSpcReduction="20000"/>
          </a:bodyPr>
          <a:lstStyle/>
          <a:p>
            <a:r>
              <a:rPr lang="en-US" b="1" dirty="0" smtClean="0"/>
              <a:t>The canopy</a:t>
            </a:r>
            <a:r>
              <a:rPr lang="en-US" dirty="0" smtClean="0"/>
              <a:t> layer contains the majority of the largest trees, typically 30–45 m tall. The densest areas of </a:t>
            </a:r>
            <a:r>
              <a:rPr lang="en-US" dirty="0" smtClean="0">
                <a:hlinkClick r:id="rId2" tooltip="Biodiversity"/>
              </a:rPr>
              <a:t>biodiversity</a:t>
            </a:r>
            <a:r>
              <a:rPr lang="en-US" dirty="0" smtClean="0"/>
              <a:t> are found in the forest canopy, a more or less continuous cover of foliage formed by adjacent treetops. The canopy, by some estimates, is home to 50 percent of all plant species, suggesting that perhaps half of all life on Earth could be found there. </a:t>
            </a:r>
            <a:r>
              <a:rPr lang="en-US" dirty="0" smtClean="0">
                <a:hlinkClick r:id="rId3" tooltip="Epiphyte"/>
              </a:rPr>
              <a:t>Epiphytic plants</a:t>
            </a:r>
            <a:r>
              <a:rPr lang="en-US" dirty="0" smtClean="0"/>
              <a:t> attach to </a:t>
            </a:r>
            <a:r>
              <a:rPr lang="en-US" dirty="0" smtClean="0">
                <a:hlinkClick r:id="rId4" tooltip="Trunk (botany)"/>
              </a:rPr>
              <a:t>trunks</a:t>
            </a:r>
            <a:r>
              <a:rPr lang="en-US" dirty="0" smtClean="0"/>
              <a:t> and </a:t>
            </a:r>
            <a:r>
              <a:rPr lang="en-US" dirty="0" smtClean="0">
                <a:hlinkClick r:id="rId5" tooltip="Branch"/>
              </a:rPr>
              <a:t>branches</a:t>
            </a:r>
            <a:r>
              <a:rPr lang="en-US" dirty="0" smtClean="0"/>
              <a:t>, and obtain water and minerals from rain and debris that collects on the supporting plants. The fauna is similar to that found in the emergent layer, but more diverse. A quarter of all insect species are believed to exist in the rainforest canopy. Scientists have long suspected the richness of the canopy as a habitat, but have only recently developed practical methods of exploring it. As long ago as 1917, </a:t>
            </a:r>
            <a:r>
              <a:rPr lang="en-US" dirty="0" smtClean="0">
                <a:hlinkClick r:id="rId6" tooltip="Natural history"/>
              </a:rPr>
              <a:t>naturalist</a:t>
            </a:r>
            <a:r>
              <a:rPr lang="en-US" dirty="0" smtClean="0"/>
              <a:t> </a:t>
            </a:r>
            <a:r>
              <a:rPr lang="en-US" dirty="0" smtClean="0">
                <a:hlinkClick r:id="rId7" tooltip="William Beebe"/>
              </a:rPr>
              <a:t>William Beebe</a:t>
            </a:r>
            <a:r>
              <a:rPr lang="en-US" dirty="0" smtClean="0"/>
              <a:t> declared that "another continent of life remains to be discovered, not upon the Earth, but one to two hundred feet above it, extending over thousands of square miles." True exploration of this habitat only began in the 1980s, when scientists developed methods to reach the canopy, such as firing ropes into the trees using </a:t>
            </a:r>
            <a:r>
              <a:rPr lang="en-US" dirty="0" smtClean="0">
                <a:hlinkClick r:id="rId8" tooltip="Crossbow"/>
              </a:rPr>
              <a:t>crossbows</a:t>
            </a:r>
            <a:r>
              <a:rPr lang="en-US" dirty="0" smtClean="0"/>
              <a:t>. Exploration of the canopy is still in its infancy, but other methods include the use of </a:t>
            </a:r>
            <a:r>
              <a:rPr lang="en-US" dirty="0" smtClean="0">
                <a:hlinkClick r:id="rId9" tooltip="Balloon (aircraft)"/>
              </a:rPr>
              <a:t>balloons</a:t>
            </a:r>
            <a:r>
              <a:rPr lang="en-US" dirty="0" smtClean="0"/>
              <a:t> and </a:t>
            </a:r>
            <a:r>
              <a:rPr lang="en-US" dirty="0" smtClean="0">
                <a:hlinkClick r:id="rId10" tooltip="Airship"/>
              </a:rPr>
              <a:t>airships</a:t>
            </a:r>
            <a:r>
              <a:rPr lang="en-US" dirty="0" smtClean="0"/>
              <a:t> to float above the highest branches and the building of cranes and walkways planted on the forest floor. The science of accessing tropical forest canopy using airships, or similar aerial platforms, is called </a:t>
            </a:r>
            <a:r>
              <a:rPr lang="en-US" dirty="0" err="1" smtClean="0"/>
              <a:t>dendronautics</a:t>
            </a:r>
            <a:r>
              <a:rPr lang="en-US" dirty="0" smtClean="0"/>
              <a:t>.</a:t>
            </a:r>
            <a:r>
              <a:rPr lang="en-US" baseline="30000" dirty="0" smtClean="0">
                <a:hlinkClick r:id="rId11"/>
              </a:rPr>
              <a:t>[9]</a:t>
            </a:r>
            <a:endParaRPr lang="en-US" dirty="0" smtClean="0"/>
          </a:p>
          <a:p>
            <a:endParaRPr lang="ar-AE" dirty="0"/>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Understory layer</a:t>
            </a:r>
            <a:endParaRPr lang="ar-AE" dirty="0"/>
          </a:p>
        </p:txBody>
      </p:sp>
      <p:sp>
        <p:nvSpPr>
          <p:cNvPr id="3" name="Content Placeholder 2"/>
          <p:cNvSpPr>
            <a:spLocks noGrp="1"/>
          </p:cNvSpPr>
          <p:nvPr>
            <p:ph idx="1"/>
          </p:nvPr>
        </p:nvSpPr>
        <p:spPr/>
        <p:txBody>
          <a:bodyPr>
            <a:normAutofit fontScale="92500" lnSpcReduction="20000"/>
          </a:bodyPr>
          <a:lstStyle/>
          <a:p>
            <a:r>
              <a:rPr lang="en-US" dirty="0" smtClean="0"/>
              <a:t>The </a:t>
            </a:r>
            <a:r>
              <a:rPr lang="en-US" b="1" dirty="0" smtClean="0"/>
              <a:t>understory</a:t>
            </a:r>
            <a:r>
              <a:rPr lang="en-US" dirty="0" smtClean="0"/>
              <a:t> layer lies between the canopy and the forest floor. The understory (or </a:t>
            </a:r>
            <a:r>
              <a:rPr lang="en-US" dirty="0" err="1" smtClean="0"/>
              <a:t>understorey</a:t>
            </a:r>
            <a:r>
              <a:rPr lang="en-US" dirty="0" smtClean="0"/>
              <a:t>) is home to a number of </a:t>
            </a:r>
            <a:r>
              <a:rPr lang="en-US" dirty="0" smtClean="0">
                <a:hlinkClick r:id="rId2" tooltip="Bird"/>
              </a:rPr>
              <a:t>birds</a:t>
            </a:r>
            <a:r>
              <a:rPr lang="en-US" dirty="0" smtClean="0"/>
              <a:t>, </a:t>
            </a:r>
            <a:r>
              <a:rPr lang="en-US" dirty="0" smtClean="0">
                <a:hlinkClick r:id="rId3" tooltip="Snake"/>
              </a:rPr>
              <a:t>snakes</a:t>
            </a:r>
            <a:r>
              <a:rPr lang="en-US" dirty="0" smtClean="0"/>
              <a:t>, and </a:t>
            </a:r>
            <a:r>
              <a:rPr lang="en-US" dirty="0" smtClean="0">
                <a:hlinkClick r:id="rId4" tooltip="Lizard"/>
              </a:rPr>
              <a:t>lizards</a:t>
            </a:r>
            <a:r>
              <a:rPr lang="en-US" dirty="0" smtClean="0"/>
              <a:t>, as well as </a:t>
            </a:r>
            <a:r>
              <a:rPr lang="en-US" dirty="0" smtClean="0">
                <a:hlinkClick r:id="rId5" tooltip="Predation"/>
              </a:rPr>
              <a:t>predators</a:t>
            </a:r>
            <a:r>
              <a:rPr lang="en-US" dirty="0" smtClean="0"/>
              <a:t> such as </a:t>
            </a:r>
            <a:r>
              <a:rPr lang="en-US" dirty="0" smtClean="0">
                <a:hlinkClick r:id="rId6" tooltip="Jaguar"/>
              </a:rPr>
              <a:t>jaguars</a:t>
            </a:r>
            <a:r>
              <a:rPr lang="en-US" dirty="0" smtClean="0"/>
              <a:t>, </a:t>
            </a:r>
            <a:r>
              <a:rPr lang="en-US" dirty="0" smtClean="0">
                <a:hlinkClick r:id="rId7" tooltip="Boa (genus)"/>
              </a:rPr>
              <a:t>boa constrictors</a:t>
            </a:r>
            <a:r>
              <a:rPr lang="en-US" dirty="0" smtClean="0"/>
              <a:t>, and </a:t>
            </a:r>
            <a:r>
              <a:rPr lang="en-US" dirty="0" smtClean="0">
                <a:hlinkClick r:id="rId8" tooltip="Leopard"/>
              </a:rPr>
              <a:t>leopards</a:t>
            </a:r>
            <a:r>
              <a:rPr lang="en-US" dirty="0" smtClean="0"/>
              <a:t>. The leaves are much larger at this level. Insect life is also abundant. Many seedlings that will grow to the canopy level are present in the understory. Only about 5% of the sunlight shining on the rainforest reaches the understory. This layer can also be called a </a:t>
            </a:r>
            <a:r>
              <a:rPr lang="en-US" i="1" dirty="0" smtClean="0"/>
              <a:t>shrub layer</a:t>
            </a:r>
            <a:r>
              <a:rPr lang="en-US" dirty="0" smtClean="0"/>
              <a:t>, although the shrub layer may also be considered a separate layer.</a:t>
            </a:r>
          </a:p>
          <a:p>
            <a:endParaRPr lang="ar-AE" dirty="0"/>
          </a:p>
        </p:txBody>
      </p:sp>
    </p:spTree>
  </p:cSld>
  <p:clrMapOvr>
    <a:masterClrMapping/>
  </p:clrMapOvr>
  <p:transition>
    <p:cut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Forest floor</a:t>
            </a:r>
            <a:endParaRPr lang="en-US" b="1" dirty="0"/>
          </a:p>
        </p:txBody>
      </p:sp>
      <p:sp>
        <p:nvSpPr>
          <p:cNvPr id="3" name="Content Placeholder 2"/>
          <p:cNvSpPr>
            <a:spLocks noGrp="1"/>
          </p:cNvSpPr>
          <p:nvPr>
            <p:ph idx="1"/>
          </p:nvPr>
        </p:nvSpPr>
        <p:spPr/>
        <p:txBody>
          <a:bodyPr>
            <a:normAutofit fontScale="92500" lnSpcReduction="20000"/>
          </a:bodyPr>
          <a:lstStyle/>
          <a:p>
            <a:r>
              <a:rPr lang="en-US" dirty="0" smtClean="0"/>
              <a:t>The </a:t>
            </a:r>
            <a:r>
              <a:rPr lang="en-US" b="1" dirty="0" smtClean="0"/>
              <a:t>forest floor</a:t>
            </a:r>
            <a:r>
              <a:rPr lang="en-US" dirty="0" smtClean="0"/>
              <a:t>, the bottom-most layer, receives only 2% of sunlight. Only plants </a:t>
            </a:r>
            <a:r>
              <a:rPr lang="en-US" dirty="0" smtClean="0">
                <a:hlinkClick r:id="rId2" tooltip="Adaptation"/>
              </a:rPr>
              <a:t>adapted</a:t>
            </a:r>
            <a:r>
              <a:rPr lang="en-US" dirty="0" smtClean="0"/>
              <a:t> to low light can grow in this region. Away from </a:t>
            </a:r>
            <a:r>
              <a:rPr lang="en-US" dirty="0" smtClean="0">
                <a:hlinkClick r:id="rId3" tooltip="River"/>
              </a:rPr>
              <a:t>riverbanks</a:t>
            </a:r>
            <a:r>
              <a:rPr lang="en-US" dirty="0" smtClean="0"/>
              <a:t>, </a:t>
            </a:r>
            <a:r>
              <a:rPr lang="en-US" dirty="0" smtClean="0">
                <a:hlinkClick r:id="rId4" tooltip="Swamp"/>
              </a:rPr>
              <a:t>swamps</a:t>
            </a:r>
            <a:r>
              <a:rPr lang="en-US" dirty="0" smtClean="0"/>
              <a:t>, and clearings where dense undergrowth is found, the forest floor is relatively clear of vegetation because of the low sunlight penetration. It also contains </a:t>
            </a:r>
            <a:r>
              <a:rPr lang="en-US" dirty="0" smtClean="0">
                <a:hlinkClick r:id="rId5" tooltip="Decomposition"/>
              </a:rPr>
              <a:t>decaying</a:t>
            </a:r>
            <a:r>
              <a:rPr lang="en-US" dirty="0" smtClean="0"/>
              <a:t> plant and animal matter, which disappears quickly due to the warm, humid conditions promoting rapid decay. Many forms of </a:t>
            </a:r>
            <a:r>
              <a:rPr lang="en-US" dirty="0" smtClean="0">
                <a:hlinkClick r:id="rId6" tooltip="Fungus"/>
              </a:rPr>
              <a:t>fungi</a:t>
            </a:r>
            <a:r>
              <a:rPr lang="en-US" dirty="0" smtClean="0"/>
              <a:t> grow here which help decay the animal and plant waste</a:t>
            </a:r>
            <a:endParaRPr lang="ar-AE" dirty="0"/>
          </a:p>
        </p:txBody>
      </p:sp>
    </p:spTree>
  </p:cSld>
  <p:clrMapOvr>
    <a:masterClrMapping/>
  </p:clrMapOvr>
  <p:transition>
    <p:wipe di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2127</Words>
  <Application>Microsoft Office PowerPoint</Application>
  <PresentationFormat>On-screen Show (4:3)</PresentationFormat>
  <Paragraphs>41</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rain forest </vt:lpstr>
      <vt:lpstr>Rainforest</vt:lpstr>
      <vt:lpstr>Tropical</vt:lpstr>
      <vt:lpstr>Temperate</vt:lpstr>
      <vt:lpstr>Layers</vt:lpstr>
      <vt:lpstr>Emergent layer</vt:lpstr>
      <vt:lpstr>Canopy layer</vt:lpstr>
      <vt:lpstr>Understory layer</vt:lpstr>
      <vt:lpstr>Forest floor</vt:lpstr>
      <vt:lpstr>Flora and fauna</vt:lpstr>
      <vt:lpstr>Soils</vt:lpstr>
      <vt:lpstr>Effect on global climate</vt:lpstr>
      <vt:lpstr>Human uses</vt:lpstr>
      <vt:lpstr>Native peoples</vt:lpstr>
      <vt:lpstr>Deforestation</vt:lpstr>
      <vt:lpstr>Slide 16</vt:lpstr>
      <vt:lpstr>Slide 17</vt:lpstr>
      <vt:lpstr>Some pictures of the rainforest</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rain forest </dc:title>
  <dc:creator>Dr.Sara</dc:creator>
  <cp:lastModifiedBy>Dr.Sara</cp:lastModifiedBy>
  <cp:revision>1</cp:revision>
  <dcterms:created xsi:type="dcterms:W3CDTF">2010-11-28T12:31:00Z</dcterms:created>
  <dcterms:modified xsi:type="dcterms:W3CDTF">2010-11-28T12:54:00Z</dcterms:modified>
</cp:coreProperties>
</file>