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40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7B322A-DB5E-4FE8-8D34-B5400ADA6A75}" type="doc">
      <dgm:prSet loTypeId="urn:microsoft.com/office/officeart/2005/8/layout/orgChart1" loCatId="hierarchy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pPr rtl="1"/>
          <a:endParaRPr lang="ar-AE"/>
        </a:p>
      </dgm:t>
    </dgm:pt>
    <dgm:pt modelId="{A0609437-BEE7-4146-97C5-4CD12EAAB813}">
      <dgm:prSet phldrT="[Text]" custT="1"/>
      <dgm:spPr/>
      <dgm:t>
        <a:bodyPr/>
        <a:lstStyle/>
        <a:p>
          <a:pPr rtl="1"/>
          <a:r>
            <a:rPr lang="ar-AE" sz="4800" dirty="0" smtClean="0"/>
            <a:t>نـــماذج من السوق المشتركــه</a:t>
          </a:r>
          <a:endParaRPr lang="ar-AE" sz="4800" dirty="0"/>
        </a:p>
      </dgm:t>
    </dgm:pt>
    <dgm:pt modelId="{B86947AF-F241-4DDA-8424-9C3EB529D195}" type="parTrans" cxnId="{7BA3B657-3756-43C2-A9AE-A60451FD796E}">
      <dgm:prSet/>
      <dgm:spPr/>
      <dgm:t>
        <a:bodyPr/>
        <a:lstStyle/>
        <a:p>
          <a:pPr rtl="1"/>
          <a:endParaRPr lang="ar-AE"/>
        </a:p>
      </dgm:t>
    </dgm:pt>
    <dgm:pt modelId="{AC3CADE6-B519-4F72-8255-16A8C30A7798}" type="sibTrans" cxnId="{7BA3B657-3756-43C2-A9AE-A60451FD796E}">
      <dgm:prSet/>
      <dgm:spPr/>
      <dgm:t>
        <a:bodyPr/>
        <a:lstStyle/>
        <a:p>
          <a:pPr rtl="1"/>
          <a:endParaRPr lang="ar-AE"/>
        </a:p>
      </dgm:t>
    </dgm:pt>
    <dgm:pt modelId="{BC62415E-715D-4D63-A0C7-F3F115F8679D}">
      <dgm:prSet phldrT="[Text]"/>
      <dgm:spPr/>
      <dgm:t>
        <a:bodyPr/>
        <a:lstStyle/>
        <a:p>
          <a:pPr rtl="1"/>
          <a:r>
            <a:rPr lang="ar-AE" b="1" dirty="0" smtClean="0"/>
            <a:t>الاتفـــــــاقيـة الاقتصاديـه الموحدة بين دول مجلس التعاون لدول الخليج العربية</a:t>
          </a:r>
          <a:endParaRPr lang="ar-AE" dirty="0"/>
        </a:p>
      </dgm:t>
    </dgm:pt>
    <dgm:pt modelId="{76B32740-53BE-4E13-AB14-C8151ECB27B8}" type="parTrans" cxnId="{8B602F61-B182-485B-B5FE-F3EBFE2DF194}">
      <dgm:prSet/>
      <dgm:spPr/>
      <dgm:t>
        <a:bodyPr/>
        <a:lstStyle/>
        <a:p>
          <a:pPr rtl="1"/>
          <a:endParaRPr lang="ar-AE"/>
        </a:p>
      </dgm:t>
    </dgm:pt>
    <dgm:pt modelId="{879A509C-86D6-47CB-B03A-93D40D80651E}" type="sibTrans" cxnId="{8B602F61-B182-485B-B5FE-F3EBFE2DF194}">
      <dgm:prSet/>
      <dgm:spPr/>
      <dgm:t>
        <a:bodyPr/>
        <a:lstStyle/>
        <a:p>
          <a:pPr rtl="1"/>
          <a:endParaRPr lang="ar-AE"/>
        </a:p>
      </dgm:t>
    </dgm:pt>
    <dgm:pt modelId="{DC707AAC-1B15-4862-AE83-21CD672AD6F3}">
      <dgm:prSet phldrT="[Text]"/>
      <dgm:spPr/>
      <dgm:t>
        <a:bodyPr/>
        <a:lstStyle/>
        <a:p>
          <a:pPr rtl="1"/>
          <a:r>
            <a:rPr lang="ar-AE" b="1" dirty="0" smtClean="0"/>
            <a:t>السوق العربية المشتركـــه</a:t>
          </a:r>
          <a:endParaRPr lang="ar-AE" b="1" dirty="0"/>
        </a:p>
      </dgm:t>
    </dgm:pt>
    <dgm:pt modelId="{2BB3654D-6397-45DD-A0F4-4C7B2F3A1DA2}" type="parTrans" cxnId="{CD4E3B4B-0232-403B-87A3-6142C33C7187}">
      <dgm:prSet/>
      <dgm:spPr/>
      <dgm:t>
        <a:bodyPr/>
        <a:lstStyle/>
        <a:p>
          <a:pPr rtl="1"/>
          <a:endParaRPr lang="ar-AE"/>
        </a:p>
      </dgm:t>
    </dgm:pt>
    <dgm:pt modelId="{EC0AF1F1-FF07-41BC-9293-4E7E2B7E6E5D}" type="sibTrans" cxnId="{CD4E3B4B-0232-403B-87A3-6142C33C7187}">
      <dgm:prSet/>
      <dgm:spPr/>
      <dgm:t>
        <a:bodyPr/>
        <a:lstStyle/>
        <a:p>
          <a:pPr rtl="1"/>
          <a:endParaRPr lang="ar-AE"/>
        </a:p>
      </dgm:t>
    </dgm:pt>
    <dgm:pt modelId="{99B511FB-8CF7-4276-B5C3-6F2759565FA7}" type="pres">
      <dgm:prSet presAssocID="{567B322A-DB5E-4FE8-8D34-B5400ADA6A7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AE"/>
        </a:p>
      </dgm:t>
    </dgm:pt>
    <dgm:pt modelId="{84677837-74C4-4EBC-88A3-C2E8B27878CA}" type="pres">
      <dgm:prSet presAssocID="{A0609437-BEE7-4146-97C5-4CD12EAAB813}" presName="hierRoot1" presStyleCnt="0">
        <dgm:presLayoutVars>
          <dgm:hierBranch val="init"/>
        </dgm:presLayoutVars>
      </dgm:prSet>
      <dgm:spPr/>
    </dgm:pt>
    <dgm:pt modelId="{DA2D7273-9591-4E00-8B83-4DE86763C15B}" type="pres">
      <dgm:prSet presAssocID="{A0609437-BEE7-4146-97C5-4CD12EAAB813}" presName="rootComposite1" presStyleCnt="0"/>
      <dgm:spPr/>
    </dgm:pt>
    <dgm:pt modelId="{BBE278CC-6BFD-478C-8E33-94274A3E7DF8}" type="pres">
      <dgm:prSet presAssocID="{A0609437-BEE7-4146-97C5-4CD12EAAB813}" presName="rootText1" presStyleLbl="node0" presStyleIdx="0" presStyleCnt="1" custScaleX="224243">
        <dgm:presLayoutVars>
          <dgm:chPref val="3"/>
        </dgm:presLayoutVars>
      </dgm:prSet>
      <dgm:spPr/>
      <dgm:t>
        <a:bodyPr/>
        <a:lstStyle/>
        <a:p>
          <a:pPr rtl="1"/>
          <a:endParaRPr lang="ar-AE"/>
        </a:p>
      </dgm:t>
    </dgm:pt>
    <dgm:pt modelId="{E9B568CE-66DB-418B-B233-732B42923A2B}" type="pres">
      <dgm:prSet presAssocID="{A0609437-BEE7-4146-97C5-4CD12EAAB813}" presName="rootConnector1" presStyleLbl="node1" presStyleIdx="0" presStyleCnt="0"/>
      <dgm:spPr/>
      <dgm:t>
        <a:bodyPr/>
        <a:lstStyle/>
        <a:p>
          <a:pPr rtl="1"/>
          <a:endParaRPr lang="ar-AE"/>
        </a:p>
      </dgm:t>
    </dgm:pt>
    <dgm:pt modelId="{96EB186E-BDFE-49F2-A6DB-13EAC26A857C}" type="pres">
      <dgm:prSet presAssocID="{A0609437-BEE7-4146-97C5-4CD12EAAB813}" presName="hierChild2" presStyleCnt="0"/>
      <dgm:spPr/>
    </dgm:pt>
    <dgm:pt modelId="{364C81F0-7E02-4B2B-8F40-E0460FA2C7B3}" type="pres">
      <dgm:prSet presAssocID="{76B32740-53BE-4E13-AB14-C8151ECB27B8}" presName="Name37" presStyleLbl="parChTrans1D2" presStyleIdx="0" presStyleCnt="2"/>
      <dgm:spPr/>
      <dgm:t>
        <a:bodyPr/>
        <a:lstStyle/>
        <a:p>
          <a:pPr rtl="1"/>
          <a:endParaRPr lang="ar-AE"/>
        </a:p>
      </dgm:t>
    </dgm:pt>
    <dgm:pt modelId="{06210598-3889-42EA-94F8-AFE86DD8D422}" type="pres">
      <dgm:prSet presAssocID="{BC62415E-715D-4D63-A0C7-F3F115F8679D}" presName="hierRoot2" presStyleCnt="0">
        <dgm:presLayoutVars>
          <dgm:hierBranch val="init"/>
        </dgm:presLayoutVars>
      </dgm:prSet>
      <dgm:spPr/>
    </dgm:pt>
    <dgm:pt modelId="{AABAC81D-5AFF-4852-9556-02473BA70859}" type="pres">
      <dgm:prSet presAssocID="{BC62415E-715D-4D63-A0C7-F3F115F8679D}" presName="rootComposite" presStyleCnt="0"/>
      <dgm:spPr/>
    </dgm:pt>
    <dgm:pt modelId="{99298453-1B1E-4F50-945C-250F258255FD}" type="pres">
      <dgm:prSet presAssocID="{BC62415E-715D-4D63-A0C7-F3F115F8679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AE"/>
        </a:p>
      </dgm:t>
    </dgm:pt>
    <dgm:pt modelId="{B7E7DCC0-70ED-4D52-8F73-6BC3C0189A30}" type="pres">
      <dgm:prSet presAssocID="{BC62415E-715D-4D63-A0C7-F3F115F8679D}" presName="rootConnector" presStyleLbl="node2" presStyleIdx="0" presStyleCnt="2"/>
      <dgm:spPr/>
      <dgm:t>
        <a:bodyPr/>
        <a:lstStyle/>
        <a:p>
          <a:pPr rtl="1"/>
          <a:endParaRPr lang="ar-AE"/>
        </a:p>
      </dgm:t>
    </dgm:pt>
    <dgm:pt modelId="{B56FC43E-E8C4-4CE3-A7D9-0283C2816A85}" type="pres">
      <dgm:prSet presAssocID="{BC62415E-715D-4D63-A0C7-F3F115F8679D}" presName="hierChild4" presStyleCnt="0"/>
      <dgm:spPr/>
    </dgm:pt>
    <dgm:pt modelId="{3DD66389-D5A7-4C69-A109-FB4F18F4692B}" type="pres">
      <dgm:prSet presAssocID="{BC62415E-715D-4D63-A0C7-F3F115F8679D}" presName="hierChild5" presStyleCnt="0"/>
      <dgm:spPr/>
    </dgm:pt>
    <dgm:pt modelId="{80196DD9-9A5D-4C0C-9F78-E1C0500CEE24}" type="pres">
      <dgm:prSet presAssocID="{2BB3654D-6397-45DD-A0F4-4C7B2F3A1DA2}" presName="Name37" presStyleLbl="parChTrans1D2" presStyleIdx="1" presStyleCnt="2"/>
      <dgm:spPr/>
      <dgm:t>
        <a:bodyPr/>
        <a:lstStyle/>
        <a:p>
          <a:pPr rtl="1"/>
          <a:endParaRPr lang="ar-AE"/>
        </a:p>
      </dgm:t>
    </dgm:pt>
    <dgm:pt modelId="{45E636F6-A171-4640-A612-35FCF89F8E89}" type="pres">
      <dgm:prSet presAssocID="{DC707AAC-1B15-4862-AE83-21CD672AD6F3}" presName="hierRoot2" presStyleCnt="0">
        <dgm:presLayoutVars>
          <dgm:hierBranch val="init"/>
        </dgm:presLayoutVars>
      </dgm:prSet>
      <dgm:spPr/>
    </dgm:pt>
    <dgm:pt modelId="{91A492AA-6720-4B73-920D-D1B410A54A32}" type="pres">
      <dgm:prSet presAssocID="{DC707AAC-1B15-4862-AE83-21CD672AD6F3}" presName="rootComposite" presStyleCnt="0"/>
      <dgm:spPr/>
    </dgm:pt>
    <dgm:pt modelId="{BBC2E7F4-A432-40A0-95CB-A4561A5C9163}" type="pres">
      <dgm:prSet presAssocID="{DC707AAC-1B15-4862-AE83-21CD672AD6F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AE"/>
        </a:p>
      </dgm:t>
    </dgm:pt>
    <dgm:pt modelId="{4DA163E4-4B91-4FA0-893B-9E0C758F9C28}" type="pres">
      <dgm:prSet presAssocID="{DC707AAC-1B15-4862-AE83-21CD672AD6F3}" presName="rootConnector" presStyleLbl="node2" presStyleIdx="1" presStyleCnt="2"/>
      <dgm:spPr/>
      <dgm:t>
        <a:bodyPr/>
        <a:lstStyle/>
        <a:p>
          <a:pPr rtl="1"/>
          <a:endParaRPr lang="ar-AE"/>
        </a:p>
      </dgm:t>
    </dgm:pt>
    <dgm:pt modelId="{3839C528-B191-4341-AF37-4C02000DB5B6}" type="pres">
      <dgm:prSet presAssocID="{DC707AAC-1B15-4862-AE83-21CD672AD6F3}" presName="hierChild4" presStyleCnt="0"/>
      <dgm:spPr/>
    </dgm:pt>
    <dgm:pt modelId="{29CBF849-BFAB-4137-83F2-A548908257B9}" type="pres">
      <dgm:prSet presAssocID="{DC707AAC-1B15-4862-AE83-21CD672AD6F3}" presName="hierChild5" presStyleCnt="0"/>
      <dgm:spPr/>
    </dgm:pt>
    <dgm:pt modelId="{EA034C9D-7386-4725-B9F7-EB1A7DE21522}" type="pres">
      <dgm:prSet presAssocID="{A0609437-BEE7-4146-97C5-4CD12EAAB813}" presName="hierChild3" presStyleCnt="0"/>
      <dgm:spPr/>
    </dgm:pt>
  </dgm:ptLst>
  <dgm:cxnLst>
    <dgm:cxn modelId="{7BA3B657-3756-43C2-A9AE-A60451FD796E}" srcId="{567B322A-DB5E-4FE8-8D34-B5400ADA6A75}" destId="{A0609437-BEE7-4146-97C5-4CD12EAAB813}" srcOrd="0" destOrd="0" parTransId="{B86947AF-F241-4DDA-8424-9C3EB529D195}" sibTransId="{AC3CADE6-B519-4F72-8255-16A8C30A7798}"/>
    <dgm:cxn modelId="{8B602F61-B182-485B-B5FE-F3EBFE2DF194}" srcId="{A0609437-BEE7-4146-97C5-4CD12EAAB813}" destId="{BC62415E-715D-4D63-A0C7-F3F115F8679D}" srcOrd="0" destOrd="0" parTransId="{76B32740-53BE-4E13-AB14-C8151ECB27B8}" sibTransId="{879A509C-86D6-47CB-B03A-93D40D80651E}"/>
    <dgm:cxn modelId="{C498CC33-B93F-4708-957A-92551FB9A3DE}" type="presOf" srcId="{76B32740-53BE-4E13-AB14-C8151ECB27B8}" destId="{364C81F0-7E02-4B2B-8F40-E0460FA2C7B3}" srcOrd="0" destOrd="0" presId="urn:microsoft.com/office/officeart/2005/8/layout/orgChart1"/>
    <dgm:cxn modelId="{0D2D9B96-1602-49E6-B7C4-45AA703FECE6}" type="presOf" srcId="{DC707AAC-1B15-4862-AE83-21CD672AD6F3}" destId="{BBC2E7F4-A432-40A0-95CB-A4561A5C9163}" srcOrd="0" destOrd="0" presId="urn:microsoft.com/office/officeart/2005/8/layout/orgChart1"/>
    <dgm:cxn modelId="{A5C6300E-0F54-481D-AA1A-E4737B974D53}" type="presOf" srcId="{BC62415E-715D-4D63-A0C7-F3F115F8679D}" destId="{B7E7DCC0-70ED-4D52-8F73-6BC3C0189A30}" srcOrd="1" destOrd="0" presId="urn:microsoft.com/office/officeart/2005/8/layout/orgChart1"/>
    <dgm:cxn modelId="{CD4E3B4B-0232-403B-87A3-6142C33C7187}" srcId="{A0609437-BEE7-4146-97C5-4CD12EAAB813}" destId="{DC707AAC-1B15-4862-AE83-21CD672AD6F3}" srcOrd="1" destOrd="0" parTransId="{2BB3654D-6397-45DD-A0F4-4C7B2F3A1DA2}" sibTransId="{EC0AF1F1-FF07-41BC-9293-4E7E2B7E6E5D}"/>
    <dgm:cxn modelId="{799B40E8-BC5F-467A-B99C-1D52D8F0C424}" type="presOf" srcId="{A0609437-BEE7-4146-97C5-4CD12EAAB813}" destId="{E9B568CE-66DB-418B-B233-732B42923A2B}" srcOrd="1" destOrd="0" presId="urn:microsoft.com/office/officeart/2005/8/layout/orgChart1"/>
    <dgm:cxn modelId="{68481C69-5227-49ED-81C4-431847F44943}" type="presOf" srcId="{2BB3654D-6397-45DD-A0F4-4C7B2F3A1DA2}" destId="{80196DD9-9A5D-4C0C-9F78-E1C0500CEE24}" srcOrd="0" destOrd="0" presId="urn:microsoft.com/office/officeart/2005/8/layout/orgChart1"/>
    <dgm:cxn modelId="{C38BCF51-8E76-4299-928C-EDE59ADEA607}" type="presOf" srcId="{BC62415E-715D-4D63-A0C7-F3F115F8679D}" destId="{99298453-1B1E-4F50-945C-250F258255FD}" srcOrd="0" destOrd="0" presId="urn:microsoft.com/office/officeart/2005/8/layout/orgChart1"/>
    <dgm:cxn modelId="{1E8D7873-BBEF-43EB-A998-6357605CDD9F}" type="presOf" srcId="{DC707AAC-1B15-4862-AE83-21CD672AD6F3}" destId="{4DA163E4-4B91-4FA0-893B-9E0C758F9C28}" srcOrd="1" destOrd="0" presId="urn:microsoft.com/office/officeart/2005/8/layout/orgChart1"/>
    <dgm:cxn modelId="{C7BD1550-EB2C-48AF-BC11-983C7A05C7A1}" type="presOf" srcId="{A0609437-BEE7-4146-97C5-4CD12EAAB813}" destId="{BBE278CC-6BFD-478C-8E33-94274A3E7DF8}" srcOrd="0" destOrd="0" presId="urn:microsoft.com/office/officeart/2005/8/layout/orgChart1"/>
    <dgm:cxn modelId="{2A4E3C90-9CF0-4224-A178-5CC0CC89F09C}" type="presOf" srcId="{567B322A-DB5E-4FE8-8D34-B5400ADA6A75}" destId="{99B511FB-8CF7-4276-B5C3-6F2759565FA7}" srcOrd="0" destOrd="0" presId="urn:microsoft.com/office/officeart/2005/8/layout/orgChart1"/>
    <dgm:cxn modelId="{B02282E3-6ADF-4493-807A-0871029100CC}" type="presParOf" srcId="{99B511FB-8CF7-4276-B5C3-6F2759565FA7}" destId="{84677837-74C4-4EBC-88A3-C2E8B27878CA}" srcOrd="0" destOrd="0" presId="urn:microsoft.com/office/officeart/2005/8/layout/orgChart1"/>
    <dgm:cxn modelId="{E80B6675-09CF-4F5C-A8BF-19EC81D7C06A}" type="presParOf" srcId="{84677837-74C4-4EBC-88A3-C2E8B27878CA}" destId="{DA2D7273-9591-4E00-8B83-4DE86763C15B}" srcOrd="0" destOrd="0" presId="urn:microsoft.com/office/officeart/2005/8/layout/orgChart1"/>
    <dgm:cxn modelId="{0C5EEFD0-3EB9-434C-9893-9CDAB703DB29}" type="presParOf" srcId="{DA2D7273-9591-4E00-8B83-4DE86763C15B}" destId="{BBE278CC-6BFD-478C-8E33-94274A3E7DF8}" srcOrd="0" destOrd="0" presId="urn:microsoft.com/office/officeart/2005/8/layout/orgChart1"/>
    <dgm:cxn modelId="{6593D767-FD6C-48B1-92D6-29DBE9A7C8DB}" type="presParOf" srcId="{DA2D7273-9591-4E00-8B83-4DE86763C15B}" destId="{E9B568CE-66DB-418B-B233-732B42923A2B}" srcOrd="1" destOrd="0" presId="urn:microsoft.com/office/officeart/2005/8/layout/orgChart1"/>
    <dgm:cxn modelId="{F29CD5AD-1BAA-461D-BE74-07E70739652A}" type="presParOf" srcId="{84677837-74C4-4EBC-88A3-C2E8B27878CA}" destId="{96EB186E-BDFE-49F2-A6DB-13EAC26A857C}" srcOrd="1" destOrd="0" presId="urn:microsoft.com/office/officeart/2005/8/layout/orgChart1"/>
    <dgm:cxn modelId="{D5AFEC86-D360-4D27-8529-09D974382B6A}" type="presParOf" srcId="{96EB186E-BDFE-49F2-A6DB-13EAC26A857C}" destId="{364C81F0-7E02-4B2B-8F40-E0460FA2C7B3}" srcOrd="0" destOrd="0" presId="urn:microsoft.com/office/officeart/2005/8/layout/orgChart1"/>
    <dgm:cxn modelId="{D9645B46-E036-41E0-9B86-DA69A5FBDDD2}" type="presParOf" srcId="{96EB186E-BDFE-49F2-A6DB-13EAC26A857C}" destId="{06210598-3889-42EA-94F8-AFE86DD8D422}" srcOrd="1" destOrd="0" presId="urn:microsoft.com/office/officeart/2005/8/layout/orgChart1"/>
    <dgm:cxn modelId="{1D1C33EA-32AD-4119-8E3B-27B468B48CBC}" type="presParOf" srcId="{06210598-3889-42EA-94F8-AFE86DD8D422}" destId="{AABAC81D-5AFF-4852-9556-02473BA70859}" srcOrd="0" destOrd="0" presId="urn:microsoft.com/office/officeart/2005/8/layout/orgChart1"/>
    <dgm:cxn modelId="{16FC5989-297E-49F3-812F-880A67BD6A77}" type="presParOf" srcId="{AABAC81D-5AFF-4852-9556-02473BA70859}" destId="{99298453-1B1E-4F50-945C-250F258255FD}" srcOrd="0" destOrd="0" presId="urn:microsoft.com/office/officeart/2005/8/layout/orgChart1"/>
    <dgm:cxn modelId="{74E4A8C1-04B3-4C76-A905-F89FF06F4387}" type="presParOf" srcId="{AABAC81D-5AFF-4852-9556-02473BA70859}" destId="{B7E7DCC0-70ED-4D52-8F73-6BC3C0189A30}" srcOrd="1" destOrd="0" presId="urn:microsoft.com/office/officeart/2005/8/layout/orgChart1"/>
    <dgm:cxn modelId="{FBBC4E10-357B-4BE1-B721-C2BD07DA8F74}" type="presParOf" srcId="{06210598-3889-42EA-94F8-AFE86DD8D422}" destId="{B56FC43E-E8C4-4CE3-A7D9-0283C2816A85}" srcOrd="1" destOrd="0" presId="urn:microsoft.com/office/officeart/2005/8/layout/orgChart1"/>
    <dgm:cxn modelId="{79E12060-C7B0-4518-A566-167A398D5C1B}" type="presParOf" srcId="{06210598-3889-42EA-94F8-AFE86DD8D422}" destId="{3DD66389-D5A7-4C69-A109-FB4F18F4692B}" srcOrd="2" destOrd="0" presId="urn:microsoft.com/office/officeart/2005/8/layout/orgChart1"/>
    <dgm:cxn modelId="{39DEBFA3-0520-4BAE-BF3A-F18502C8E09D}" type="presParOf" srcId="{96EB186E-BDFE-49F2-A6DB-13EAC26A857C}" destId="{80196DD9-9A5D-4C0C-9F78-E1C0500CEE24}" srcOrd="2" destOrd="0" presId="urn:microsoft.com/office/officeart/2005/8/layout/orgChart1"/>
    <dgm:cxn modelId="{DC662AC7-3B4E-470B-87B7-B267072E2D05}" type="presParOf" srcId="{96EB186E-BDFE-49F2-A6DB-13EAC26A857C}" destId="{45E636F6-A171-4640-A612-35FCF89F8E89}" srcOrd="3" destOrd="0" presId="urn:microsoft.com/office/officeart/2005/8/layout/orgChart1"/>
    <dgm:cxn modelId="{F0A98C97-D890-444F-9BA2-564224A8F04D}" type="presParOf" srcId="{45E636F6-A171-4640-A612-35FCF89F8E89}" destId="{91A492AA-6720-4B73-920D-D1B410A54A32}" srcOrd="0" destOrd="0" presId="urn:microsoft.com/office/officeart/2005/8/layout/orgChart1"/>
    <dgm:cxn modelId="{57C1FB0F-31F0-4393-AFFC-69C626976ED4}" type="presParOf" srcId="{91A492AA-6720-4B73-920D-D1B410A54A32}" destId="{BBC2E7F4-A432-40A0-95CB-A4561A5C9163}" srcOrd="0" destOrd="0" presId="urn:microsoft.com/office/officeart/2005/8/layout/orgChart1"/>
    <dgm:cxn modelId="{48AC24D9-4E83-4FC1-A727-039678FD2157}" type="presParOf" srcId="{91A492AA-6720-4B73-920D-D1B410A54A32}" destId="{4DA163E4-4B91-4FA0-893B-9E0C758F9C28}" srcOrd="1" destOrd="0" presId="urn:microsoft.com/office/officeart/2005/8/layout/orgChart1"/>
    <dgm:cxn modelId="{422EE18D-E05F-43A0-B6AE-9876700F40EE}" type="presParOf" srcId="{45E636F6-A171-4640-A612-35FCF89F8E89}" destId="{3839C528-B191-4341-AF37-4C02000DB5B6}" srcOrd="1" destOrd="0" presId="urn:microsoft.com/office/officeart/2005/8/layout/orgChart1"/>
    <dgm:cxn modelId="{C1E5150B-9B86-4149-A02F-CBCB4C007528}" type="presParOf" srcId="{45E636F6-A171-4640-A612-35FCF89F8E89}" destId="{29CBF849-BFAB-4137-83F2-A548908257B9}" srcOrd="2" destOrd="0" presId="urn:microsoft.com/office/officeart/2005/8/layout/orgChart1"/>
    <dgm:cxn modelId="{919D4AE6-D460-402C-8CBC-B9E3D72FB274}" type="presParOf" srcId="{84677837-74C4-4EBC-88A3-C2E8B27878CA}" destId="{EA034C9D-7386-4725-B9F7-EB1A7DE21522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CD3727-B81F-46BE-86AF-213AB004BE71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A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0524967-708F-45E4-90BD-BC46AAB65A13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A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24967-708F-45E4-90BD-BC46AAB65A13}" type="slidenum">
              <a:rPr lang="ar-AE" smtClean="0"/>
              <a:pPr/>
              <a:t>10</a:t>
            </a:fld>
            <a:endParaRPr lang="ar-A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ar-AE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A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ar-AE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A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A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A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DADE7F6-E0F6-4E63-9B02-8EB00925CC03}" type="datetimeFigureOut">
              <a:rPr lang="ar-AE" smtClean="0"/>
              <a:pPr/>
              <a:t>10/05/1432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AE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7B2587F-ABA2-49C5-BFE1-B4F803C07DB1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828800"/>
            <a:ext cx="891540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AE" sz="54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Estrangelo Edessa" pitchFamily="66" charset="0"/>
                <a:cs typeface="Estrangelo Edessa" pitchFamily="66" charset="0"/>
              </a:rPr>
              <a:t>الــدرس الثانـي:</a:t>
            </a:r>
            <a:endParaRPr lang="ar-AE" sz="54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algn="ctr"/>
            <a:endParaRPr lang="ar-AE" sz="72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AE" sz="7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الــســوق المشتركــــة</a:t>
            </a:r>
          </a:p>
          <a:p>
            <a:pPr algn="ctr"/>
            <a:endParaRPr lang="ar-AE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ar-AE" sz="32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صـ ( 70 – 72 )</a:t>
            </a:r>
            <a:endParaRPr lang="en-US" sz="1400" b="1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29200" y="152400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sz="1400" dirty="0" smtClean="0">
                <a:latin typeface="Tahoma" pitchFamily="34" charset="0"/>
                <a:cs typeface="Tahoma" pitchFamily="34" charset="0"/>
              </a:rPr>
              <a:t>دولة الإمــارات العربيـة المتحدة</a:t>
            </a:r>
          </a:p>
          <a:p>
            <a:pPr algn="ctr">
              <a:spcBef>
                <a:spcPct val="50000"/>
              </a:spcBef>
            </a:pPr>
            <a:r>
              <a:rPr lang="ar-SA" sz="1400" dirty="0" smtClean="0">
                <a:latin typeface="Tahoma" pitchFamily="34" charset="0"/>
                <a:cs typeface="Tahoma" pitchFamily="34" charset="0"/>
              </a:rPr>
              <a:t>وزارة التربيـة والتعليم والشباب</a:t>
            </a:r>
          </a:p>
          <a:p>
            <a:pPr algn="ctr">
              <a:spcBef>
                <a:spcPct val="50000"/>
              </a:spcBef>
            </a:pPr>
            <a:r>
              <a:rPr lang="ar-SA" sz="1400" dirty="0" smtClean="0">
                <a:latin typeface="Tahoma" pitchFamily="34" charset="0"/>
                <a:cs typeface="Tahoma" pitchFamily="34" charset="0"/>
              </a:rPr>
              <a:t>منطقة </a:t>
            </a:r>
            <a:r>
              <a:rPr lang="ar-AE" sz="1400" dirty="0" smtClean="0">
                <a:latin typeface="Tahoma" pitchFamily="34" charset="0"/>
                <a:cs typeface="Tahoma" pitchFamily="34" charset="0"/>
              </a:rPr>
              <a:t>الشارقة </a:t>
            </a:r>
            <a:r>
              <a:rPr lang="ar-SA" sz="1400" dirty="0" smtClean="0">
                <a:latin typeface="Tahoma" pitchFamily="34" charset="0"/>
                <a:cs typeface="Tahoma" pitchFamily="34" charset="0"/>
              </a:rPr>
              <a:t>التعليميـة</a:t>
            </a:r>
          </a:p>
          <a:p>
            <a:pPr algn="ctr">
              <a:spcBef>
                <a:spcPct val="50000"/>
              </a:spcBef>
            </a:pPr>
            <a:r>
              <a:rPr lang="ar-AE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مدرسة احمد بن حنبل للتعليم الثانوي</a:t>
            </a:r>
          </a:p>
          <a:p>
            <a:pPr algn="ctr">
              <a:spcBef>
                <a:spcPct val="50000"/>
              </a:spcBef>
            </a:pPr>
            <a:r>
              <a:rPr lang="ar-AE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مادة الاقتصاد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609600" y="533400"/>
            <a:ext cx="4572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AE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مدرسة احمد بن حنبل للتعليم الثانوي</a:t>
            </a:r>
          </a:p>
          <a:p>
            <a:pPr algn="ctr">
              <a:spcBef>
                <a:spcPct val="50000"/>
              </a:spcBef>
            </a:pPr>
            <a:r>
              <a:rPr lang="ar-AE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مادة الاقتصاد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5602" name="Picture 2" descr="http://www.mcycd.ae/PublishingImages/UAE-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381000"/>
            <a:ext cx="628650" cy="762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81000"/>
            <a:ext cx="9144000" cy="1752600"/>
          </a:xfrm>
        </p:spPr>
        <p:txBody>
          <a:bodyPr>
            <a:normAutofit/>
          </a:bodyPr>
          <a:lstStyle/>
          <a:p>
            <a:pPr algn="ctr"/>
            <a:r>
              <a:rPr lang="ar-AE" sz="3200" b="1" dirty="0" smtClean="0">
                <a:solidFill>
                  <a:srgbClr val="800000"/>
                </a:solidFill>
              </a:rPr>
              <a:t>   أهـــم الانجازات الاقتصاديـة التي تحققت في ظل الاتفاقية الاقتصادية الموحدة لدول مجلس التعاون : </a:t>
            </a:r>
            <a:endParaRPr lang="ar-AE" sz="32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ar-AE" b="1" dirty="0" smtClean="0"/>
              <a:t>تطبيق تعريقه جمركية موحدة بين دول المجلس اعتباراً من ينايـر 2003م</a:t>
            </a:r>
          </a:p>
          <a:p>
            <a:r>
              <a:rPr lang="ar-AE" b="1" dirty="0" smtClean="0"/>
              <a:t>حرية انتقال رؤوس الاموال بين دول المجلس</a:t>
            </a:r>
          </a:p>
          <a:p>
            <a:r>
              <a:rPr lang="ar-AE" b="1" dirty="0" smtClean="0"/>
              <a:t>التنسيق في مجال حماية المنتجات ذات المنشأ الوطنـي</a:t>
            </a:r>
          </a:p>
          <a:p>
            <a:r>
              <a:rPr lang="ar-AE" b="1" dirty="0" smtClean="0"/>
              <a:t>إقامة بعض المشروعات المشتركة والتي وصل عددها عام 1997 إلـى (405) مشروعات</a:t>
            </a:r>
          </a:p>
          <a:p>
            <a:r>
              <a:rPr lang="ar-AE" b="1" dirty="0" smtClean="0"/>
              <a:t>اعتماد إستراتيجية التنمية الشاملة بعيدة المدى 2000-2005</a:t>
            </a:r>
          </a:p>
          <a:p>
            <a:r>
              <a:rPr lang="ar-AE" b="1" dirty="0" smtClean="0"/>
              <a:t>فتح التسهيلات اللازمة لعبور المنتجات (العبور بالترانزيت) بين دول المجلس</a:t>
            </a:r>
          </a:p>
          <a:p>
            <a:r>
              <a:rPr lang="ar-AE" b="1" dirty="0" smtClean="0"/>
              <a:t>الموافقة على إنشاء مؤسسة الخليج للاستثمار</a:t>
            </a:r>
          </a:p>
          <a:p>
            <a:r>
              <a:rPr lang="ar-AE" b="1" dirty="0" smtClean="0"/>
              <a:t>اعتماد الدولار كـ مثبت مشترك للعملات الخليجية</a:t>
            </a:r>
            <a:endParaRPr lang="ar-A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ar-AE" sz="3600" b="1" dirty="0" smtClean="0">
                <a:solidFill>
                  <a:srgbClr val="800000"/>
                </a:solidFill>
              </a:rPr>
              <a:t>ما الآمال المعلقة على الاتفاقية الاقتصادية الموحـدة</a:t>
            </a:r>
            <a:endParaRPr lang="ar-AE" sz="36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54162"/>
            <a:ext cx="8686800" cy="5303838"/>
          </a:xfrm>
        </p:spPr>
        <p:txBody>
          <a:bodyPr>
            <a:normAutofit/>
          </a:bodyPr>
          <a:lstStyle/>
          <a:p>
            <a:r>
              <a:rPr lang="ar-AE" sz="2800" b="1" dirty="0" smtClean="0"/>
              <a:t>تطبيق تعريفة جمركيـة موحــدة</a:t>
            </a:r>
          </a:p>
          <a:p>
            <a:endParaRPr lang="ar-AE" sz="2800" b="1" dirty="0" smtClean="0"/>
          </a:p>
          <a:p>
            <a:r>
              <a:rPr lang="ar-AE" sz="2800" b="1" dirty="0" smtClean="0"/>
              <a:t>إصدار العملة الخليجية الموحـدة</a:t>
            </a:r>
          </a:p>
          <a:p>
            <a:endParaRPr lang="ar-AE" sz="2800" b="1" dirty="0" smtClean="0"/>
          </a:p>
          <a:p>
            <a:r>
              <a:rPr lang="ar-AE" sz="2800" b="1" dirty="0" smtClean="0"/>
              <a:t>تحقيق التكامل بين دول المجلس في مجال التشريعات والنظم واللوائح المتعلقة بالنشاط الاقتصادي</a:t>
            </a:r>
          </a:p>
          <a:p>
            <a:endParaRPr lang="ar-AE" sz="2800" b="1" dirty="0" smtClean="0"/>
          </a:p>
          <a:p>
            <a:r>
              <a:rPr lang="ar-AE" sz="2800" b="1" dirty="0" smtClean="0"/>
              <a:t>استكمال الاجراءات المتفق عليها حول حرية انتقال العمالة الوطنية المدربة وحق التملك والإرث. وحرية ممارسة النشاط الاقتصادي</a:t>
            </a:r>
            <a:endParaRPr lang="ar-AE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57200"/>
            <a:ext cx="9144000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400" b="1" dirty="0" smtClean="0">
                <a:solidFill>
                  <a:srgbClr val="800000"/>
                </a:solidFill>
                <a:latin typeface="Sakkal Majalla" pitchFamily="2" charset="-78"/>
                <a:cs typeface="Sakkal Majalla" pitchFamily="2" charset="-78"/>
              </a:rPr>
              <a:t>عمـــــــــــــل الطالـب : </a:t>
            </a:r>
          </a:p>
          <a:p>
            <a:pPr algn="ctr"/>
            <a:endParaRPr lang="ar-AE" sz="4400" b="1" dirty="0" smtClean="0">
              <a:solidFill>
                <a:srgbClr val="800000"/>
              </a:solidFill>
              <a:latin typeface="Sakkal Majalla" pitchFamily="2" charset="-78"/>
              <a:cs typeface="Sakkal Majalla" pitchFamily="2" charset="-78"/>
            </a:endParaRPr>
          </a:p>
          <a:p>
            <a:pPr algn="ctr"/>
            <a:r>
              <a:rPr lang="ar-AE" sz="4400" b="1" dirty="0" smtClean="0">
                <a:solidFill>
                  <a:srgbClr val="800000"/>
                </a:solidFill>
                <a:latin typeface="Sakkal Majalla" pitchFamily="2" charset="-78"/>
                <a:cs typeface="Sakkal Majalla" pitchFamily="2" charset="-78"/>
              </a:rPr>
              <a:t>الصـــــــــــف </a:t>
            </a:r>
            <a:r>
              <a:rPr lang="ar-AE" sz="4400" b="1" dirty="0" smtClean="0">
                <a:solidFill>
                  <a:srgbClr val="800000"/>
                </a:solidFill>
                <a:latin typeface="Sakkal Majalla" pitchFamily="2" charset="-78"/>
                <a:cs typeface="Sakkal Majalla" pitchFamily="2" charset="-78"/>
              </a:rPr>
              <a:t>:</a:t>
            </a:r>
          </a:p>
          <a:p>
            <a:pPr algn="ctr"/>
            <a:r>
              <a:rPr lang="ar-AE" sz="4400" dirty="0" smtClean="0">
                <a:latin typeface="Sakkal Majalla" pitchFamily="2" charset="-78"/>
                <a:cs typeface="Sakkal Majalla" pitchFamily="2" charset="-78"/>
              </a:rPr>
              <a:t>الثانـــــي عشـر ادبـي 2</a:t>
            </a:r>
          </a:p>
          <a:p>
            <a:pPr algn="ctr"/>
            <a:endParaRPr lang="ar-AE" sz="4400" dirty="0" smtClean="0">
              <a:solidFill>
                <a:srgbClr val="800000"/>
              </a:solidFill>
              <a:latin typeface="Sakkal Majalla" pitchFamily="2" charset="-78"/>
              <a:cs typeface="Sakkal Majalla" pitchFamily="2" charset="-78"/>
            </a:endParaRPr>
          </a:p>
          <a:p>
            <a:pPr algn="ctr"/>
            <a:r>
              <a:rPr lang="ar-AE" sz="4400" b="1" dirty="0" smtClean="0">
                <a:solidFill>
                  <a:srgbClr val="993300"/>
                </a:solidFill>
                <a:latin typeface="Sakkal Majalla" pitchFamily="2" charset="-78"/>
                <a:cs typeface="Sakkal Majalla" pitchFamily="2" charset="-78"/>
              </a:rPr>
              <a:t>لمـــــــــــادة الاقتصـاد</a:t>
            </a:r>
          </a:p>
          <a:p>
            <a:pPr algn="ctr"/>
            <a:endParaRPr lang="ar-AE" sz="4400" dirty="0" smtClean="0">
              <a:solidFill>
                <a:srgbClr val="800000"/>
              </a:solidFill>
              <a:latin typeface="Sakkal Majalla" pitchFamily="2" charset="-78"/>
              <a:cs typeface="Sakkal Majalla" pitchFamily="2" charset="-78"/>
            </a:endParaRPr>
          </a:p>
          <a:p>
            <a:pPr algn="ctr"/>
            <a:r>
              <a:rPr lang="ar-AE" sz="4400" b="1" dirty="0" smtClean="0">
                <a:solidFill>
                  <a:srgbClr val="800000"/>
                </a:solidFill>
                <a:latin typeface="Sakkal Majalla" pitchFamily="2" charset="-78"/>
                <a:cs typeface="Sakkal Majalla" pitchFamily="2" charset="-78"/>
              </a:rPr>
              <a:t>بـأشراف الاستاذ </a:t>
            </a:r>
            <a:r>
              <a:rPr lang="ar-AE" sz="4400" b="1" dirty="0" smtClean="0">
                <a:solidFill>
                  <a:srgbClr val="800000"/>
                </a:solidFill>
                <a:latin typeface="Sakkal Majalla" pitchFamily="2" charset="-78"/>
                <a:cs typeface="Sakkal Majalla" pitchFamily="2" charset="-78"/>
              </a:rPr>
              <a:t>:</a:t>
            </a:r>
          </a:p>
          <a:p>
            <a:pPr algn="ctr"/>
            <a:endParaRPr lang="ar-AE" sz="4400" b="1" dirty="0" smtClean="0">
              <a:solidFill>
                <a:srgbClr val="800000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endParaRPr lang="ar-AE" sz="3600" dirty="0" smtClean="0"/>
          </a:p>
          <a:p>
            <a:pPr lvl="1"/>
            <a:r>
              <a:rPr lang="ar-AE" sz="33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نـــــظراً لاختلاف اسواق الدول عن بعضها في نواحٍ كثيرهم  من ابرزها :</a:t>
            </a:r>
          </a:p>
          <a:p>
            <a:endParaRPr lang="ar-AE" sz="3600" dirty="0"/>
          </a:p>
          <a:p>
            <a:pPr lvl="1"/>
            <a:r>
              <a:rPr lang="ar-AE" sz="3300" dirty="0" smtClean="0"/>
              <a:t>الرســـــــوم الجمركـية  </a:t>
            </a:r>
          </a:p>
          <a:p>
            <a:pPr lvl="1"/>
            <a:r>
              <a:rPr lang="ar-AE" sz="3300" dirty="0" smtClean="0"/>
              <a:t>إجراءات الاستيراد والتصديــــــــــر</a:t>
            </a:r>
          </a:p>
          <a:p>
            <a:pPr lvl="1"/>
            <a:r>
              <a:rPr lang="ar-AE" sz="3300" dirty="0" smtClean="0"/>
              <a:t>سياســــــــة الاسعار</a:t>
            </a:r>
          </a:p>
          <a:p>
            <a:pPr lvl="1"/>
            <a:r>
              <a:rPr lang="ar-AE" sz="3300" dirty="0" smtClean="0"/>
              <a:t>سياســــــــة الاجـور</a:t>
            </a:r>
          </a:p>
          <a:p>
            <a:pPr lvl="1"/>
            <a:r>
              <a:rPr lang="ar-AE" sz="3300" dirty="0" smtClean="0"/>
              <a:t>السياســـــــــة الماليه والنقد المتداول</a:t>
            </a:r>
          </a:p>
          <a:p>
            <a:pPr lvl="1"/>
            <a:r>
              <a:rPr lang="ar-AE" sz="3300" dirty="0" smtClean="0"/>
              <a:t>النقـل والمواصــــــات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457200"/>
            <a:ext cx="9144000" cy="5852160"/>
          </a:xfr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ar-AE" sz="6000" dirty="0" smtClean="0">
                <a:solidFill>
                  <a:schemeClr val="tx1"/>
                </a:solidFill>
                <a:latin typeface="Estrangelo Edessa" pitchFamily="66" charset="0"/>
                <a:cs typeface="Estrangelo Edessa" pitchFamily="66" charset="0"/>
              </a:rPr>
              <a:t>تعريـــــــف الســوق المشتركــــــــــة :</a:t>
            </a:r>
          </a:p>
          <a:p>
            <a:pPr algn="ctr">
              <a:buNone/>
            </a:pPr>
            <a:endParaRPr lang="ar-AE" sz="4000" dirty="0" smtClean="0">
              <a:solidFill>
                <a:srgbClr val="800000"/>
              </a:solidFill>
              <a:latin typeface="Andalus" pitchFamily="18" charset="-78"/>
              <a:cs typeface="Andalus" pitchFamily="18" charset="-78"/>
            </a:endParaRPr>
          </a:p>
          <a:p>
            <a:pPr algn="ctr">
              <a:buNone/>
            </a:pPr>
            <a:r>
              <a:rPr lang="ar-AE" sz="4400" dirty="0" smtClean="0">
                <a:solidFill>
                  <a:srgbClr val="800000"/>
                </a:solidFill>
                <a:latin typeface="Andalus" pitchFamily="18" charset="-78"/>
                <a:cs typeface="Andalus" pitchFamily="18" charset="-78"/>
              </a:rPr>
              <a:t>منــــظمة اقتصادية إقليمية . </a:t>
            </a:r>
          </a:p>
          <a:p>
            <a:pPr algn="ctr">
              <a:buNone/>
            </a:pPr>
            <a:r>
              <a:rPr lang="ar-AE" sz="4400" dirty="0" smtClean="0">
                <a:solidFill>
                  <a:srgbClr val="800000"/>
                </a:solidFill>
                <a:latin typeface="Andalus" pitchFamily="18" charset="-78"/>
                <a:cs typeface="Andalus" pitchFamily="18" charset="-78"/>
              </a:rPr>
              <a:t>تنشؤهـا حكومات بعض الدول لوضع الاجراءات والضوابط التي تزيل الخلافات الاقتصاديه وتحقق التقدم الاقتصادي لها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ar-AE" sz="3200" b="0" dirty="0" smtClean="0">
                <a:solidFill>
                  <a:srgbClr val="800000"/>
                </a:solidFill>
              </a:rPr>
              <a:t>والآن : ما العوائـد الاقتصاديـه التي تحققها السوق المشتركه للدول المنتسبـــــه لها ؟</a:t>
            </a:r>
            <a:endParaRPr lang="ar-AE" sz="3200" b="0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19200"/>
            <a:ext cx="8686800" cy="44656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AE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ar-AE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</a:t>
            </a:r>
            <a:r>
              <a:rPr lang="ar-AE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. مجال حركـة الاستيراد وتجارة الترايزيت</a:t>
            </a:r>
          </a:p>
          <a:p>
            <a:pPr>
              <a:buNone/>
            </a:pPr>
            <a:endParaRPr lang="ar-A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>
              <a:buNone/>
            </a:pPr>
            <a:r>
              <a:rPr lang="ar-AE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 يؤدي إلغاء الرسوم الجمركيه وإزالة القيود المفروضة على التجارة بين هذه الدول إلـى :</a:t>
            </a:r>
          </a:p>
          <a:p>
            <a:pPr>
              <a:buNone/>
            </a:pPr>
            <a:endParaRPr lang="ar-A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ar-A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ar-A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algn="ctr">
              <a:buNone/>
            </a:pPr>
            <a:endParaRPr lang="ar-AE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5105400"/>
            <a:ext cx="6629400" cy="11387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buNone/>
            </a:pPr>
            <a:endParaRPr lang="ar-AE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A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إزدهار تجارة الترانزيت</a:t>
            </a:r>
          </a:p>
          <a:p>
            <a:endParaRPr lang="ar-AE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3276600"/>
            <a:ext cx="74676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توسـيع عمليات الاتسيراد بين الدول الاعضاء</a:t>
            </a:r>
          </a:p>
          <a:p>
            <a:endParaRPr lang="ar-AE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191000"/>
            <a:ext cx="83820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تحول حركة تجارة الاستيراد من الاسواق الخارجية إلى اسواق الدول الاعضاء</a:t>
            </a:r>
          </a:p>
          <a:p>
            <a:endParaRPr lang="ar-AE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ar-AE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ب. مجال أسعار المنتجات والســــلع</a:t>
            </a:r>
            <a:endParaRPr lang="ar-AE" sz="4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600200"/>
            <a:ext cx="746760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ar-AE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ar-A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يسهــــــــــم السوق في هذا المجال في تحقيق العوائد الآتيـه :</a:t>
            </a:r>
          </a:p>
          <a:p>
            <a:pPr algn="ctr">
              <a:buNone/>
            </a:pPr>
            <a:r>
              <a:rPr lang="ar-A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ضبط ارتفاع الاسعار . </a:t>
            </a:r>
          </a:p>
          <a:p>
            <a:pPr algn="ctr">
              <a:buNone/>
            </a:pPr>
            <a:r>
              <a:rPr lang="ar-AE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وإبقائها ضمن حدود ضيقه جداً</a:t>
            </a:r>
            <a:endParaRPr lang="ar-AE" sz="3600" dirty="0"/>
          </a:p>
        </p:txBody>
      </p:sp>
      <p:pic>
        <p:nvPicPr>
          <p:cNvPr id="15362" name="Picture 2" descr="http://www.indiatalkies.com/images/asean35804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724400"/>
            <a:ext cx="1752600" cy="17590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ar-AE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ت. مجال الانتـــــــــــــاج :</a:t>
            </a:r>
            <a:endParaRPr lang="ar-AE" sz="3200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8229600" cy="54864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ar-AE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ar-AE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A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زيـــــــــــــــــــــــادة الانتـاج تلبيـة لحاجات السوق المتزايـده</a:t>
            </a:r>
          </a:p>
          <a:p>
            <a:pPr algn="ctr"/>
            <a:endParaRPr lang="ar-AE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ar-AE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A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حمـــــاية المنتـجات الوطنيـه من منافسـة المنتجات الاجنبيـه</a:t>
            </a:r>
            <a:endParaRPr lang="ar-AE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14400"/>
          </a:xfrm>
        </p:spPr>
        <p:txBody>
          <a:bodyPr>
            <a:normAutofit/>
          </a:bodyPr>
          <a:lstStyle/>
          <a:p>
            <a:pPr algn="ctr"/>
            <a:r>
              <a:rPr lang="ar-AE" sz="3600" b="1" dirty="0" smtClean="0">
                <a:solidFill>
                  <a:srgbClr val="800000"/>
                </a:solidFill>
              </a:rPr>
              <a:t>نشــــــــــــــــــــــــــاط صـ 71</a:t>
            </a:r>
            <a:endParaRPr lang="ar-AE" sz="36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686800" cy="1798638"/>
          </a:xfrm>
        </p:spPr>
        <p:txBody>
          <a:bodyPr>
            <a:normAutofit/>
          </a:bodyPr>
          <a:lstStyle/>
          <a:p>
            <a:r>
              <a:rPr lang="ar-AE" sz="2800" b="1" dirty="0" smtClean="0"/>
              <a:t>فســـــــــــــر : اثـر السوق المشتركة في:</a:t>
            </a:r>
          </a:p>
          <a:p>
            <a:pPr>
              <a:buNone/>
            </a:pPr>
            <a:r>
              <a:rPr lang="ar-AE" sz="2800" b="1" dirty="0" smtClean="0"/>
              <a:t>1- تحــــول حركة الاستيراد من الدول الخارجه عن السوق إلـى الدول الاعضاء فيه.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4724400"/>
            <a:ext cx="67056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>
                <a:solidFill>
                  <a:srgbClr val="993300"/>
                </a:solidFill>
              </a:rPr>
              <a:t>- انخــــــفاض الرسـون الجمركيـه والمحافظـه على البضائع المحليــه</a:t>
            </a:r>
            <a:endParaRPr lang="ar-AE" sz="3200" b="1" dirty="0">
              <a:solidFill>
                <a:srgbClr val="9933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3505200"/>
            <a:ext cx="76962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>
                <a:solidFill>
                  <a:srgbClr val="993300"/>
                </a:solidFill>
              </a:rPr>
              <a:t>- انخفــــــــاض تكاليـــــــف البضائع من الاسواق المشتركـه</a:t>
            </a:r>
            <a:endParaRPr lang="ar-AE" sz="32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304800" y="228600"/>
          <a:ext cx="86868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1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ar-AE" sz="3200" b="1" dirty="0" smtClean="0">
                <a:solidFill>
                  <a:srgbClr val="800000"/>
                </a:solidFill>
              </a:rPr>
              <a:t>الاهــــداف الرئيسيــه للاتفاقيــه الاقتصاديـة الموحدة بين دول مجلس التعاون لدول الخليج العربيــة</a:t>
            </a:r>
            <a:endParaRPr lang="ar-AE" sz="3200" b="1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752600"/>
            <a:ext cx="7467600" cy="4873752"/>
          </a:xfrm>
        </p:spPr>
        <p:txBody>
          <a:bodyPr>
            <a:normAutofit/>
          </a:bodyPr>
          <a:lstStyle/>
          <a:p>
            <a:r>
              <a:rPr lang="ar-AE" sz="2800" b="1" dirty="0" smtClean="0"/>
              <a:t>تنمـــــية الروابط الاقتصادية بين دول المجلس</a:t>
            </a:r>
          </a:p>
          <a:p>
            <a:r>
              <a:rPr lang="ar-AE" sz="2800" b="1" dirty="0" smtClean="0"/>
              <a:t>توحيد النظم والتشريعات القانونيه لتنظيم الاستثمار الداخلي والخارجــي</a:t>
            </a:r>
          </a:p>
          <a:p>
            <a:r>
              <a:rPr lang="ar-AE" sz="2800" b="1" dirty="0" smtClean="0"/>
              <a:t>تنويع القاعــدة الانتاجيـة وتنسيق النشاط الصناعـي</a:t>
            </a:r>
          </a:p>
          <a:p>
            <a:r>
              <a:rPr lang="ar-AE" sz="2800" b="1" dirty="0" smtClean="0"/>
              <a:t>إقامة المشاريع المشتركـة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ar-AE" sz="2800" b="1" dirty="0" smtClean="0"/>
              <a:t>إعفاء المنتجات الزراعية والحيوانية والصناعية</a:t>
            </a:r>
          </a:p>
          <a:p>
            <a:r>
              <a:rPr lang="ar-AE" sz="2800" b="1" dirty="0" smtClean="0"/>
              <a:t>وضع حد أدنـى للتعريفة الجمركيــة</a:t>
            </a:r>
          </a:p>
          <a:p>
            <a:pPr lvl="1">
              <a:buNone/>
            </a:pPr>
            <a:endParaRPr lang="ar-AE" dirty="0" smtClean="0"/>
          </a:p>
          <a:p>
            <a:pPr lvl="1">
              <a:buNone/>
            </a:pPr>
            <a:r>
              <a:rPr lang="ar-AE" dirty="0" smtClean="0"/>
              <a:t> </a:t>
            </a:r>
          </a:p>
          <a:p>
            <a:pPr>
              <a:buNone/>
            </a:pPr>
            <a:endParaRPr lang="ar-AE" dirty="0" smtClean="0"/>
          </a:p>
        </p:txBody>
      </p:sp>
      <p:pic>
        <p:nvPicPr>
          <p:cNvPr id="20482" name="Picture 2" descr="http://www.idc-ec.com/admin%5C./photo/74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724400"/>
            <a:ext cx="2667000" cy="19514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182</TotalTime>
  <Words>442</Words>
  <Application>Microsoft Office PowerPoint</Application>
  <PresentationFormat>On-screen Show (4:3)</PresentationFormat>
  <Paragraphs>90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Oriel</vt:lpstr>
      <vt:lpstr>Slide 1</vt:lpstr>
      <vt:lpstr>Slide 2</vt:lpstr>
      <vt:lpstr>Slide 3</vt:lpstr>
      <vt:lpstr>والآن : ما العوائـد الاقتصاديـه التي تحققها السوق المشتركه للدول المنتسبـــــه لها ؟</vt:lpstr>
      <vt:lpstr> ب. مجال أسعار المنتجات والســــلع</vt:lpstr>
      <vt:lpstr> ت. مجال الانتـــــــــــــاج :</vt:lpstr>
      <vt:lpstr>نشــــــــــــــــــــــــــاط صـ 71</vt:lpstr>
      <vt:lpstr>Slide 8</vt:lpstr>
      <vt:lpstr>الاهــــداف الرئيسيــه للاتفاقيــه الاقتصاديـة الموحدة بين دول مجلس التعاون لدول الخليج العربيــة</vt:lpstr>
      <vt:lpstr>   أهـــم الانجازات الاقتصاديـة التي تحققت في ظل الاتفاقية الاقتصادية الموحدة لدول مجلس التعاون : </vt:lpstr>
      <vt:lpstr>ما الآمال المعلقة على الاتفاقية الاقتصادية الموحـدة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24</cp:revision>
  <dcterms:created xsi:type="dcterms:W3CDTF">2011-04-12T11:22:16Z</dcterms:created>
  <dcterms:modified xsi:type="dcterms:W3CDTF">2011-04-13T10:31:02Z</dcterms:modified>
</cp:coreProperties>
</file>