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2" r:id="rId8"/>
    <p:sldId id="263" r:id="rId9"/>
    <p:sldId id="267" r:id="rId10"/>
    <p:sldId id="276" r:id="rId11"/>
    <p:sldId id="277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8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37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F8C151-31C7-4061-BC8E-8EF96B0DA545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F4856D-A317-4425-9771-137DD12DB884}">
      <dgm:prSet phldrT="[Text]" custT="1"/>
      <dgm:spPr/>
      <dgm:t>
        <a:bodyPr/>
        <a:lstStyle/>
        <a:p>
          <a:r>
            <a:rPr lang="ar-AE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النتائج السلبية للظلم على الفرد و المجتمع.</a:t>
          </a:r>
          <a:endParaRPr lang="en-US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A04B0B76-080F-4001-A664-5E5EAE343931}" type="parTrans" cxnId="{50014A4E-7423-47DB-8E22-023C9809A080}">
      <dgm:prSet/>
      <dgm:spPr/>
      <dgm:t>
        <a:bodyPr/>
        <a:lstStyle/>
        <a:p>
          <a:endParaRPr lang="en-US"/>
        </a:p>
      </dgm:t>
    </dgm:pt>
    <dgm:pt modelId="{EF846178-E2C5-4F79-9E93-9FFAADA15978}" type="sibTrans" cxnId="{50014A4E-7423-47DB-8E22-023C9809A080}">
      <dgm:prSet/>
      <dgm:spPr/>
      <dgm:t>
        <a:bodyPr/>
        <a:lstStyle/>
        <a:p>
          <a:endParaRPr lang="en-US"/>
        </a:p>
      </dgm:t>
    </dgm:pt>
    <dgm:pt modelId="{6AB5FE59-46F9-4AE8-BB6E-34F4FE8BED07}">
      <dgm:prSet phldrT="[Text]" custT="1"/>
      <dgm:spPr/>
      <dgm:t>
        <a:bodyPr/>
        <a:lstStyle/>
        <a:p>
          <a:pPr rtl="1"/>
          <a:r>
            <a:rPr lang="ar-AE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انتشار الفقر و فساد الأخلاق.</a:t>
          </a:r>
          <a:endParaRPr lang="en-US" sz="2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F66A5364-0254-4B8E-9B05-DD9038C51F9D}" type="parTrans" cxnId="{76A59274-908B-4E71-9879-F88CE4421A99}">
      <dgm:prSet/>
      <dgm:spPr/>
      <dgm:t>
        <a:bodyPr/>
        <a:lstStyle/>
        <a:p>
          <a:endParaRPr lang="en-US"/>
        </a:p>
      </dgm:t>
    </dgm:pt>
    <dgm:pt modelId="{8AEE477E-E7A4-46C6-90E7-21258087EC08}" type="sibTrans" cxnId="{76A59274-908B-4E71-9879-F88CE4421A99}">
      <dgm:prSet/>
      <dgm:spPr/>
      <dgm:t>
        <a:bodyPr/>
        <a:lstStyle/>
        <a:p>
          <a:endParaRPr lang="en-US"/>
        </a:p>
      </dgm:t>
    </dgm:pt>
    <dgm:pt modelId="{3FAFAA58-91EA-420B-A365-0207132DB59C}">
      <dgm:prSet phldrT="[Text]" custT="1"/>
      <dgm:spPr/>
      <dgm:t>
        <a:bodyPr/>
        <a:lstStyle/>
        <a:p>
          <a:pPr rtl="1"/>
          <a:r>
            <a:rPr lang="ar-AE" sz="2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انتشار الكراهية و الحقد.</a:t>
          </a:r>
          <a:endParaRPr lang="en-US" sz="2200" b="1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99684AC9-1CC6-4671-BD7C-87AFAC53087D}" type="parTrans" cxnId="{92ABEA53-3C5E-470B-89F6-D4DC88DFEFFF}">
      <dgm:prSet/>
      <dgm:spPr/>
      <dgm:t>
        <a:bodyPr/>
        <a:lstStyle/>
        <a:p>
          <a:endParaRPr lang="en-US"/>
        </a:p>
      </dgm:t>
    </dgm:pt>
    <dgm:pt modelId="{8832AA2C-8D5D-4DC5-96DB-E71580B95664}" type="sibTrans" cxnId="{92ABEA53-3C5E-470B-89F6-D4DC88DFEFFF}">
      <dgm:prSet/>
      <dgm:spPr/>
      <dgm:t>
        <a:bodyPr/>
        <a:lstStyle/>
        <a:p>
          <a:endParaRPr lang="en-US"/>
        </a:p>
      </dgm:t>
    </dgm:pt>
    <dgm:pt modelId="{1E8A7603-BAB5-479E-9455-BCFC7E40FF5C}">
      <dgm:prSet phldrT="[Text]" custT="1"/>
      <dgm:spPr/>
      <dgm:t>
        <a:bodyPr/>
        <a:lstStyle/>
        <a:p>
          <a:pPr rtl="1"/>
          <a:r>
            <a:rPr lang="ar-AE" sz="2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يسود المجتمع التخلف و التأخر.</a:t>
          </a:r>
          <a:endParaRPr lang="en-US" sz="2200" b="1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67E6CE4B-2CC9-438B-A322-8CD6684E4B17}" type="parTrans" cxnId="{BF8DDBF4-0C7E-4961-9DB7-D9C400286E3F}">
      <dgm:prSet/>
      <dgm:spPr/>
      <dgm:t>
        <a:bodyPr/>
        <a:lstStyle/>
        <a:p>
          <a:endParaRPr lang="en-US"/>
        </a:p>
      </dgm:t>
    </dgm:pt>
    <dgm:pt modelId="{AC7805F4-E8A1-41E8-B7DF-793F4F27022D}" type="sibTrans" cxnId="{BF8DDBF4-0C7E-4961-9DB7-D9C400286E3F}">
      <dgm:prSet/>
      <dgm:spPr/>
      <dgm:t>
        <a:bodyPr/>
        <a:lstStyle/>
        <a:p>
          <a:endParaRPr lang="en-US"/>
        </a:p>
      </dgm:t>
    </dgm:pt>
    <dgm:pt modelId="{7165E941-F664-46C8-A039-571604A48497}">
      <dgm:prSet phldrT="[Text]" custT="1"/>
      <dgm:spPr/>
      <dgm:t>
        <a:bodyPr/>
        <a:lstStyle/>
        <a:p>
          <a:pPr rtl="1"/>
          <a:r>
            <a:rPr lang="ar-AE" sz="2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مجتمع تضيع فيه الحقوق و الأملاك و الأعراض.</a:t>
          </a:r>
          <a:endParaRPr lang="en-US" sz="2200" b="1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673BBD0C-57C6-433A-BEEA-D00890F825BE}" type="parTrans" cxnId="{5F39D503-6047-446D-8C3D-71A97ACD6818}">
      <dgm:prSet/>
      <dgm:spPr/>
      <dgm:t>
        <a:bodyPr/>
        <a:lstStyle/>
        <a:p>
          <a:endParaRPr lang="en-US"/>
        </a:p>
      </dgm:t>
    </dgm:pt>
    <dgm:pt modelId="{EB5A612D-9271-4D91-BBBA-41A760A33C6C}" type="sibTrans" cxnId="{5F39D503-6047-446D-8C3D-71A97ACD6818}">
      <dgm:prSet/>
      <dgm:spPr/>
      <dgm:t>
        <a:bodyPr/>
        <a:lstStyle/>
        <a:p>
          <a:endParaRPr lang="en-US"/>
        </a:p>
      </dgm:t>
    </dgm:pt>
    <dgm:pt modelId="{857B5FD2-43BF-428E-AFF2-F87BE17E2C59}">
      <dgm:prSet phldrT="[Text]" custT="1"/>
      <dgm:spPr/>
      <dgm:t>
        <a:bodyPr/>
        <a:lstStyle/>
        <a:p>
          <a:pPr rtl="1"/>
          <a:r>
            <a:rPr lang="ar-AE" sz="2200" b="1" strike="noStrik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ظهور فئات في المجتمع و فشات ضعيفة مغلوبة على أمرها.</a:t>
          </a:r>
          <a:endParaRPr lang="en-US" sz="2200" b="1" strike="noStrike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B225DE17-A60B-4782-AE5C-97B24D40E54D}" type="parTrans" cxnId="{A7CFE5A5-E811-4328-9B5C-A7B62A5495D5}">
      <dgm:prSet/>
      <dgm:spPr/>
      <dgm:t>
        <a:bodyPr/>
        <a:lstStyle/>
        <a:p>
          <a:endParaRPr lang="en-US"/>
        </a:p>
      </dgm:t>
    </dgm:pt>
    <dgm:pt modelId="{32D556AE-5861-4793-A876-8CFB8B606F46}" type="sibTrans" cxnId="{A7CFE5A5-E811-4328-9B5C-A7B62A5495D5}">
      <dgm:prSet/>
      <dgm:spPr/>
      <dgm:t>
        <a:bodyPr/>
        <a:lstStyle/>
        <a:p>
          <a:endParaRPr lang="en-US"/>
        </a:p>
      </dgm:t>
    </dgm:pt>
    <dgm:pt modelId="{E97D35DA-018A-4419-A7CB-B16B00D10562}">
      <dgm:prSet phldrT="[Text]" custT="1"/>
      <dgm:spPr/>
      <dgm:t>
        <a:bodyPr/>
        <a:lstStyle/>
        <a:p>
          <a:pPr rtl="1"/>
          <a:r>
            <a:rPr lang="ar-AE" sz="2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يتفكك المجتمع و تسوده الفوضى.</a:t>
          </a:r>
          <a:endParaRPr lang="en-US" sz="2200" b="1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A280C2BF-628D-4DE6-91D2-69477EFD6D9A}" type="parTrans" cxnId="{5A1821A1-A9D1-4E4C-80B4-5CD12BCE39B2}">
      <dgm:prSet/>
      <dgm:spPr/>
      <dgm:t>
        <a:bodyPr/>
        <a:lstStyle/>
        <a:p>
          <a:endParaRPr lang="en-US"/>
        </a:p>
      </dgm:t>
    </dgm:pt>
    <dgm:pt modelId="{26DEC4B8-953B-488A-BE8F-42D2FE0D6EA2}" type="sibTrans" cxnId="{5A1821A1-A9D1-4E4C-80B4-5CD12BCE39B2}">
      <dgm:prSet/>
      <dgm:spPr/>
      <dgm:t>
        <a:bodyPr/>
        <a:lstStyle/>
        <a:p>
          <a:endParaRPr lang="en-US"/>
        </a:p>
      </dgm:t>
    </dgm:pt>
    <dgm:pt modelId="{F43E81ED-3059-4A96-A5EF-8E36198AD955}" type="pres">
      <dgm:prSet presAssocID="{F5F8C151-31C7-4061-BC8E-8EF96B0DA545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7B22E89-D7B0-4481-ABF1-849C76D8D008}" type="pres">
      <dgm:prSet presAssocID="{1BF4856D-A317-4425-9771-137DD12DB884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2766D682-90FA-4EA5-9BF8-0B102DA3251C}" type="pres">
      <dgm:prSet presAssocID="{6AB5FE59-46F9-4AE8-BB6E-34F4FE8BED07}" presName="Accent1" presStyleCnt="0"/>
      <dgm:spPr/>
    </dgm:pt>
    <dgm:pt modelId="{F0BB0A8D-D7EF-46A3-A4C5-D58CDA7EB689}" type="pres">
      <dgm:prSet presAssocID="{6AB5FE59-46F9-4AE8-BB6E-34F4FE8BED07}" presName="Accent" presStyleLbl="bgShp" presStyleIdx="0" presStyleCnt="6"/>
      <dgm:spPr/>
    </dgm:pt>
    <dgm:pt modelId="{C7703EE3-CB39-4BD3-82E3-56F33238994A}" type="pres">
      <dgm:prSet presAssocID="{6AB5FE59-46F9-4AE8-BB6E-34F4FE8BED07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57190-6D43-4FF4-9D87-5D4C23F9C3B8}" type="pres">
      <dgm:prSet presAssocID="{3FAFAA58-91EA-420B-A365-0207132DB59C}" presName="Accent2" presStyleCnt="0"/>
      <dgm:spPr/>
    </dgm:pt>
    <dgm:pt modelId="{5A6CF161-0761-48A6-AC29-42E49B8C8447}" type="pres">
      <dgm:prSet presAssocID="{3FAFAA58-91EA-420B-A365-0207132DB59C}" presName="Accent" presStyleLbl="bgShp" presStyleIdx="1" presStyleCnt="6"/>
      <dgm:spPr/>
    </dgm:pt>
    <dgm:pt modelId="{BC0F71A2-9235-4831-B57F-3ACD4662C67F}" type="pres">
      <dgm:prSet presAssocID="{3FAFAA58-91EA-420B-A365-0207132DB59C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6DC639-8DA8-4951-A777-0730687A0432}" type="pres">
      <dgm:prSet presAssocID="{1E8A7603-BAB5-479E-9455-BCFC7E40FF5C}" presName="Accent3" presStyleCnt="0"/>
      <dgm:spPr/>
    </dgm:pt>
    <dgm:pt modelId="{FCCEBB41-A9DB-46EA-9B9B-E7585EBE4EB9}" type="pres">
      <dgm:prSet presAssocID="{1E8A7603-BAB5-479E-9455-BCFC7E40FF5C}" presName="Accent" presStyleLbl="bgShp" presStyleIdx="2" presStyleCnt="6"/>
      <dgm:spPr/>
    </dgm:pt>
    <dgm:pt modelId="{6D3850B7-9419-408F-B2A9-BC02C2DC6BCD}" type="pres">
      <dgm:prSet presAssocID="{1E8A7603-BAB5-479E-9455-BCFC7E40FF5C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8FD16C68-FB83-455A-9C78-4B6C194250EB}" type="pres">
      <dgm:prSet presAssocID="{7165E941-F664-46C8-A039-571604A48497}" presName="Accent4" presStyleCnt="0"/>
      <dgm:spPr/>
    </dgm:pt>
    <dgm:pt modelId="{584A407E-6DCD-431D-BF29-A66049006F7D}" type="pres">
      <dgm:prSet presAssocID="{7165E941-F664-46C8-A039-571604A48497}" presName="Accent" presStyleLbl="bgShp" presStyleIdx="3" presStyleCnt="6"/>
      <dgm:spPr/>
    </dgm:pt>
    <dgm:pt modelId="{9C88016D-C845-48C9-80DE-28122BAE4F03}" type="pres">
      <dgm:prSet presAssocID="{7165E941-F664-46C8-A039-571604A48497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5AD5A7-0BB6-454A-B332-5E18F51C5C27}" type="pres">
      <dgm:prSet presAssocID="{857B5FD2-43BF-428E-AFF2-F87BE17E2C59}" presName="Accent5" presStyleCnt="0"/>
      <dgm:spPr/>
    </dgm:pt>
    <dgm:pt modelId="{1CC189B3-A2AB-4E96-88BB-8D015FAEE1EC}" type="pres">
      <dgm:prSet presAssocID="{857B5FD2-43BF-428E-AFF2-F87BE17E2C59}" presName="Accent" presStyleLbl="bgShp" presStyleIdx="4" presStyleCnt="6"/>
      <dgm:spPr/>
    </dgm:pt>
    <dgm:pt modelId="{60962406-7B24-451D-AD75-2CBF9CAB0EEB}" type="pres">
      <dgm:prSet presAssocID="{857B5FD2-43BF-428E-AFF2-F87BE17E2C59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6A3E2E07-706F-495C-9BF2-8BED3D3D1C8B}" type="pres">
      <dgm:prSet presAssocID="{E97D35DA-018A-4419-A7CB-B16B00D10562}" presName="Accent6" presStyleCnt="0"/>
      <dgm:spPr/>
    </dgm:pt>
    <dgm:pt modelId="{A1CC46B0-5BC9-44DD-ABE3-79D3A94F52DB}" type="pres">
      <dgm:prSet presAssocID="{E97D35DA-018A-4419-A7CB-B16B00D10562}" presName="Accent" presStyleLbl="bgShp" presStyleIdx="5" presStyleCnt="6"/>
      <dgm:spPr/>
      <dgm:t>
        <a:bodyPr/>
        <a:lstStyle/>
        <a:p>
          <a:endParaRPr lang="en-US"/>
        </a:p>
      </dgm:t>
    </dgm:pt>
    <dgm:pt modelId="{E9770A82-5CE0-4D8D-9AC8-69610476ABC8}" type="pres">
      <dgm:prSet presAssocID="{E97D35DA-018A-4419-A7CB-B16B00D10562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2000ED8-ECE4-404D-998A-9C7A66885969}" type="presOf" srcId="{6AB5FE59-46F9-4AE8-BB6E-34F4FE8BED07}" destId="{C7703EE3-CB39-4BD3-82E3-56F33238994A}" srcOrd="0" destOrd="0" presId="urn:microsoft.com/office/officeart/2011/layout/HexagonRadial"/>
    <dgm:cxn modelId="{50DF65D3-DFEE-4014-9542-F1AC23E09C2F}" type="presOf" srcId="{E97D35DA-018A-4419-A7CB-B16B00D10562}" destId="{E9770A82-5CE0-4D8D-9AC8-69610476ABC8}" srcOrd="0" destOrd="0" presId="urn:microsoft.com/office/officeart/2011/layout/HexagonRadial"/>
    <dgm:cxn modelId="{BF8DDBF4-0C7E-4961-9DB7-D9C400286E3F}" srcId="{1BF4856D-A317-4425-9771-137DD12DB884}" destId="{1E8A7603-BAB5-479E-9455-BCFC7E40FF5C}" srcOrd="2" destOrd="0" parTransId="{67E6CE4B-2CC9-438B-A322-8CD6684E4B17}" sibTransId="{AC7805F4-E8A1-41E8-B7DF-793F4F27022D}"/>
    <dgm:cxn modelId="{EC0E2CA7-CAD3-4BDB-BAD2-55C017DB5E93}" type="presOf" srcId="{1E8A7603-BAB5-479E-9455-BCFC7E40FF5C}" destId="{6D3850B7-9419-408F-B2A9-BC02C2DC6BCD}" srcOrd="0" destOrd="0" presId="urn:microsoft.com/office/officeart/2011/layout/HexagonRadial"/>
    <dgm:cxn modelId="{76A59274-908B-4E71-9879-F88CE4421A99}" srcId="{1BF4856D-A317-4425-9771-137DD12DB884}" destId="{6AB5FE59-46F9-4AE8-BB6E-34F4FE8BED07}" srcOrd="0" destOrd="0" parTransId="{F66A5364-0254-4B8E-9B05-DD9038C51F9D}" sibTransId="{8AEE477E-E7A4-46C6-90E7-21258087EC08}"/>
    <dgm:cxn modelId="{A7CFE5A5-E811-4328-9B5C-A7B62A5495D5}" srcId="{1BF4856D-A317-4425-9771-137DD12DB884}" destId="{857B5FD2-43BF-428E-AFF2-F87BE17E2C59}" srcOrd="4" destOrd="0" parTransId="{B225DE17-A60B-4782-AE5C-97B24D40E54D}" sibTransId="{32D556AE-5861-4793-A876-8CFB8B606F46}"/>
    <dgm:cxn modelId="{40EBEEC5-0A49-4329-854F-DAF49F5E418B}" type="presOf" srcId="{1BF4856D-A317-4425-9771-137DD12DB884}" destId="{47B22E89-D7B0-4481-ABF1-849C76D8D008}" srcOrd="0" destOrd="0" presId="urn:microsoft.com/office/officeart/2011/layout/HexagonRadial"/>
    <dgm:cxn modelId="{D2499D84-386B-4202-A437-50F697FF8198}" type="presOf" srcId="{7165E941-F664-46C8-A039-571604A48497}" destId="{9C88016D-C845-48C9-80DE-28122BAE4F03}" srcOrd="0" destOrd="0" presId="urn:microsoft.com/office/officeart/2011/layout/HexagonRadial"/>
    <dgm:cxn modelId="{B1AA15C8-E5CE-40F9-BC37-B04BB39A6151}" type="presOf" srcId="{F5F8C151-31C7-4061-BC8E-8EF96B0DA545}" destId="{F43E81ED-3059-4A96-A5EF-8E36198AD955}" srcOrd="0" destOrd="0" presId="urn:microsoft.com/office/officeart/2011/layout/HexagonRadial"/>
    <dgm:cxn modelId="{50014A4E-7423-47DB-8E22-023C9809A080}" srcId="{F5F8C151-31C7-4061-BC8E-8EF96B0DA545}" destId="{1BF4856D-A317-4425-9771-137DD12DB884}" srcOrd="0" destOrd="0" parTransId="{A04B0B76-080F-4001-A664-5E5EAE343931}" sibTransId="{EF846178-E2C5-4F79-9E93-9FFAADA15978}"/>
    <dgm:cxn modelId="{5A1821A1-A9D1-4E4C-80B4-5CD12BCE39B2}" srcId="{1BF4856D-A317-4425-9771-137DD12DB884}" destId="{E97D35DA-018A-4419-A7CB-B16B00D10562}" srcOrd="5" destOrd="0" parTransId="{A280C2BF-628D-4DE6-91D2-69477EFD6D9A}" sibTransId="{26DEC4B8-953B-488A-BE8F-42D2FE0D6EA2}"/>
    <dgm:cxn modelId="{5F39D503-6047-446D-8C3D-71A97ACD6818}" srcId="{1BF4856D-A317-4425-9771-137DD12DB884}" destId="{7165E941-F664-46C8-A039-571604A48497}" srcOrd="3" destOrd="0" parTransId="{673BBD0C-57C6-433A-BEEA-D00890F825BE}" sibTransId="{EB5A612D-9271-4D91-BBBA-41A760A33C6C}"/>
    <dgm:cxn modelId="{92ABEA53-3C5E-470B-89F6-D4DC88DFEFFF}" srcId="{1BF4856D-A317-4425-9771-137DD12DB884}" destId="{3FAFAA58-91EA-420B-A365-0207132DB59C}" srcOrd="1" destOrd="0" parTransId="{99684AC9-1CC6-4671-BD7C-87AFAC53087D}" sibTransId="{8832AA2C-8D5D-4DC5-96DB-E71580B95664}"/>
    <dgm:cxn modelId="{9DD4A8DD-5DCD-4AB8-AB68-125B8045591E}" type="presOf" srcId="{3FAFAA58-91EA-420B-A365-0207132DB59C}" destId="{BC0F71A2-9235-4831-B57F-3ACD4662C67F}" srcOrd="0" destOrd="0" presId="urn:microsoft.com/office/officeart/2011/layout/HexagonRadial"/>
    <dgm:cxn modelId="{231D58F8-47E4-427B-A44E-FFCCFEFDD6E6}" type="presOf" srcId="{857B5FD2-43BF-428E-AFF2-F87BE17E2C59}" destId="{60962406-7B24-451D-AD75-2CBF9CAB0EEB}" srcOrd="0" destOrd="0" presId="urn:microsoft.com/office/officeart/2011/layout/HexagonRadial"/>
    <dgm:cxn modelId="{88ED820C-62E8-41B4-9458-D5AFCE69227C}" type="presParOf" srcId="{F43E81ED-3059-4A96-A5EF-8E36198AD955}" destId="{47B22E89-D7B0-4481-ABF1-849C76D8D008}" srcOrd="0" destOrd="0" presId="urn:microsoft.com/office/officeart/2011/layout/HexagonRadial"/>
    <dgm:cxn modelId="{19F66023-4ABF-4D8E-82E1-D3572FB2D852}" type="presParOf" srcId="{F43E81ED-3059-4A96-A5EF-8E36198AD955}" destId="{2766D682-90FA-4EA5-9BF8-0B102DA3251C}" srcOrd="1" destOrd="0" presId="urn:microsoft.com/office/officeart/2011/layout/HexagonRadial"/>
    <dgm:cxn modelId="{8B974EED-2C9C-4AD3-9CD9-191866F25E6B}" type="presParOf" srcId="{2766D682-90FA-4EA5-9BF8-0B102DA3251C}" destId="{F0BB0A8D-D7EF-46A3-A4C5-D58CDA7EB689}" srcOrd="0" destOrd="0" presId="urn:microsoft.com/office/officeart/2011/layout/HexagonRadial"/>
    <dgm:cxn modelId="{634AB550-172F-4486-BC34-22C7133D8DCA}" type="presParOf" srcId="{F43E81ED-3059-4A96-A5EF-8E36198AD955}" destId="{C7703EE3-CB39-4BD3-82E3-56F33238994A}" srcOrd="2" destOrd="0" presId="urn:microsoft.com/office/officeart/2011/layout/HexagonRadial"/>
    <dgm:cxn modelId="{D2F99808-AA81-47E5-9FBF-B25E5CFF4DEB}" type="presParOf" srcId="{F43E81ED-3059-4A96-A5EF-8E36198AD955}" destId="{9A157190-6D43-4FF4-9D87-5D4C23F9C3B8}" srcOrd="3" destOrd="0" presId="urn:microsoft.com/office/officeart/2011/layout/HexagonRadial"/>
    <dgm:cxn modelId="{E21EAAB9-F12F-4224-8DF9-2735780365A1}" type="presParOf" srcId="{9A157190-6D43-4FF4-9D87-5D4C23F9C3B8}" destId="{5A6CF161-0761-48A6-AC29-42E49B8C8447}" srcOrd="0" destOrd="0" presId="urn:microsoft.com/office/officeart/2011/layout/HexagonRadial"/>
    <dgm:cxn modelId="{86ED8721-C595-4C77-BFF1-96A5AD33A310}" type="presParOf" srcId="{F43E81ED-3059-4A96-A5EF-8E36198AD955}" destId="{BC0F71A2-9235-4831-B57F-3ACD4662C67F}" srcOrd="4" destOrd="0" presId="urn:microsoft.com/office/officeart/2011/layout/HexagonRadial"/>
    <dgm:cxn modelId="{928F86D1-B2BA-478E-A83C-F03E1060A972}" type="presParOf" srcId="{F43E81ED-3059-4A96-A5EF-8E36198AD955}" destId="{236DC639-8DA8-4951-A777-0730687A0432}" srcOrd="5" destOrd="0" presId="urn:microsoft.com/office/officeart/2011/layout/HexagonRadial"/>
    <dgm:cxn modelId="{83619D0A-046A-4D6F-B518-6372F0C1B070}" type="presParOf" srcId="{236DC639-8DA8-4951-A777-0730687A0432}" destId="{FCCEBB41-A9DB-46EA-9B9B-E7585EBE4EB9}" srcOrd="0" destOrd="0" presId="urn:microsoft.com/office/officeart/2011/layout/HexagonRadial"/>
    <dgm:cxn modelId="{F023CD88-BA1C-4430-93EF-0718B659086F}" type="presParOf" srcId="{F43E81ED-3059-4A96-A5EF-8E36198AD955}" destId="{6D3850B7-9419-408F-B2A9-BC02C2DC6BCD}" srcOrd="6" destOrd="0" presId="urn:microsoft.com/office/officeart/2011/layout/HexagonRadial"/>
    <dgm:cxn modelId="{2E01C5FF-8801-4272-8F73-A17A77681EB5}" type="presParOf" srcId="{F43E81ED-3059-4A96-A5EF-8E36198AD955}" destId="{8FD16C68-FB83-455A-9C78-4B6C194250EB}" srcOrd="7" destOrd="0" presId="urn:microsoft.com/office/officeart/2011/layout/HexagonRadial"/>
    <dgm:cxn modelId="{A629E416-126D-4059-9472-4DC378E34739}" type="presParOf" srcId="{8FD16C68-FB83-455A-9C78-4B6C194250EB}" destId="{584A407E-6DCD-431D-BF29-A66049006F7D}" srcOrd="0" destOrd="0" presId="urn:microsoft.com/office/officeart/2011/layout/HexagonRadial"/>
    <dgm:cxn modelId="{05F0B240-2EB4-4A5A-A3C6-10A1B2983172}" type="presParOf" srcId="{F43E81ED-3059-4A96-A5EF-8E36198AD955}" destId="{9C88016D-C845-48C9-80DE-28122BAE4F03}" srcOrd="8" destOrd="0" presId="urn:microsoft.com/office/officeart/2011/layout/HexagonRadial"/>
    <dgm:cxn modelId="{05231E7F-A463-417A-99BD-4EC1610E75BF}" type="presParOf" srcId="{F43E81ED-3059-4A96-A5EF-8E36198AD955}" destId="{CE5AD5A7-0BB6-454A-B332-5E18F51C5C27}" srcOrd="9" destOrd="0" presId="urn:microsoft.com/office/officeart/2011/layout/HexagonRadial"/>
    <dgm:cxn modelId="{28C6AF6E-CF5F-4D7E-9282-3F4B40B429AC}" type="presParOf" srcId="{CE5AD5A7-0BB6-454A-B332-5E18F51C5C27}" destId="{1CC189B3-A2AB-4E96-88BB-8D015FAEE1EC}" srcOrd="0" destOrd="0" presId="urn:microsoft.com/office/officeart/2011/layout/HexagonRadial"/>
    <dgm:cxn modelId="{4D51BFF1-C178-4896-8186-D9114011312C}" type="presParOf" srcId="{F43E81ED-3059-4A96-A5EF-8E36198AD955}" destId="{60962406-7B24-451D-AD75-2CBF9CAB0EEB}" srcOrd="10" destOrd="0" presId="urn:microsoft.com/office/officeart/2011/layout/HexagonRadial"/>
    <dgm:cxn modelId="{77E325FD-B116-40EA-BFA6-59A55F9D2F8A}" type="presParOf" srcId="{F43E81ED-3059-4A96-A5EF-8E36198AD955}" destId="{6A3E2E07-706F-495C-9BF2-8BED3D3D1C8B}" srcOrd="11" destOrd="0" presId="urn:microsoft.com/office/officeart/2011/layout/HexagonRadial"/>
    <dgm:cxn modelId="{D1C2C974-F42C-4AD8-9EBE-E31F7FEECC0C}" type="presParOf" srcId="{6A3E2E07-706F-495C-9BF2-8BED3D3D1C8B}" destId="{A1CC46B0-5BC9-44DD-ABE3-79D3A94F52DB}" srcOrd="0" destOrd="0" presId="urn:microsoft.com/office/officeart/2011/layout/HexagonRadial"/>
    <dgm:cxn modelId="{92DFEA40-2A76-4098-8546-E2C5A8E2CD31}" type="presParOf" srcId="{F43E81ED-3059-4A96-A5EF-8E36198AD955}" destId="{E9770A82-5CE0-4D8D-9AC8-69610476ABC8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B22E89-D7B0-4481-ABF1-849C76D8D008}">
      <dsp:nvSpPr>
        <dsp:cNvPr id="0" name=""/>
        <dsp:cNvSpPr/>
      </dsp:nvSpPr>
      <dsp:spPr>
        <a:xfrm>
          <a:off x="3264179" y="1491795"/>
          <a:ext cx="1896136" cy="1640234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النتائج السلبية للظلم على الفرد و المجتمع.</a:t>
          </a:r>
          <a:endParaRPr lang="en-US" sz="2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3578395" y="1763605"/>
        <a:ext cx="1267704" cy="1096614"/>
      </dsp:txXfrm>
    </dsp:sp>
    <dsp:sp modelId="{5A6CF161-0761-48A6-AC29-42E49B8C8447}">
      <dsp:nvSpPr>
        <dsp:cNvPr id="0" name=""/>
        <dsp:cNvSpPr/>
      </dsp:nvSpPr>
      <dsp:spPr>
        <a:xfrm>
          <a:off x="4451525" y="707053"/>
          <a:ext cx="715406" cy="6164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703EE3-CB39-4BD3-82E3-56F33238994A}">
      <dsp:nvSpPr>
        <dsp:cNvPr id="0" name=""/>
        <dsp:cNvSpPr/>
      </dsp:nvSpPr>
      <dsp:spPr>
        <a:xfrm>
          <a:off x="3438840" y="0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انتشار الفقر و فساد الأخلاق.</a:t>
          </a:r>
          <a:endParaRPr lang="en-US" sz="2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3696349" y="222776"/>
        <a:ext cx="1038852" cy="898728"/>
      </dsp:txXfrm>
    </dsp:sp>
    <dsp:sp modelId="{FCCEBB41-A9DB-46EA-9B9B-E7585EBE4EB9}">
      <dsp:nvSpPr>
        <dsp:cNvPr id="0" name=""/>
        <dsp:cNvSpPr/>
      </dsp:nvSpPr>
      <dsp:spPr>
        <a:xfrm>
          <a:off x="5286460" y="1859426"/>
          <a:ext cx="715406" cy="6164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F71A2-9235-4831-B57F-3ACD4662C67F}">
      <dsp:nvSpPr>
        <dsp:cNvPr id="0" name=""/>
        <dsp:cNvSpPr/>
      </dsp:nvSpPr>
      <dsp:spPr>
        <a:xfrm>
          <a:off x="4863920" y="826822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kern="1200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انتشار الكراهية و الحقد.</a:t>
          </a:r>
          <a:endParaRPr lang="en-US" sz="2200" b="1" kern="1200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5121429" y="1049598"/>
        <a:ext cx="1038852" cy="898728"/>
      </dsp:txXfrm>
    </dsp:sp>
    <dsp:sp modelId="{584A407E-6DCD-431D-BF29-A66049006F7D}">
      <dsp:nvSpPr>
        <dsp:cNvPr id="0" name=""/>
        <dsp:cNvSpPr/>
      </dsp:nvSpPr>
      <dsp:spPr>
        <a:xfrm>
          <a:off x="4706460" y="3160238"/>
          <a:ext cx="715406" cy="6164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850B7-9419-408F-B2A9-BC02C2DC6BCD}">
      <dsp:nvSpPr>
        <dsp:cNvPr id="0" name=""/>
        <dsp:cNvSpPr/>
      </dsp:nvSpPr>
      <dsp:spPr>
        <a:xfrm>
          <a:off x="4863920" y="2452259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kern="1200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يسود المجتمع التخلف و التأخر.</a:t>
          </a:r>
          <a:endParaRPr lang="en-US" sz="2200" b="1" kern="1200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5121429" y="2675035"/>
        <a:ext cx="1038852" cy="898728"/>
      </dsp:txXfrm>
    </dsp:sp>
    <dsp:sp modelId="{1CC189B3-A2AB-4E96-88BB-8D015FAEE1EC}">
      <dsp:nvSpPr>
        <dsp:cNvPr id="0" name=""/>
        <dsp:cNvSpPr/>
      </dsp:nvSpPr>
      <dsp:spPr>
        <a:xfrm>
          <a:off x="3267707" y="3295267"/>
          <a:ext cx="715406" cy="6164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88016D-C845-48C9-80DE-28122BAE4F03}">
      <dsp:nvSpPr>
        <dsp:cNvPr id="0" name=""/>
        <dsp:cNvSpPr/>
      </dsp:nvSpPr>
      <dsp:spPr>
        <a:xfrm>
          <a:off x="3438840" y="3280007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kern="1200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مجتمع تضيع فيه الحقوق و الأملاك و الأعراض.</a:t>
          </a:r>
          <a:endParaRPr lang="en-US" sz="2200" b="1" kern="1200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3696349" y="3502783"/>
        <a:ext cx="1038852" cy="898728"/>
      </dsp:txXfrm>
    </dsp:sp>
    <dsp:sp modelId="{A1CC46B0-5BC9-44DD-ABE3-79D3A94F52DB}">
      <dsp:nvSpPr>
        <dsp:cNvPr id="0" name=""/>
        <dsp:cNvSpPr/>
      </dsp:nvSpPr>
      <dsp:spPr>
        <a:xfrm>
          <a:off x="2419099" y="2143357"/>
          <a:ext cx="715406" cy="61641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62406-7B24-451D-AD75-2CBF9CAB0EEB}">
      <dsp:nvSpPr>
        <dsp:cNvPr id="0" name=""/>
        <dsp:cNvSpPr/>
      </dsp:nvSpPr>
      <dsp:spPr>
        <a:xfrm>
          <a:off x="2007145" y="2453184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strike="noStrike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ظهور فئات في المجتمع و فشات ضعيفة مغلوبة على أمرها.</a:t>
          </a:r>
          <a:endParaRPr lang="en-US" sz="2200" b="1" strike="noStrike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2264654" y="2675960"/>
        <a:ext cx="1038852" cy="898728"/>
      </dsp:txXfrm>
    </dsp:sp>
    <dsp:sp modelId="{E9770A82-5CE0-4D8D-9AC8-69610476ABC8}">
      <dsp:nvSpPr>
        <dsp:cNvPr id="0" name=""/>
        <dsp:cNvSpPr/>
      </dsp:nvSpPr>
      <dsp:spPr>
        <a:xfrm>
          <a:off x="2007145" y="824972"/>
          <a:ext cx="1553870" cy="1344280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AE" sz="2200" b="1" kern="1200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يتفكك المجتمع و تسوده الفوضى.</a:t>
          </a:r>
          <a:endParaRPr lang="en-US" sz="2200" b="1" kern="1200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>
        <a:off x="2264654" y="1047748"/>
        <a:ext cx="1038852" cy="898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B24DB7-1625-4A6E-85B4-44B342C6A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896AE-ED97-427D-9D8E-5417FA9C34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687FC-C3EE-4AB1-ADAF-1C42F8FBFB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88569E-EB88-427B-892A-3ECF42E95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79E085-CB22-4E6A-991B-B7B2BCF76B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8712A8F-0FD0-4E0D-BC61-BEFCC58CD6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7D5CBF3-C7CC-493E-A779-A4FD76189E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D2C900-55E2-4EF4-8EB6-6F8912649C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8E3B45-954E-4457-A89F-EE015DC0DA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5F032F3-0998-4E6D-BC24-56383F607E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A38EAF0D-F772-460D-9E13-20740CE81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8F141C4-74EF-41D8-828D-05A8D14001D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988840"/>
            <a:ext cx="7772400" cy="1470025"/>
          </a:xfrm>
        </p:spPr>
        <p:txBody>
          <a:bodyPr/>
          <a:lstStyle/>
          <a:p>
            <a:pPr rtl="1"/>
            <a:r>
              <a:rPr lang="ar-SA" sz="6600" dirty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udir MT" pitchFamily="2" charset="-78"/>
              </a:rPr>
              <a:t>العدل في </a:t>
            </a:r>
            <a:r>
              <a:rPr lang="ar-SA" sz="6600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udir MT" pitchFamily="2" charset="-78"/>
              </a:rPr>
              <a:t>الاسلام</a:t>
            </a:r>
            <a:endParaRPr lang="en-US" sz="6600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udir MT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529208" y="1916832"/>
            <a:ext cx="8229600" cy="4464496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قال تعالى: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 </a:t>
            </a:r>
            <a:r>
              <a:rPr lang="ar-SA" sz="3200" dirty="0" smtClean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وَإِذَا </a:t>
            </a:r>
            <a:r>
              <a:rPr lang="ar-SA" sz="3200" dirty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حَكَمْتُم بَيْنَ النَّاسِ أَن تَحْكُمُواْ </a:t>
            </a:r>
            <a:r>
              <a:rPr lang="ar-SA" sz="3200" dirty="0" smtClean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بِالْعَدْل</a:t>
            </a:r>
            <a:r>
              <a:rPr lang="ar-AE" sz="3200" dirty="0" smtClean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endParaRPr lang="ar-A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 قال تعالى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وَأَقْسِطُوا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إِنَّ اللَّهَ يُحِبُّ الْمُقْسِطِينَ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 قال تعالى: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إِنَّ اللّهَ يَأْمُرُ بِالْعَدْلِ وَالإِحْسَانِ وَإِيتَاء ذِي الْقُرْبَى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</a:p>
          <a:p>
            <a:pPr algn="r" rtl="1"/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/>
              <a:cs typeface="Adobe Arabic"/>
            </a:endParaRP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بم يأمر الله تعالى في الآيات السابقة؟</a:t>
            </a:r>
          </a:p>
          <a:p>
            <a:pPr marL="457200" indent="-4572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بإقامة العدل.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علام يدل قول الله تعالى :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إِنَّ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اللَّهَ يُحِبُّ الْمُقْسِطِينَ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﴾؟</a:t>
            </a:r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457200" indent="-4572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على أهمية العدل تطبيق و الإنصاف بين الناس.</a:t>
            </a:r>
            <a:endParaRPr lang="en-US" sz="3600" b="1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أقرأ وأتأمل، ثم أجيب:-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9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844824"/>
            <a:ext cx="8229600" cy="4896544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عن عائشة – رضي الله عنها – قالت: سمعت رسول الله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ﷺ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يقول: ’’ليأتينّ على القاضي العدل يوم القيامة ساعة يتمنى أنه لم يقض بين اثنين في تمرة قط‘‘.</a:t>
            </a:r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ماذا تستنتج من الحديث السابق؟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على أن العدل مسؤولية كبيرة يحاسب عليها الله تعالى.</a:t>
            </a:r>
          </a:p>
          <a:p>
            <a:pPr algn="r" rtl="1"/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يقول عمر بن الخطاب – رضي الله عنه –: ’’لو مات جمل ضياعاً على شط الفرات لخشيت أن يسألني الله عنه‘‘.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علام يدل قول عمر – رضي الله عنه –؟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يدل على شدة حرصه في تحقيق العدل.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أجب:-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26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مع النفس بعدم تعريضها للهلاك أو تعدي حدود الله تعالى.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في الحكم بين الناس.</a:t>
            </a:r>
            <a:endParaRPr lang="ar-AE" sz="3200" b="1" dirty="0" smtClean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مع الزوجات.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مع الأبناء.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في الشهادة و إعطاء كل ذي حق حقه.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في الرفق بالحيوان.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أقرأ و أتدبر، ثم أستنتج:-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728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اذكر مجالات أخرى للعدل:</a:t>
            </a:r>
          </a:p>
          <a:p>
            <a:pPr algn="r" rtl="1"/>
            <a:endParaRPr lang="ar-AE" sz="3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في الميراث.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في تنفيذ القانون.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 بين الطلاب.</a:t>
            </a:r>
            <a:endParaRPr lang="en-US" sz="3200" b="1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استنتج:-</a:t>
            </a:r>
            <a:endParaRPr lang="en-US" sz="40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97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107504" y="2020824"/>
            <a:ext cx="8928992" cy="4720544"/>
          </a:xfrm>
        </p:spPr>
        <p:txBody>
          <a:bodyPr>
            <a:normAutofit/>
          </a:bodyPr>
          <a:lstStyle/>
          <a:p>
            <a:pPr algn="r" rtl="1"/>
            <a:r>
              <a:rPr lang="en-US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AE" sz="31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قال الله تعالى: 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وَلاَ تَحْسَبَنَّ اللَّهَ غَافِلاً عَمَّا يَعْمَلُ الظَّالِمُونَ إِنَّمَا يُؤَخِّرُهُمْ لِيَوْمٍ تَشْخَصُ فِيهِ الأَبْصَارُ</a:t>
            </a:r>
            <a:r>
              <a:rPr lang="ar-AE" sz="31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</a:p>
          <a:p>
            <a:pPr algn="r" rtl="1"/>
            <a:r>
              <a:rPr lang="en-US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AE" sz="31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 قال تعال: 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فَوَيْلٌ لِّلَّذِينَ ظَلَمُوا مِنْ عَذَابِ يَوْمٍ أَلِيمٍ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endParaRPr lang="ar-AE" sz="31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/>
              <a:cs typeface="Adobe Arabic"/>
            </a:endParaRPr>
          </a:p>
          <a:p>
            <a:pPr algn="r" rtl="1"/>
            <a:r>
              <a:rPr lang="en-US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AE" sz="31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 قال تعالى: 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31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أَلاَ لَعْنَةُ اللَّهِ عَلَى الظَّالِمِينَ</a:t>
            </a:r>
            <a:r>
              <a:rPr lang="ar-AE" sz="31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</a:p>
          <a:p>
            <a:pPr algn="r" rtl="1"/>
            <a:endParaRPr lang="ar-AE" sz="3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1. 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ما عاقبة الظالم كما فهمت من الآيات السابقة؟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عذاب أليم و لعنة الله يوم القيامة.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2. ما الحكمة من تأخير عقاب الظالم إلى يوم القيامة؟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لعله يتوب و يرجع إلى الله، و إن لم يتب فقد حق عليه العذاب.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أقرأ و أتدبر، ثم أجيب:-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2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916832"/>
            <a:ext cx="8229600" cy="4824536"/>
          </a:xfrm>
        </p:spPr>
        <p:txBody>
          <a:bodyPr>
            <a:normAutofit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أ) ما السبب في توقعك لبيع ممتلكاته دون السداد من الأموال المختلسة؟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خوفاً من الفضيحة و التشهير.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ب) ما نتيجة ظلم هذا المدير على نفسه و على المجتمع؟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ظلم نفسه و أفسد مجتمعه.</a:t>
            </a:r>
            <a:endParaRPr lang="ar-AE" sz="3200" b="1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أقرأ و أتأمل، ثم استنتج:-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72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916832"/>
            <a:ext cx="8229600" cy="4680520"/>
          </a:xfrm>
        </p:spPr>
        <p:txBody>
          <a:bodyPr>
            <a:normAutofit/>
          </a:bodyPr>
          <a:lstStyle/>
          <a:p>
            <a:pPr lvl="0" algn="r" rtl="1">
              <a:buClr>
                <a:srgbClr val="6F6F74"/>
              </a:buClr>
            </a:pP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2.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أ) ما أثر هذا العدوان على العلاقة بين هذين الجارين؟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الحقد و الكراهية.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ب) صف شعور الجار المظلوم.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الحزن و الظلم و القهر.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ج) ما نتيجة ذلك على الجار الظالم في الدنيا و الآخرة؟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لا يُبارك له في الدنيا و العذاب في الآخرة.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استنتج:-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22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844824"/>
            <a:ext cx="8229600" cy="4752528"/>
          </a:xfrm>
        </p:spPr>
        <p:txBody>
          <a:bodyPr>
            <a:normAutofit lnSpcReduction="10000"/>
          </a:bodyPr>
          <a:lstStyle/>
          <a:p>
            <a:pPr lvl="0" algn="r" rtl="1">
              <a:buClr>
                <a:srgbClr val="6F6F74"/>
              </a:buClr>
            </a:pP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3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</a:t>
            </a:r>
            <a:r>
              <a:rPr lang="ar-AE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) ما نتيجة ذلك على نشاط العمال و دافعهم للعمل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؟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يقلل من نشاطهم.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ب) كيف سيكون شعورهم نحو صاحب المصنع؟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الكراهية.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ج) ما الذي يمكن أن يقوم به العمال رداً على ظلم صاحب المصنع لهم؟</a:t>
            </a: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الإضراب عن العمل.</a:t>
            </a:r>
          </a:p>
          <a:p>
            <a:pPr lvl="0" algn="r" rtl="1">
              <a:buClr>
                <a:srgbClr val="6F6F74"/>
              </a:buClr>
            </a:pP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د) ما أثر ذلك على أسر العمال؟</a:t>
            </a:r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457200" lvl="0" indent="-457200" algn="r" rtl="1">
              <a:buClr>
                <a:srgbClr val="6F6F74"/>
              </a:buClr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الظلم و الفقر و الضياع.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استنتج:-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92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764330261"/>
              </p:ext>
            </p:extLst>
          </p:nvPr>
        </p:nvGraphicFramePr>
        <p:xfrm>
          <a:off x="323528" y="1988840"/>
          <a:ext cx="8424936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أكمل المخطط التالي:-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6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33870676"/>
              </p:ext>
            </p:extLst>
          </p:nvPr>
        </p:nvGraphicFramePr>
        <p:xfrm>
          <a:off x="251520" y="2020888"/>
          <a:ext cx="8640960" cy="24079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  <a:reflection blurRad="6350" stA="52000" endA="300" endPos="35000" dir="5400000" sy="-100000" algn="bl" rotWithShape="0"/>
                </a:effectLst>
                <a:tableStyleId>{5C22544A-7EE6-4342-B048-85BDC9FD1C3A}</a:tableStyleId>
              </a:tblPr>
              <a:tblGrid>
                <a:gridCol w="1296144"/>
                <a:gridCol w="1872208"/>
                <a:gridCol w="1728192"/>
                <a:gridCol w="1368152"/>
                <a:gridCol w="1152128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النتيجة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القدرة على</a:t>
                      </a:r>
                      <a:r>
                        <a:rPr lang="ar-AE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مواجهة الخطر الخارجي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المشكلات الداخلية</a:t>
                      </a:r>
                      <a:r>
                        <a:rPr lang="ar-AE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(</a:t>
                      </a:r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النزاعات، الجرائم)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الرغبة في</a:t>
                      </a:r>
                      <a:r>
                        <a:rPr lang="ar-AE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</a:t>
                      </a:r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العمل و الإنتاج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العلاقات</a:t>
                      </a:r>
                      <a:r>
                        <a:rPr lang="ar-AE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بين الأفراد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مجتمع قوي لا يهزم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يد واحدة و قوة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و اتحاد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تقل الجرائم و يأخذ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</a:t>
                      </a:r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كل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ذي حق حقه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روح عالية و رغبة في زيادة الإنتاج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المحبة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</a:t>
                      </a:r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و الألفة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مجتمع</a:t>
                      </a:r>
                      <a:r>
                        <a:rPr lang="ar-AE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يسود فيه العدل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مجتمع ضعيف،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يهزم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التفكك</a:t>
                      </a:r>
                      <a:r>
                        <a:rPr lang="ar-AE" sz="20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و الضعف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مليء بالخلافات و الجرائم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الإحباط و قلة الإنتاج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الكراهية و الحقد</a:t>
                      </a:r>
                      <a:endParaRPr lang="en-US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مجتمع انتشر</a:t>
                      </a:r>
                      <a:r>
                        <a:rPr lang="ar-AE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 </a:t>
                      </a:r>
                      <a:r>
                        <a:rPr lang="ar-AE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akkal Majalla" pitchFamily="2" charset="-78"/>
                          <a:cs typeface="Sakkal Majalla" pitchFamily="2" charset="-78"/>
                        </a:rPr>
                        <a:t>فيه الظلم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akkal Majalla" pitchFamily="2" charset="-78"/>
                        <a:cs typeface="Sakkal Majall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أقارن، ثم استنتج:-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532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rtl="1"/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هو وضع الأمور في مواضعها الصحيحة، و هو إعطاء كل ذي حق حقه.</a:t>
            </a:r>
            <a:endParaRPr lang="en-US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تعريفه ..</a:t>
            </a:r>
            <a:endParaRPr lang="en-US" sz="40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5" name="Picture 6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8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107504" y="1772816"/>
            <a:ext cx="8928992" cy="5085184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1. قال </a:t>
            </a: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ﷺ</a:t>
            </a: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’’لتؤدّنّ الحقوق إلى أهلها يوم القيامة، حتى يقاد (يقتصّ) للشاة الجلحاء من الشاة القرناء‘‘</a:t>
            </a:r>
          </a:p>
          <a:p>
            <a:pPr marL="457200" indent="-457200" algn="r" rtl="1">
              <a:buFontTx/>
              <a:buChar char="-"/>
            </a:pP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دلّ الحديث السابق على عدل الله سبحانه و تعالى في القضاء بين الخلق. وضح ذلك.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أن كل انسان سيأخذ حقه يوم القيامة ممن ظلمه في الدنيا.</a:t>
            </a:r>
          </a:p>
          <a:p>
            <a:pPr algn="r" rtl="1"/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2. قال </a:t>
            </a: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ﷺ</a:t>
            </a: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’’من ظلم قيد شبر من الأرض، طوقه من سبع أرضين‘‘</a:t>
            </a:r>
          </a:p>
          <a:p>
            <a:pPr marL="457200" indent="-457200" algn="r" rtl="1">
              <a:buFontTx/>
              <a:buChar char="-"/>
            </a:pP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ماذا تستنتج من الحديث السابق؟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شدة عقوبة الظلم.</a:t>
            </a:r>
          </a:p>
          <a:p>
            <a:pPr algn="r" rtl="1"/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3. يقول ابن تميمة – رحمه الله –: ’’إن الله لينصر الدولة العادلة و إن كانت كافرة، و يهزم الدولة الظالمة و إن كانت مؤمنة‘‘</a:t>
            </a:r>
          </a:p>
          <a:p>
            <a:pPr marL="457200" indent="-457200" algn="r" rtl="1">
              <a:buFontTx/>
              <a:buChar char="-"/>
            </a:pPr>
            <a:r>
              <a:rPr lang="ar-AE" sz="3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أشار قول ابن تميمة إلى مقياس صلاح الدنيا. وضحه مبيناً رأيك في ذلك.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إقامة العدل.. نعم، لأن العدل أساس الملك.</a:t>
            </a:r>
            <a:endParaRPr lang="en-US" sz="3200" b="1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أتدبر و أجيب:-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3" descr="w6w_w6w_20050425183734d4fd3a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w6w200504200341311d6a9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37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حدد ماذا سيحدث لو لم يطبق العدل في الحالات التالية:-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1. في القضاء بين المتخاصمين؟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أكل حقوق الآخرين و انتشار الظلم.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2. في المباريات الرياضية؟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فقد الروح الرياضية و انتشار الحقد بين الفريقين.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3. في النزاعات بين الدول؟</a:t>
            </a:r>
          </a:p>
          <a:p>
            <a:pPr marL="457200" indent="-457200" algn="r" rtl="1">
              <a:buFontTx/>
              <a:buChar char="-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انتشار المشاكل و الفقر و قتل الأبرياء في الحروب.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أحدد النتائج:-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3" descr="w6w_w6w_20050425183734d4fd3a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w6w200504200341311d6a9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0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916832"/>
            <a:ext cx="8229600" cy="4752528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قال أحد الحكماء: ’’إن عدل الحكام من أسباب العمران، و من عوامل التقدم، فإذا وصفت بعض البلدان بالعمارة و البنيان، و وجدت أهلها في راحة و أمان فإن ذلك دليل على عدل الحاكم و رجاحة عقله و سداد رأيه و حسن نيته في رعيته‘‘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❊ </a:t>
            </a:r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عدد خمساً من فوائد تطبيق العدل في المجتمع الإسلامي: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انتشار المحبة بين المسلمين.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سيادة الإسلام و ترغيب الآخرين فيه.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استخلاف المسلمين للأرض.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قوة المجتمع الإسلامي.</a:t>
            </a:r>
          </a:p>
          <a:p>
            <a:pPr marL="514350" indent="-514350" algn="r" rtl="1">
              <a:buAutoNum type="arabicPeriod"/>
            </a:pPr>
            <a:r>
              <a:rPr lang="ar-AE" sz="32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الشعور بالأمن و الأمان.</a:t>
            </a:r>
            <a:endParaRPr lang="en-US" sz="3200" b="1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فوائد تطبيق العدل:-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3" descr="w6w_w6w_20050425183734d4fd3a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w6w200504200341311d6a9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811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algn="ctr" rtl="1"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أكرمنا الله عزوجل بديننا الاسلامي الذي كان شاملاً لكل ماتحتاجه الخلائق</a:t>
            </a:r>
          </a:p>
          <a:p>
            <a:pPr algn="ctr" rtl="1">
              <a:buFontTx/>
              <a:buNone/>
            </a:pP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ومن صفات ديننا الحبيب أنه دين العدل كيف لا وقد وضع الاسلام الله سبحانه والله هو العادل؟؟؟</a:t>
            </a:r>
            <a:endParaRPr lang="en-US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مقدمة ..</a:t>
            </a:r>
            <a:endParaRPr lang="en-US" sz="40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103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0466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73224" y="1988840"/>
            <a:ext cx="8229600" cy="4525962"/>
          </a:xfrm>
        </p:spPr>
        <p:txBody>
          <a:bodyPr/>
          <a:lstStyle/>
          <a:p>
            <a:pPr algn="ctr" rtl="1"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لقد أوجب الاسلام على الحاكم أن يحكم بين الناس بالعدل فلا يحابي محباً ولا يظلم مبغضاً وعدواً...</a:t>
            </a:r>
          </a:p>
          <a:p>
            <a:pPr algn="r" rtl="1">
              <a:buFontTx/>
              <a:buNone/>
            </a:pPr>
            <a:endParaRPr lang="en-US" sz="6000" dirty="0">
              <a:solidFill>
                <a:srgbClr val="FF9933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1"/>
            <a:r>
              <a:rPr lang="ar-AE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akkal Majalla" pitchFamily="2" charset="-78"/>
                <a:cs typeface="Sakkal Majalla" pitchFamily="2" charset="-78"/>
              </a:rPr>
              <a:t>.. 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akkal Majalla" pitchFamily="2" charset="-78"/>
                <a:cs typeface="Sakkal Majalla" pitchFamily="2" charset="-78"/>
              </a:rPr>
              <a:t>إقامة </a:t>
            </a:r>
            <a:r>
              <a:rPr lang="ar-S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akkal Majalla" pitchFamily="2" charset="-78"/>
                <a:cs typeface="Sakkal Majalla" pitchFamily="2" charset="-78"/>
              </a:rPr>
              <a:t>العدل 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akkal Majalla" pitchFamily="2" charset="-78"/>
                <a:cs typeface="Sakkal Majalla" pitchFamily="2" charset="-78"/>
              </a:rPr>
              <a:t>واجبة</a:t>
            </a:r>
            <a:r>
              <a:rPr lang="ar-AE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akkal Majalla" pitchFamily="2" charset="-78"/>
                <a:cs typeface="Sakkal Majalla" pitchFamily="2" charset="-78"/>
              </a:rPr>
              <a:t> ..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5124" name="Picture 4" descr="3_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076609"/>
            <a:ext cx="432048" cy="3111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>
          <a:xfrm>
            <a:off x="3923928" y="3636449"/>
            <a:ext cx="2736304" cy="1440160"/>
          </a:xfrm>
          <a:prstGeom prst="cloudCallout">
            <a:avLst/>
          </a:prstGeom>
          <a:solidFill>
            <a:schemeClr val="tx1">
              <a:lumMod val="75000"/>
            </a:schemeClr>
          </a:solidFill>
          <a:ln>
            <a:solidFill>
              <a:srgbClr val="FF0000"/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ما الدليل على ذلك؟!</a:t>
            </a:r>
            <a:endParaRPr lang="en-US" sz="2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" name="Picture 7" descr="w6w200504200341311d6a9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w6w_w6w_20050425183734d4fd3a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552" y="1916832"/>
            <a:ext cx="8229600" cy="4680520"/>
          </a:xfrm>
        </p:spPr>
        <p:txBody>
          <a:bodyPr/>
          <a:lstStyle/>
          <a:p>
            <a:pPr rtl="1"/>
            <a:r>
              <a:rPr lang="ar-SA" sz="4800" dirty="0" smtClean="0">
                <a:solidFill>
                  <a:srgbClr val="FF9933"/>
                </a:solidFill>
                <a:latin typeface="Adobe Arabic"/>
                <a:cs typeface="Adobe Arabic"/>
              </a:rPr>
              <a:t>﴿</a:t>
            </a:r>
            <a:r>
              <a:rPr lang="ar-AE" sz="4800" dirty="0" smtClean="0">
                <a:solidFill>
                  <a:srgbClr val="FF9933"/>
                </a:solidFill>
                <a:latin typeface="Adobe Arabic"/>
                <a:cs typeface="Adobe Arabic"/>
              </a:rPr>
              <a:t> </a:t>
            </a:r>
            <a:r>
              <a:rPr lang="ar-SA" sz="4800" dirty="0" smtClean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إِنَّ </a:t>
            </a:r>
            <a:r>
              <a:rPr lang="ar-SA" sz="4800" dirty="0">
                <a:solidFill>
                  <a:srgbClr val="FF9933"/>
                </a:solidFill>
                <a:latin typeface="Arabic Typesetting" pitchFamily="66" charset="-78"/>
                <a:cs typeface="Arabic Typesetting" pitchFamily="66" charset="-78"/>
              </a:rPr>
              <a:t>اللّهَ يَأْمُرُكُمْ أَن تُؤدُّواْ الأَمَانَاتِ إِلَى أَهْلِهَا وَإِذَا حَكَمْتُم بَيْنَ النَّاسِ أَن تَحْكُمُواْ بِالْعَدْلِ إِنَّ اللّهَ نِعِمَّا يَعِظُكُم بِهِ إِنَّ اللّهَ كَانَ سَمِيعًا بَصِيرًا </a:t>
            </a:r>
            <a:r>
              <a:rPr lang="ar-SA" sz="4800" dirty="0" smtClean="0">
                <a:solidFill>
                  <a:srgbClr val="FF9933"/>
                </a:solidFill>
                <a:latin typeface="Adobe Arabic"/>
                <a:cs typeface="Adobe Arabic"/>
              </a:rPr>
              <a:t>﴾</a:t>
            </a:r>
            <a:r>
              <a:rPr lang="ar-AE" sz="4800" dirty="0" smtClean="0">
                <a:solidFill>
                  <a:srgbClr val="FF9933"/>
                </a:solidFill>
                <a:latin typeface="Adobe Arabic"/>
                <a:cs typeface="Adobe Arabic"/>
              </a:rPr>
              <a:t> </a:t>
            </a:r>
            <a:r>
              <a:rPr lang="ar-AE" sz="24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(النساء 58)</a:t>
            </a:r>
            <a:endParaRPr lang="en-US" sz="24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الدليل </a:t>
            </a:r>
            <a:r>
              <a:rPr lang="ar-S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قوله تعالى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:</a:t>
            </a:r>
            <a:r>
              <a:rPr lang="ar-AE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- ..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4" descr="w6w_w6w_20050425183734d4fd3a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w6w200504200341311d6a922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850" y="1916832"/>
            <a:ext cx="8229600" cy="4525963"/>
          </a:xfrm>
        </p:spPr>
        <p:txBody>
          <a:bodyPr>
            <a:normAutofit/>
          </a:bodyPr>
          <a:lstStyle/>
          <a:p>
            <a:pPr rtl="1">
              <a:lnSpc>
                <a:spcPct val="90000"/>
              </a:lnSpc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لقد حرم الاسلام على الحاكم ظلم الآخرين ولو كان بينه وبينهم عداوة والدليل قوله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تعالى: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-</a:t>
            </a: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rtl="1">
              <a:lnSpc>
                <a:spcPct val="90000"/>
              </a:lnSpc>
              <a:buFontTx/>
              <a:buNone/>
            </a:pP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rtl="1">
              <a:lnSpc>
                <a:spcPct val="90000"/>
              </a:lnSpc>
            </a:pP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يَا </a:t>
            </a: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أَيُّهَا الَّذِينَ آمَنُواْ كُونُواْ قَوَّامِينَ لِلّهِ شُهَدَاء بِالْقِسْطِ وَلاَ يَجْرِمَنَّكُمْ شَنَآنُ قَوْمٍ عَلَى أَلاَّ تَعْدِلُواْ اعْدِلُواْ هُوَ أَقْرَبُ لِلتَّقْوَى وَاتَّقُواْ اللّهَ إِنَّ اللّهَ خَبِيرٌ بِمَا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تَعْمَلُونَ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AE" sz="24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(المائدة 8)</a:t>
            </a:r>
            <a:endParaRPr lang="en-US" sz="24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الاسلام حرم الظلم ..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5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algn="ctr" rtl="1"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قال رسول الله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ﷺ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:-</a:t>
            </a: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buFontTx/>
              <a:buNone/>
            </a:pP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سبعة </a:t>
            </a: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يظلهم الله في ظله يوم لا ظل إلا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ظله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buFontTx/>
              <a:buNone/>
            </a:pP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وذكر في أولهم الإمام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العادل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!</a:t>
            </a: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buFontTx/>
              <a:buNone/>
            </a:pPr>
            <a:endParaRPr lang="ar-SA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buFontTx/>
              <a:buNone/>
            </a:pP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هل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له </a:t>
            </a: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كل هذه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المكانة؟</a:t>
            </a:r>
            <a:r>
              <a:rPr lang="ar-AE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؟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كيف </a:t>
            </a: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لايسارع بالعدل إذاً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؟</a:t>
            </a:r>
            <a:r>
              <a:rPr lang="ar-AE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!</a:t>
            </a:r>
            <a:endParaRPr lang="ar-AE" sz="48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منزلة </a:t>
            </a:r>
            <a:r>
              <a:rPr lang="ar-S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الحاكم العادل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:</a:t>
            </a:r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- ..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6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988840"/>
            <a:ext cx="8229600" cy="4081710"/>
          </a:xfrm>
        </p:spPr>
        <p:txBody>
          <a:bodyPr/>
          <a:lstStyle/>
          <a:p>
            <a:pPr algn="ctr" rtl="1">
              <a:buFontTx/>
              <a:buNone/>
            </a:pP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﴿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إن </a:t>
            </a:r>
            <a:r>
              <a:rPr lang="ar-SA" sz="4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المقسطين عند الله على منابر من نور الذين يعدلون في حكمهم وأهليهم وما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ولّوا</a:t>
            </a:r>
            <a:r>
              <a:rPr lang="ar-AE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/>
                <a:cs typeface="Adobe Arabic"/>
              </a:rPr>
              <a:t>﴾</a:t>
            </a:r>
            <a:endParaRPr lang="en-US" sz="6600" dirty="0">
              <a:solidFill>
                <a:srgbClr val="FF9933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bg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Tunga" pitchFamily="2"/>
              </a:defRPr>
            </a:lvl1pPr>
          </a:lstStyle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.. </a:t>
            </a:r>
            <a:r>
              <a:rPr lang="ar-S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وقد جاء في </a:t>
            </a:r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الحديث</a:t>
            </a:r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 ..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7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916832"/>
            <a:ext cx="8229600" cy="4824536"/>
          </a:xfrm>
        </p:spPr>
        <p:txBody>
          <a:bodyPr>
            <a:normAutofit/>
          </a:bodyPr>
          <a:lstStyle/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1. بم تصف عمر بن الخطاب بعد قراءتك للموقف السابق؟</a:t>
            </a:r>
            <a:endParaRPr lang="ar-AE" sz="32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571500" indent="-5715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العدل.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2. علام تدل عبارة ’’ متى استعبدتم الناس و قد ولدتهم أمهاتهم أحراراً‘‘؟</a:t>
            </a:r>
          </a:p>
          <a:p>
            <a:pPr marL="571500" indent="-5715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تدل على أن جميع الناس أحرار.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3. اذكر خمسة أشخاص المتوقع منهم تطبيق العدل في الحياة.</a:t>
            </a:r>
          </a:p>
          <a:p>
            <a:pPr marL="571500" indent="-5715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القاضي، الأب، المدير، الحكم، الزوج.</a:t>
            </a:r>
          </a:p>
          <a:p>
            <a:pPr algn="r" rtl="1"/>
            <a:r>
              <a:rPr lang="ar-AE" sz="32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4. كيف تشعر عندما يطبق من حولك العدل معك؟</a:t>
            </a:r>
          </a:p>
          <a:p>
            <a:pPr marL="571500" indent="-571500" algn="r" rtl="1">
              <a:buFontTx/>
              <a:buChar char="-"/>
            </a:pPr>
            <a:r>
              <a:rPr lang="ar-AE" sz="3600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بالسعادة و الراحة.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أناقش:-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4" name="Picture 7" descr="w6w200504200341311d6a9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00" y="328734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6w_w6w_20050425183734d4fd3a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4030"/>
            <a:ext cx="30099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62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398</TotalTime>
  <Words>1248</Words>
  <Application>Microsoft Office PowerPoint</Application>
  <PresentationFormat>On-screen Show (4:3)</PresentationFormat>
  <Paragraphs>148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BlackTie</vt:lpstr>
      <vt:lpstr>العدل في الاسلام</vt:lpstr>
      <vt:lpstr>.. تعريفه ..</vt:lpstr>
      <vt:lpstr>.. مقدمة ..</vt:lpstr>
      <vt:lpstr>.. إقامة العدل واجبة ..</vt:lpstr>
      <vt:lpstr>.. الدليل قوله تعالى:- ..</vt:lpstr>
      <vt:lpstr>.. الاسلام حرم الظلم ..</vt:lpstr>
      <vt:lpstr>.. منزلة الحاكم العادل:- ..</vt:lpstr>
      <vt:lpstr>PowerPoint Presentation</vt:lpstr>
      <vt:lpstr>أناقش:-</vt:lpstr>
      <vt:lpstr>أقرأ وأتأمل، ثم أجيب:-</vt:lpstr>
      <vt:lpstr>أجب:-</vt:lpstr>
      <vt:lpstr>أقرأ و أتدبر، ثم أستنتج:-</vt:lpstr>
      <vt:lpstr>استنتج:-</vt:lpstr>
      <vt:lpstr>أقرأ و أتدبر، ثم أجيب:-</vt:lpstr>
      <vt:lpstr>أقرأ و أتأمل، ثم استنتج:-</vt:lpstr>
      <vt:lpstr>استنتج:-</vt:lpstr>
      <vt:lpstr>استنتج:-</vt:lpstr>
      <vt:lpstr>أكمل المخطط التالي:-</vt:lpstr>
      <vt:lpstr>أقارن، ثم استنتج:-</vt:lpstr>
      <vt:lpstr>أتدبر و أجيب:-</vt:lpstr>
      <vt:lpstr>أحدد النتائج:-</vt:lpstr>
      <vt:lpstr>فوائد تطبيق العدل:-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العدل في الاسلام</dc:title>
  <dc:creator>imad</dc:creator>
  <cp:lastModifiedBy>eMachines</cp:lastModifiedBy>
  <cp:revision>35</cp:revision>
  <dcterms:created xsi:type="dcterms:W3CDTF">2006-03-12T16:38:30Z</dcterms:created>
  <dcterms:modified xsi:type="dcterms:W3CDTF">2011-10-03T17:02:33Z</dcterms:modified>
</cp:coreProperties>
</file>