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69" r:id="rId2"/>
    <p:sldId id="264" r:id="rId3"/>
    <p:sldId id="265" r:id="rId4"/>
    <p:sldId id="270" r:id="rId5"/>
    <p:sldId id="266" r:id="rId6"/>
    <p:sldId id="271" r:id="rId7"/>
    <p:sldId id="267" r:id="rId8"/>
    <p:sldId id="272" r:id="rId9"/>
    <p:sldId id="268" r:id="rId10"/>
    <p:sldId id="263" r:id="rId11"/>
  </p:sldIdLst>
  <p:sldSz cx="9144000" cy="6858000" type="screen4x3"/>
  <p:notesSz cx="6858000" cy="9144000"/>
  <p:defaultTextStyle>
    <a:defPPr>
      <a:defRPr lang="ar-SA"/>
    </a:defPPr>
    <a:lvl1pPr algn="r" rtl="1" fontAlgn="base">
      <a:spcBef>
        <a:spcPct val="0"/>
      </a:spcBef>
      <a:spcAft>
        <a:spcPct val="0"/>
      </a:spcAft>
      <a:defRPr kern="1200">
        <a:solidFill>
          <a:schemeClr val="tx1"/>
        </a:solidFill>
        <a:latin typeface="Arial" pitchFamily="34" charset="0"/>
        <a:ea typeface="+mn-ea"/>
        <a:cs typeface="Arial" pitchFamily="34" charset="0"/>
      </a:defRPr>
    </a:lvl1pPr>
    <a:lvl2pPr marL="457200" algn="r" rtl="1" fontAlgn="base">
      <a:spcBef>
        <a:spcPct val="0"/>
      </a:spcBef>
      <a:spcAft>
        <a:spcPct val="0"/>
      </a:spcAft>
      <a:defRPr kern="1200">
        <a:solidFill>
          <a:schemeClr val="tx1"/>
        </a:solidFill>
        <a:latin typeface="Arial" pitchFamily="34" charset="0"/>
        <a:ea typeface="+mn-ea"/>
        <a:cs typeface="Arial" pitchFamily="34" charset="0"/>
      </a:defRPr>
    </a:lvl2pPr>
    <a:lvl3pPr marL="914400" algn="r" rtl="1" fontAlgn="base">
      <a:spcBef>
        <a:spcPct val="0"/>
      </a:spcBef>
      <a:spcAft>
        <a:spcPct val="0"/>
      </a:spcAft>
      <a:defRPr kern="1200">
        <a:solidFill>
          <a:schemeClr val="tx1"/>
        </a:solidFill>
        <a:latin typeface="Arial" pitchFamily="34" charset="0"/>
        <a:ea typeface="+mn-ea"/>
        <a:cs typeface="Arial" pitchFamily="34" charset="0"/>
      </a:defRPr>
    </a:lvl3pPr>
    <a:lvl4pPr marL="1371600" algn="r" rtl="1" fontAlgn="base">
      <a:spcBef>
        <a:spcPct val="0"/>
      </a:spcBef>
      <a:spcAft>
        <a:spcPct val="0"/>
      </a:spcAft>
      <a:defRPr kern="1200">
        <a:solidFill>
          <a:schemeClr val="tx1"/>
        </a:solidFill>
        <a:latin typeface="Arial" pitchFamily="34" charset="0"/>
        <a:ea typeface="+mn-ea"/>
        <a:cs typeface="Arial" pitchFamily="34" charset="0"/>
      </a:defRPr>
    </a:lvl4pPr>
    <a:lvl5pPr marL="1828800" algn="r" rtl="1"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006600"/>
    <a:srgbClr val="FF6600"/>
    <a:srgbClr val="CC0066"/>
    <a:srgbClr val="D60093"/>
    <a:srgbClr val="990033"/>
    <a:srgbClr val="FFCCFF"/>
    <a:srgbClr val="FF0066"/>
    <a:srgbClr val="660033"/>
    <a:srgbClr val="DA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50" d="100"/>
          <a:sy n="50" d="100"/>
        </p:scale>
        <p:origin x="-1044"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8BD01CE-F88F-4321-8877-130162F2CD83}" type="slidenum">
              <a:rPr lang="ar-SA"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5CB90A-D969-4A56-932E-918974E264C4}" type="slidenum">
              <a:rPr lang="ar-SA"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4D8BDD-D877-4454-81E4-4BC572DB8CAB}" type="slidenum">
              <a:rPr lang="ar-SA"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4297F6-7D55-4413-B751-467AA0A80FFD}" type="slidenum">
              <a:rPr lang="ar-SA"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B841F9F-7C47-4160-94B6-1CC92EC8E162}" type="slidenum">
              <a:rPr lang="ar-SA"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F184BDA-07F9-4BBB-A1C1-28B415EB6A79}" type="slidenum">
              <a:rPr lang="ar-SA"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A364882-0D5D-4C74-A8BD-EC2171C4C5CF}" type="slidenum">
              <a:rPr lang="ar-SA"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5F26CF-651E-4687-A286-88B5872B7514}" type="slidenum">
              <a:rPr lang="ar-SA"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88A9736A-9760-4032-9ABA-CDAFEDD44A62}" type="slidenum">
              <a:rPr lang="ar-SA"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FC5076-6A4C-48C7-B37F-35F46034F5D5}" type="slidenum">
              <a:rPr lang="ar-SA"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D1BA01-1CD4-4393-8406-49BF184DCE95}" type="slidenum">
              <a:rPr lang="ar-SA"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1DF488E6-8876-44A8-8DC6-4088283A4661}" type="slidenum">
              <a:rPr lang="ar-SA"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gif"/><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gif"/></Relationships>
</file>

<file path=ppt/slides/_rels/slide3.xml.rels><?xml version="1.0" encoding="UTF-8" standalone="yes"?>
<Relationships xmlns="http://schemas.openxmlformats.org/package/2006/relationships"><Relationship Id="rId3" Type="http://schemas.openxmlformats.org/officeDocument/2006/relationships/image" Target="../media/image12.gif"/><Relationship Id="rId7" Type="http://schemas.openxmlformats.org/officeDocument/2006/relationships/image" Target="../media/image16.jpe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12.gif"/><Relationship Id="rId5" Type="http://schemas.openxmlformats.org/officeDocument/2006/relationships/image" Target="../media/image13.jpeg"/><Relationship Id="rId4" Type="http://schemas.openxmlformats.org/officeDocument/2006/relationships/image" Target="../media/image20.jpeg"/></Relationships>
</file>

<file path=ppt/slides/_rels/slide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5.gif"/><Relationship Id="rId5" Type="http://schemas.openxmlformats.org/officeDocument/2006/relationships/image" Target="../media/image26.png"/><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jpeg"/><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image" Target="../media/image29.gif"/></Relationships>
</file>

<file path=ppt/slides/_rels/slide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 Id="rId6" Type="http://schemas.openxmlformats.org/officeDocument/2006/relationships/image" Target="../media/image35.gif"/><Relationship Id="rId5" Type="http://schemas.openxmlformats.org/officeDocument/2006/relationships/image" Target="../media/image34.jpeg"/><Relationship Id="rId4" Type="http://schemas.openxmlformats.org/officeDocument/2006/relationships/image" Target="../media/image33.jpeg"/></Relationships>
</file>

<file path=ppt/slides/_rels/slide1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48000">
              <a:schemeClr val="bg2">
                <a:lumMod val="20000"/>
                <a:lumOff val="80000"/>
              </a:schemeClr>
            </a:gs>
            <a:gs pos="25000">
              <a:schemeClr val="bg2">
                <a:tint val="83000"/>
                <a:satMod val="320000"/>
              </a:schemeClr>
            </a:gs>
            <a:gs pos="100000">
              <a:schemeClr val="bg2">
                <a:shade val="15000"/>
                <a:satMod val="32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rot="21142512">
            <a:off x="1030418" y="2910709"/>
            <a:ext cx="7475453" cy="1384719"/>
          </a:xfrm>
          <a:ln w="19050">
            <a:solidFill>
              <a:schemeClr val="bg2">
                <a:lumMod val="60000"/>
                <a:lumOff val="40000"/>
              </a:schemeClr>
            </a:solidFill>
          </a:ln>
        </p:spPr>
        <p:txBody>
          <a:bodyPr>
            <a:noAutofit/>
          </a:bodyPr>
          <a:lstStyle/>
          <a:p>
            <a:pPr algn="ctr"/>
            <a:r>
              <a:rPr lang="ar-AE" sz="9600" dirty="0" smtClean="0">
                <a:solidFill>
                  <a:schemeClr val="bg2"/>
                </a:solidFill>
              </a:rPr>
              <a:t>أنواع العولمة ..</a:t>
            </a:r>
            <a:endParaRPr lang="ar-AE" sz="9600" dirty="0">
              <a:solidFill>
                <a:schemeClr val="bg2"/>
              </a:solidFill>
            </a:endParaRPr>
          </a:p>
        </p:txBody>
      </p:sp>
      <p:pic>
        <p:nvPicPr>
          <p:cNvPr id="4" name="Picture 3" descr="939c032e56.jpg"/>
          <p:cNvPicPr>
            <a:picLocks noChangeAspect="1"/>
          </p:cNvPicPr>
          <p:nvPr/>
        </p:nvPicPr>
        <p:blipFill>
          <a:blip r:embed="rId2" cstate="print"/>
          <a:stretch>
            <a:fillRect/>
          </a:stretch>
        </p:blipFill>
        <p:spPr>
          <a:xfrm>
            <a:off x="1259632" y="908720"/>
            <a:ext cx="1933575" cy="1924050"/>
          </a:xfrm>
          <a:prstGeom prst="rect">
            <a:avLst/>
          </a:prstGeom>
        </p:spPr>
      </p:pic>
      <p:pic>
        <p:nvPicPr>
          <p:cNvPr id="5" name="Picture 4" descr="pic01.jpg"/>
          <p:cNvPicPr>
            <a:picLocks noChangeAspect="1"/>
          </p:cNvPicPr>
          <p:nvPr/>
        </p:nvPicPr>
        <p:blipFill>
          <a:blip r:embed="rId3" cstate="print"/>
          <a:stretch>
            <a:fillRect/>
          </a:stretch>
        </p:blipFill>
        <p:spPr>
          <a:xfrm>
            <a:off x="6516216" y="4725144"/>
            <a:ext cx="1361306" cy="1361306"/>
          </a:xfrm>
          <a:prstGeom prst="rect">
            <a:avLst/>
          </a:prstGeom>
        </p:spPr>
      </p:pic>
      <p:pic>
        <p:nvPicPr>
          <p:cNvPr id="6" name="Picture 5" descr="718452639966.jpg"/>
          <p:cNvPicPr>
            <a:picLocks noChangeAspect="1"/>
          </p:cNvPicPr>
          <p:nvPr/>
        </p:nvPicPr>
        <p:blipFill>
          <a:blip r:embed="rId4" cstate="print"/>
          <a:stretch>
            <a:fillRect/>
          </a:stretch>
        </p:blipFill>
        <p:spPr>
          <a:xfrm>
            <a:off x="1043608" y="4581128"/>
            <a:ext cx="1934578" cy="1797968"/>
          </a:xfrm>
          <a:prstGeom prst="rect">
            <a:avLst/>
          </a:prstGeom>
        </p:spPr>
      </p:pic>
      <p:pic>
        <p:nvPicPr>
          <p:cNvPr id="7" name="Picture 6" descr="produktbilde_2009_01_13-world-clip-art-web250.gif"/>
          <p:cNvPicPr>
            <a:picLocks noChangeAspect="1"/>
          </p:cNvPicPr>
          <p:nvPr/>
        </p:nvPicPr>
        <p:blipFill>
          <a:blip r:embed="rId5" cstate="print"/>
          <a:stretch>
            <a:fillRect/>
          </a:stretch>
        </p:blipFill>
        <p:spPr>
          <a:xfrm>
            <a:off x="6228184" y="908720"/>
            <a:ext cx="2162175" cy="1440160"/>
          </a:xfrm>
          <a:prstGeom prst="rect">
            <a:avLst/>
          </a:prstGeom>
        </p:spPr>
      </p:pic>
      <p:cxnSp>
        <p:nvCxnSpPr>
          <p:cNvPr id="9" name="Straight Connector 8"/>
          <p:cNvCxnSpPr/>
          <p:nvPr/>
        </p:nvCxnSpPr>
        <p:spPr>
          <a:xfrm>
            <a:off x="755576" y="0"/>
            <a:ext cx="0" cy="6858000"/>
          </a:xfrm>
          <a:prstGeom prst="line">
            <a:avLst/>
          </a:prstGeom>
          <a:ln w="38100">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467544" y="0"/>
            <a:ext cx="0" cy="6858000"/>
          </a:xfrm>
          <a:prstGeom prst="line">
            <a:avLst/>
          </a:prstGeom>
          <a:ln w="38100">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8676456" y="0"/>
            <a:ext cx="0" cy="6858000"/>
          </a:xfrm>
          <a:prstGeom prst="line">
            <a:avLst/>
          </a:prstGeom>
          <a:ln w="38100">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8892480" y="0"/>
            <a:ext cx="0" cy="6858000"/>
          </a:xfrm>
          <a:prstGeom prst="line">
            <a:avLst/>
          </a:prstGeom>
          <a:ln w="38100">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H="1">
            <a:off x="0" y="6597352"/>
            <a:ext cx="9144000" cy="0"/>
          </a:xfrm>
          <a:prstGeom prst="line">
            <a:avLst/>
          </a:prstGeom>
          <a:ln w="38100">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8" presetClass="entr" presetSubtype="0" ac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ppt_w*2.5"/>
                                          </p:val>
                                        </p:tav>
                                        <p:tav tm="100000">
                                          <p:val>
                                            <p:strVal val="#ppt_w"/>
                                          </p:val>
                                        </p:tav>
                                      </p:tavLst>
                                    </p:anim>
                                    <p:anim calcmode="lin" valueType="num">
                                      <p:cBhvr>
                                        <p:cTn id="8" dur="500" fill="hold"/>
                                        <p:tgtEl>
                                          <p:spTgt spid="2"/>
                                        </p:tgtEl>
                                        <p:attrNameLst>
                                          <p:attrName>ppt_h</p:attrName>
                                        </p:attrNameLst>
                                      </p:cBhvr>
                                      <p:tavLst>
                                        <p:tav tm="0">
                                          <p:val>
                                            <p:strVal val="#ppt_h*0.01"/>
                                          </p:val>
                                        </p:tav>
                                        <p:tav tm="100000">
                                          <p:val>
                                            <p:strVal val="#ppt_h"/>
                                          </p:val>
                                        </p:tav>
                                      </p:tavLst>
                                    </p:anim>
                                    <p:anim calcmode="lin" valueType="num">
                                      <p:cBhvr>
                                        <p:cTn id="9" dur="500" fill="hold"/>
                                        <p:tgtEl>
                                          <p:spTgt spid="2"/>
                                        </p:tgtEl>
                                        <p:attrNameLst>
                                          <p:attrName>ppt_x</p:attrName>
                                        </p:attrNameLst>
                                      </p:cBhvr>
                                      <p:tavLst>
                                        <p:tav tm="0">
                                          <p:val>
                                            <p:strVal val="#ppt_x"/>
                                          </p:val>
                                        </p:tav>
                                        <p:tav tm="100000">
                                          <p:val>
                                            <p:strVal val="#ppt_x"/>
                                          </p:val>
                                        </p:tav>
                                      </p:tavLst>
                                    </p:anim>
                                    <p:anim calcmode="lin" valueType="num">
                                      <p:cBhvr>
                                        <p:cTn id="10" dur="500" fill="hold"/>
                                        <p:tgtEl>
                                          <p:spTgt spid="2"/>
                                        </p:tgtEl>
                                        <p:attrNameLst>
                                          <p:attrName>ppt_y</p:attrName>
                                        </p:attrNameLst>
                                      </p:cBhvr>
                                      <p:tavLst>
                                        <p:tav tm="0">
                                          <p:val>
                                            <p:strVal val="#ppt_h+1"/>
                                          </p:val>
                                        </p:tav>
                                        <p:tav tm="100000">
                                          <p:val>
                                            <p:strVal val="#ppt_y"/>
                                          </p:val>
                                        </p:tav>
                                      </p:tavLst>
                                    </p:anim>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in)">
                                      <p:cBhvr>
                                        <p:cTn id="16" dur="10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in)">
                                      <p:cBhvr>
                                        <p:cTn id="21" dur="10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circle(in)">
                                      <p:cBhvr>
                                        <p:cTn id="26" dur="10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circle(in)">
                                      <p:cBhvr>
                                        <p:cTn id="3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2000" b="-12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9552" y="404664"/>
            <a:ext cx="8229600" cy="1143000"/>
          </a:xfrm>
        </p:spPr>
        <p:txBody>
          <a:bodyPr>
            <a:normAutofit/>
          </a:bodyPr>
          <a:lstStyle/>
          <a:p>
            <a:pPr algn="ctr"/>
            <a:r>
              <a:rPr lang="ar-AE" sz="6000" dirty="0" smtClean="0">
                <a:solidFill>
                  <a:srgbClr val="FFFF00"/>
                </a:solidFill>
              </a:rPr>
              <a:t>تنقسم العولمة إلى أربعة أنواع :</a:t>
            </a:r>
            <a:endParaRPr lang="ar-AE" sz="6000" dirty="0">
              <a:solidFill>
                <a:srgbClr val="FFFF00"/>
              </a:solidFill>
            </a:endParaRPr>
          </a:p>
        </p:txBody>
      </p:sp>
      <p:sp>
        <p:nvSpPr>
          <p:cNvPr id="3" name="Content Placeholder 2"/>
          <p:cNvSpPr>
            <a:spLocks noGrp="1"/>
          </p:cNvSpPr>
          <p:nvPr>
            <p:ph idx="1"/>
          </p:nvPr>
        </p:nvSpPr>
        <p:spPr>
          <a:xfrm>
            <a:off x="251520" y="2060848"/>
            <a:ext cx="8229600" cy="4389120"/>
          </a:xfrm>
        </p:spPr>
        <p:txBody>
          <a:bodyPr/>
          <a:lstStyle/>
          <a:p>
            <a:pPr>
              <a:buNone/>
            </a:pPr>
            <a:r>
              <a:rPr lang="ar-AE" sz="2800" b="1" dirty="0" smtClean="0">
                <a:solidFill>
                  <a:srgbClr val="DA0000"/>
                </a:solidFill>
              </a:rPr>
              <a:t>1</a:t>
            </a:r>
            <a:r>
              <a:rPr lang="ar-AE" sz="2800" b="1" dirty="0" smtClean="0">
                <a:solidFill>
                  <a:srgbClr val="DA0000"/>
                </a:solidFill>
                <a:cs typeface="Al-Hadith2" pitchFamily="2" charset="-78"/>
              </a:rPr>
              <a:t>-</a:t>
            </a:r>
            <a:r>
              <a:rPr lang="ar-AE" sz="2800" dirty="0" smtClean="0">
                <a:solidFill>
                  <a:srgbClr val="DA0000"/>
                </a:solidFill>
                <a:cs typeface="Al-Hadith2" pitchFamily="2" charset="-78"/>
              </a:rPr>
              <a:t> العولمة الثقافية ..  </a:t>
            </a:r>
          </a:p>
          <a:p>
            <a:endParaRPr lang="ar-AE" sz="4000" dirty="0" smtClean="0">
              <a:cs typeface="Al-Hadith2" pitchFamily="2" charset="-78"/>
            </a:endParaRPr>
          </a:p>
          <a:p>
            <a:pPr>
              <a:buNone/>
            </a:pPr>
            <a:r>
              <a:rPr lang="ar-AE" sz="2800" dirty="0" smtClean="0">
                <a:solidFill>
                  <a:srgbClr val="006600"/>
                </a:solidFill>
                <a:cs typeface="Al-Hadith2" pitchFamily="2" charset="-78"/>
              </a:rPr>
              <a:t>2- العولمة الاقتصادية ..  </a:t>
            </a:r>
          </a:p>
          <a:p>
            <a:endParaRPr lang="ar-AE" sz="4000" dirty="0" smtClean="0">
              <a:cs typeface="Al-Hadith2" pitchFamily="2" charset="-78"/>
            </a:endParaRPr>
          </a:p>
          <a:p>
            <a:pPr>
              <a:buNone/>
            </a:pPr>
            <a:r>
              <a:rPr lang="ar-AE" sz="2800" dirty="0" smtClean="0">
                <a:solidFill>
                  <a:srgbClr val="FF0066"/>
                </a:solidFill>
                <a:cs typeface="Al-Hadith2" pitchFamily="2" charset="-78"/>
              </a:rPr>
              <a:t>3- العولمة الاجتماعية .. </a:t>
            </a:r>
          </a:p>
          <a:p>
            <a:endParaRPr lang="ar-AE" sz="4000" dirty="0" smtClean="0">
              <a:cs typeface="Al-Hadith2" pitchFamily="2" charset="-78"/>
            </a:endParaRPr>
          </a:p>
          <a:p>
            <a:pPr>
              <a:buNone/>
            </a:pPr>
            <a:r>
              <a:rPr lang="ar-AE" sz="2800" dirty="0" smtClean="0">
                <a:solidFill>
                  <a:srgbClr val="FF6600"/>
                </a:solidFill>
                <a:cs typeface="Al-Hadith2" pitchFamily="2" charset="-78"/>
              </a:rPr>
              <a:t>4- العولمة السياسية ..  </a:t>
            </a:r>
            <a:endParaRPr lang="ar-AE" sz="2800" dirty="0">
              <a:solidFill>
                <a:srgbClr val="FF6600"/>
              </a:solidFill>
              <a:cs typeface="Al-Hadith2" pitchFamily="2" charset="-78"/>
            </a:endParaRPr>
          </a:p>
        </p:txBody>
      </p:sp>
      <p:pic>
        <p:nvPicPr>
          <p:cNvPr id="4" name="Picture 3" descr="globe_w_book.gif"/>
          <p:cNvPicPr>
            <a:picLocks noChangeAspect="1"/>
          </p:cNvPicPr>
          <p:nvPr/>
        </p:nvPicPr>
        <p:blipFill>
          <a:blip r:embed="rId3" cstate="print"/>
          <a:stretch>
            <a:fillRect/>
          </a:stretch>
        </p:blipFill>
        <p:spPr>
          <a:xfrm>
            <a:off x="4427984" y="1772816"/>
            <a:ext cx="1407680" cy="1033698"/>
          </a:xfrm>
          <a:prstGeom prst="rect">
            <a:avLst/>
          </a:prstGeom>
          <a:ln>
            <a:solidFill>
              <a:srgbClr val="FF0000"/>
            </a:solidFill>
          </a:ln>
        </p:spPr>
      </p:pic>
      <p:pic>
        <p:nvPicPr>
          <p:cNvPr id="5" name="Picture 4" descr="Fist of Money.gif"/>
          <p:cNvPicPr>
            <a:picLocks noChangeAspect="1"/>
          </p:cNvPicPr>
          <p:nvPr/>
        </p:nvPicPr>
        <p:blipFill>
          <a:blip r:embed="rId4" cstate="print"/>
          <a:stretch>
            <a:fillRect/>
          </a:stretch>
        </p:blipFill>
        <p:spPr>
          <a:xfrm>
            <a:off x="4427984" y="2996952"/>
            <a:ext cx="1224136" cy="964511"/>
          </a:xfrm>
          <a:prstGeom prst="rect">
            <a:avLst/>
          </a:prstGeom>
          <a:ln>
            <a:solidFill>
              <a:srgbClr val="006600"/>
            </a:solidFill>
          </a:ln>
        </p:spPr>
      </p:pic>
      <p:pic>
        <p:nvPicPr>
          <p:cNvPr id="6" name="Picture 5" descr="globalization.jpg"/>
          <p:cNvPicPr>
            <a:picLocks noChangeAspect="1"/>
          </p:cNvPicPr>
          <p:nvPr/>
        </p:nvPicPr>
        <p:blipFill>
          <a:blip r:embed="rId5" cstate="print"/>
          <a:stretch>
            <a:fillRect/>
          </a:stretch>
        </p:blipFill>
        <p:spPr>
          <a:xfrm>
            <a:off x="4283968" y="4149080"/>
            <a:ext cx="1308870" cy="1152128"/>
          </a:xfrm>
          <a:prstGeom prst="rect">
            <a:avLst/>
          </a:prstGeom>
          <a:ln>
            <a:solidFill>
              <a:srgbClr val="CC0066"/>
            </a:solidFill>
          </a:ln>
        </p:spPr>
      </p:pic>
      <p:pic>
        <p:nvPicPr>
          <p:cNvPr id="7" name="Picture 6" descr="2200559999_small_1.jpg"/>
          <p:cNvPicPr>
            <a:picLocks noChangeAspect="1"/>
          </p:cNvPicPr>
          <p:nvPr/>
        </p:nvPicPr>
        <p:blipFill>
          <a:blip r:embed="rId6" cstate="print"/>
          <a:stretch>
            <a:fillRect/>
          </a:stretch>
        </p:blipFill>
        <p:spPr>
          <a:xfrm>
            <a:off x="4355976" y="5517232"/>
            <a:ext cx="1449826" cy="1008112"/>
          </a:xfrm>
          <a:prstGeom prst="rect">
            <a:avLst/>
          </a:prstGeom>
          <a:ln>
            <a:solidFill>
              <a:srgbClr val="FF6600"/>
            </a:solidFill>
          </a:ln>
        </p:spPr>
      </p:pic>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slide(fromBottom)">
                                      <p:cBhvr>
                                        <p:cTn id="32" dur="5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18" presetClass="entr" presetSubtype="12" fill="hold"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strips(downLeft)">
                                      <p:cBhvr>
                                        <p:cTn id="37" dur="500"/>
                                        <p:tgtEl>
                                          <p:spTgt spid="5"/>
                                        </p:tgtEl>
                                      </p:cBhvr>
                                    </p:animEffect>
                                  </p:childTnLst>
                                </p:cTn>
                              </p:par>
                            </p:childTnLst>
                          </p:cTn>
                        </p:par>
                      </p:childTnLst>
                    </p:cTn>
                  </p:par>
                  <p:par>
                    <p:cTn id="38" fill="hold">
                      <p:stCondLst>
                        <p:cond delay="indefinite"/>
                      </p:stCondLst>
                      <p:childTnLst>
                        <p:par>
                          <p:cTn id="39" fill="hold">
                            <p:stCondLst>
                              <p:cond delay="0"/>
                            </p:stCondLst>
                            <p:childTnLst>
                              <p:par>
                                <p:cTn id="40" presetID="18" presetClass="entr" presetSubtype="12" fill="hold"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strips(downLeft)">
                                      <p:cBhvr>
                                        <p:cTn id="42" dur="500"/>
                                        <p:tgtEl>
                                          <p:spTgt spid="6"/>
                                        </p:tgtEl>
                                      </p:cBhvr>
                                    </p:animEffect>
                                  </p:childTnLst>
                                </p:cTn>
                              </p:par>
                            </p:childTnLst>
                          </p:cTn>
                        </p:par>
                      </p:childTnLst>
                    </p:cTn>
                  </p:par>
                  <p:par>
                    <p:cTn id="43" fill="hold">
                      <p:stCondLst>
                        <p:cond delay="indefinite"/>
                      </p:stCondLst>
                      <p:childTnLst>
                        <p:par>
                          <p:cTn id="44" fill="hold">
                            <p:stCondLst>
                              <p:cond delay="0"/>
                            </p:stCondLst>
                            <p:childTnLst>
                              <p:par>
                                <p:cTn id="45" presetID="18" presetClass="entr" presetSubtype="12" fill="hold" nodeType="click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strips(downLeft)">
                                      <p:cBhvr>
                                        <p:cTn id="4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2536" y="1484784"/>
            <a:ext cx="7040960" cy="1143000"/>
          </a:xfrm>
        </p:spPr>
        <p:txBody>
          <a:bodyPr>
            <a:normAutofit/>
          </a:bodyPr>
          <a:lstStyle/>
          <a:p>
            <a:pPr algn="ctr"/>
            <a:r>
              <a:rPr lang="ar-AE" sz="6000" dirty="0" smtClean="0">
                <a:solidFill>
                  <a:srgbClr val="C00000"/>
                </a:solidFill>
              </a:rPr>
              <a:t>العولمة الثقافية : </a:t>
            </a:r>
            <a:endParaRPr lang="ar-AE" sz="6000" dirty="0">
              <a:solidFill>
                <a:srgbClr val="C00000"/>
              </a:solidFill>
            </a:endParaRPr>
          </a:p>
        </p:txBody>
      </p:sp>
      <p:sp>
        <p:nvSpPr>
          <p:cNvPr id="3" name="Content Placeholder 2"/>
          <p:cNvSpPr>
            <a:spLocks noGrp="1"/>
          </p:cNvSpPr>
          <p:nvPr>
            <p:ph idx="1"/>
          </p:nvPr>
        </p:nvSpPr>
        <p:spPr>
          <a:xfrm>
            <a:off x="-324544" y="2564904"/>
            <a:ext cx="7056784" cy="4525963"/>
          </a:xfrm>
        </p:spPr>
        <p:txBody>
          <a:bodyPr/>
          <a:lstStyle/>
          <a:p>
            <a:endParaRPr lang="ar-AE" dirty="0" smtClean="0">
              <a:solidFill>
                <a:srgbClr val="FF0000"/>
              </a:solidFill>
            </a:endParaRPr>
          </a:p>
          <a:p>
            <a:r>
              <a:rPr lang="ar-AE" sz="3200" dirty="0" smtClean="0">
                <a:solidFill>
                  <a:schemeClr val="bg2"/>
                </a:solidFill>
              </a:rPr>
              <a:t>تعني العولمة الثقافية انتشار نمط معين من الثقافة في كل انحاء العالم وهذا النمط المستمد من الثقافة الغربية المتقدمه ويعكس قيمها ورموزها بحيث يصبح العالم قرية تتقارب فيها أشكال الفنون  والعادات وأنماط الزي  و الأطعمة والصناعات الترفيهية وغيرها .</a:t>
            </a:r>
            <a:endParaRPr lang="en-US" sz="3200" dirty="0" smtClean="0">
              <a:solidFill>
                <a:schemeClr val="bg2"/>
              </a:solidFill>
            </a:endParaRPr>
          </a:p>
          <a:p>
            <a:pPr>
              <a:buNone/>
            </a:pPr>
            <a:endParaRPr lang="ar-AE" dirty="0"/>
          </a:p>
        </p:txBody>
      </p:sp>
      <p:pic>
        <p:nvPicPr>
          <p:cNvPr id="5" name="Picture 4" descr="63484Pic.gif"/>
          <p:cNvPicPr>
            <a:picLocks noChangeAspect="1"/>
          </p:cNvPicPr>
          <p:nvPr/>
        </p:nvPicPr>
        <p:blipFill>
          <a:blip r:embed="rId3" cstate="print"/>
          <a:stretch>
            <a:fillRect/>
          </a:stretch>
        </p:blipFill>
        <p:spPr>
          <a:xfrm>
            <a:off x="0" y="2852936"/>
            <a:ext cx="1080120" cy="827272"/>
          </a:xfrm>
          <a:prstGeom prst="rect">
            <a:avLst/>
          </a:prstGeom>
        </p:spPr>
      </p:pic>
      <p:pic>
        <p:nvPicPr>
          <p:cNvPr id="6" name="Picture 5" descr="imagesCA74W5VT.jpg"/>
          <p:cNvPicPr>
            <a:picLocks noChangeAspect="1"/>
          </p:cNvPicPr>
          <p:nvPr/>
        </p:nvPicPr>
        <p:blipFill>
          <a:blip r:embed="rId4" cstate="print"/>
          <a:stretch>
            <a:fillRect/>
          </a:stretch>
        </p:blipFill>
        <p:spPr>
          <a:xfrm>
            <a:off x="4788024" y="4509120"/>
            <a:ext cx="708360" cy="576064"/>
          </a:xfrm>
          <a:prstGeom prst="rect">
            <a:avLst/>
          </a:prstGeom>
        </p:spPr>
      </p:pic>
      <p:pic>
        <p:nvPicPr>
          <p:cNvPr id="7" name="Picture 6" descr="imagesCA74W5VT.jpg"/>
          <p:cNvPicPr>
            <a:picLocks noChangeAspect="1"/>
          </p:cNvPicPr>
          <p:nvPr/>
        </p:nvPicPr>
        <p:blipFill>
          <a:blip r:embed="rId4" cstate="print"/>
          <a:stretch>
            <a:fillRect/>
          </a:stretch>
        </p:blipFill>
        <p:spPr>
          <a:xfrm>
            <a:off x="3995936" y="3573016"/>
            <a:ext cx="708360" cy="576064"/>
          </a:xfrm>
          <a:prstGeom prst="rect">
            <a:avLst/>
          </a:prstGeom>
        </p:spPr>
      </p:pic>
      <p:pic>
        <p:nvPicPr>
          <p:cNvPr id="8" name="Picture 7" descr="1854maas1.jpg"/>
          <p:cNvPicPr>
            <a:picLocks noChangeAspect="1"/>
          </p:cNvPicPr>
          <p:nvPr/>
        </p:nvPicPr>
        <p:blipFill>
          <a:blip r:embed="rId5" cstate="print"/>
          <a:stretch>
            <a:fillRect/>
          </a:stretch>
        </p:blipFill>
        <p:spPr>
          <a:xfrm>
            <a:off x="755576" y="4509120"/>
            <a:ext cx="919835" cy="576064"/>
          </a:xfrm>
          <a:prstGeom prst="rect">
            <a:avLst/>
          </a:prstGeom>
        </p:spPr>
      </p:pic>
      <p:pic>
        <p:nvPicPr>
          <p:cNvPr id="9" name="Picture 8" descr="b.jpg"/>
          <p:cNvPicPr>
            <a:picLocks noChangeAspect="1"/>
          </p:cNvPicPr>
          <p:nvPr/>
        </p:nvPicPr>
        <p:blipFill>
          <a:blip r:embed="rId6" cstate="print"/>
          <a:stretch>
            <a:fillRect/>
          </a:stretch>
        </p:blipFill>
        <p:spPr>
          <a:xfrm>
            <a:off x="3419872" y="5013176"/>
            <a:ext cx="748308" cy="576064"/>
          </a:xfrm>
          <a:prstGeom prst="rect">
            <a:avLst/>
          </a:prstGeom>
        </p:spPr>
      </p:pic>
      <p:pic>
        <p:nvPicPr>
          <p:cNvPr id="10" name="Picture 9" descr="1267764575.jpg"/>
          <p:cNvPicPr>
            <a:picLocks noChangeAspect="1"/>
          </p:cNvPicPr>
          <p:nvPr/>
        </p:nvPicPr>
        <p:blipFill>
          <a:blip r:embed="rId7" cstate="print"/>
          <a:stretch>
            <a:fillRect/>
          </a:stretch>
        </p:blipFill>
        <p:spPr>
          <a:xfrm>
            <a:off x="1979712" y="5013176"/>
            <a:ext cx="1111201" cy="648072"/>
          </a:xfrm>
          <a:prstGeom prst="rect">
            <a:avLst/>
          </a:prstGeom>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20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1143000"/>
          </a:xfrm>
        </p:spPr>
        <p:txBody>
          <a:bodyPr>
            <a:normAutofit/>
          </a:bodyPr>
          <a:lstStyle/>
          <a:p>
            <a:pPr algn="ctr"/>
            <a:r>
              <a:rPr lang="ar-AE" sz="6000" dirty="0" smtClean="0">
                <a:solidFill>
                  <a:schemeClr val="bg2"/>
                </a:solidFill>
              </a:rPr>
              <a:t>معلومة إثرائية :  </a:t>
            </a:r>
            <a:endParaRPr lang="ar-AE" sz="6000" dirty="0">
              <a:solidFill>
                <a:schemeClr val="bg2"/>
              </a:solidFill>
            </a:endParaRPr>
          </a:p>
        </p:txBody>
      </p:sp>
      <p:sp>
        <p:nvSpPr>
          <p:cNvPr id="3" name="Content Placeholder 2"/>
          <p:cNvSpPr>
            <a:spLocks noGrp="1"/>
          </p:cNvSpPr>
          <p:nvPr>
            <p:ph idx="1"/>
          </p:nvPr>
        </p:nvSpPr>
        <p:spPr/>
        <p:txBody>
          <a:bodyPr/>
          <a:lstStyle/>
          <a:p>
            <a:endParaRPr lang="ar-AE" dirty="0" smtClean="0"/>
          </a:p>
          <a:p>
            <a:endParaRPr lang="ar-AE" dirty="0" smtClean="0"/>
          </a:p>
          <a:p>
            <a:endParaRPr lang="ar-AE" dirty="0" smtClean="0"/>
          </a:p>
          <a:p>
            <a:endParaRPr lang="ar-AE" dirty="0" smtClean="0"/>
          </a:p>
          <a:p>
            <a:endParaRPr lang="ar-AE" dirty="0" smtClean="0"/>
          </a:p>
          <a:p>
            <a:endParaRPr lang="ar-AE" dirty="0" smtClean="0"/>
          </a:p>
          <a:p>
            <a:endParaRPr lang="ar-AE" dirty="0" smtClean="0"/>
          </a:p>
          <a:p>
            <a:pPr algn="ctr"/>
            <a:r>
              <a:rPr lang="ar-AE" sz="3600" dirty="0" smtClean="0">
                <a:solidFill>
                  <a:schemeClr val="bg2"/>
                </a:solidFill>
              </a:rPr>
              <a:t>بيل جيتس </a:t>
            </a:r>
            <a:endParaRPr lang="ar-AE" sz="3600" dirty="0">
              <a:solidFill>
                <a:schemeClr val="bg2"/>
              </a:solidFill>
            </a:endParaRPr>
          </a:p>
        </p:txBody>
      </p:sp>
      <p:pic>
        <p:nvPicPr>
          <p:cNvPr id="4" name="Picture 3" descr="gates_ar-encyclopedia_blogspot_com.jpg"/>
          <p:cNvPicPr>
            <a:picLocks noChangeAspect="1"/>
          </p:cNvPicPr>
          <p:nvPr/>
        </p:nvPicPr>
        <p:blipFill>
          <a:blip r:embed="rId2" cstate="print"/>
          <a:stretch>
            <a:fillRect/>
          </a:stretch>
        </p:blipFill>
        <p:spPr>
          <a:xfrm>
            <a:off x="3275856" y="2060848"/>
            <a:ext cx="2664296" cy="2743200"/>
          </a:xfrm>
          <a:prstGeom prst="rect">
            <a:avLst/>
          </a:prstGeom>
        </p:spPr>
      </p:pic>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3" presetClass="entr" presetSubtype="16" fill="hold" grpId="0" nodeType="click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animEffect transition="in" filter="plus(in)">
                                      <p:cBhvr>
                                        <p:cTn id="1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3568" y="404664"/>
            <a:ext cx="8229600" cy="1143000"/>
          </a:xfrm>
        </p:spPr>
        <p:txBody>
          <a:bodyPr/>
          <a:lstStyle/>
          <a:p>
            <a:pPr algn="ctr"/>
            <a:r>
              <a:rPr lang="ar-AE" dirty="0" smtClean="0">
                <a:solidFill>
                  <a:srgbClr val="006600"/>
                </a:solidFill>
              </a:rPr>
              <a:t>العولمة الاقتصادية : </a:t>
            </a:r>
            <a:endParaRPr lang="ar-AE" dirty="0">
              <a:solidFill>
                <a:srgbClr val="006600"/>
              </a:solidFill>
            </a:endParaRPr>
          </a:p>
        </p:txBody>
      </p:sp>
      <p:sp>
        <p:nvSpPr>
          <p:cNvPr id="3" name="Content Placeholder 2"/>
          <p:cNvSpPr>
            <a:spLocks noGrp="1"/>
          </p:cNvSpPr>
          <p:nvPr>
            <p:ph idx="1"/>
          </p:nvPr>
        </p:nvSpPr>
        <p:spPr>
          <a:xfrm>
            <a:off x="467544" y="1340768"/>
            <a:ext cx="8363272" cy="4525963"/>
          </a:xfrm>
        </p:spPr>
        <p:txBody>
          <a:bodyPr/>
          <a:lstStyle/>
          <a:p>
            <a:endParaRPr lang="ar-AE" dirty="0" smtClean="0">
              <a:solidFill>
                <a:srgbClr val="990099"/>
              </a:solidFill>
            </a:endParaRPr>
          </a:p>
          <a:p>
            <a:r>
              <a:rPr lang="ar-AE" sz="3200" dirty="0" smtClean="0">
                <a:solidFill>
                  <a:srgbClr val="663300"/>
                </a:solidFill>
              </a:rPr>
              <a:t>تعني العولمة الاقتصادية التحول نحو اقتصاد السوق ونقل السلطات بمختلف أشكالها إلى الشركات العملاقة التي لا جنسية لها , ورفع الحواجز والحدود أمام حركة المال والسلع , ومنع الدولة من التدخل في النشاطات الاقتصادية, وبعبارة أخرى جعل الشركات العملاقة هي المحرك الأول في العالم للاقتصاد والسياسة و الثقافة  والاجتماع  .</a:t>
            </a:r>
            <a:endParaRPr lang="en-US" sz="3200" dirty="0" smtClean="0">
              <a:solidFill>
                <a:srgbClr val="663300"/>
              </a:solidFill>
            </a:endParaRPr>
          </a:p>
          <a:p>
            <a:endParaRPr lang="ar-AE" dirty="0"/>
          </a:p>
        </p:txBody>
      </p:sp>
      <p:pic>
        <p:nvPicPr>
          <p:cNvPr id="4" name="Picture 3" descr="2422447.jpg"/>
          <p:cNvPicPr>
            <a:picLocks noChangeAspect="1"/>
          </p:cNvPicPr>
          <p:nvPr/>
        </p:nvPicPr>
        <p:blipFill>
          <a:blip r:embed="rId3" cstate="print"/>
          <a:stretch>
            <a:fillRect/>
          </a:stretch>
        </p:blipFill>
        <p:spPr>
          <a:xfrm>
            <a:off x="1907704" y="1772816"/>
            <a:ext cx="1800200" cy="648072"/>
          </a:xfrm>
          <a:prstGeom prst="rect">
            <a:avLst/>
          </a:prstGeom>
        </p:spPr>
      </p:pic>
      <p:pic>
        <p:nvPicPr>
          <p:cNvPr id="5" name="Picture 4" descr="dollar.jpg"/>
          <p:cNvPicPr>
            <a:picLocks noChangeAspect="1"/>
          </p:cNvPicPr>
          <p:nvPr/>
        </p:nvPicPr>
        <p:blipFill>
          <a:blip r:embed="rId4" cstate="print"/>
          <a:stretch>
            <a:fillRect/>
          </a:stretch>
        </p:blipFill>
        <p:spPr>
          <a:xfrm>
            <a:off x="1691680" y="2852936"/>
            <a:ext cx="720080" cy="523776"/>
          </a:xfrm>
          <a:prstGeom prst="rect">
            <a:avLst/>
          </a:prstGeom>
        </p:spPr>
      </p:pic>
      <p:pic>
        <p:nvPicPr>
          <p:cNvPr id="6" name="Picture 5" descr="imagesCA74W5VT.jpg"/>
          <p:cNvPicPr>
            <a:picLocks noChangeAspect="1"/>
          </p:cNvPicPr>
          <p:nvPr/>
        </p:nvPicPr>
        <p:blipFill>
          <a:blip r:embed="rId5" cstate="print"/>
          <a:stretch>
            <a:fillRect/>
          </a:stretch>
        </p:blipFill>
        <p:spPr>
          <a:xfrm>
            <a:off x="827584" y="3789040"/>
            <a:ext cx="864096" cy="639514"/>
          </a:xfrm>
          <a:prstGeom prst="rect">
            <a:avLst/>
          </a:prstGeom>
        </p:spPr>
      </p:pic>
      <p:pic>
        <p:nvPicPr>
          <p:cNvPr id="7" name="Picture 6" descr="63484Pic.gif"/>
          <p:cNvPicPr>
            <a:picLocks noChangeAspect="1"/>
          </p:cNvPicPr>
          <p:nvPr/>
        </p:nvPicPr>
        <p:blipFill>
          <a:blip r:embed="rId6" cstate="print"/>
          <a:stretch>
            <a:fillRect/>
          </a:stretch>
        </p:blipFill>
        <p:spPr>
          <a:xfrm flipH="1">
            <a:off x="4860032" y="4149080"/>
            <a:ext cx="1080120" cy="827271"/>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lumMod val="9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356760"/>
          </a:xfrm>
        </p:spPr>
        <p:txBody>
          <a:bodyPr>
            <a:normAutofit fontScale="90000"/>
          </a:bodyPr>
          <a:lstStyle/>
          <a:p>
            <a:pPr algn="ctr"/>
            <a:r>
              <a:rPr lang="ar-AE" dirty="0" smtClean="0">
                <a:solidFill>
                  <a:schemeClr val="accent1"/>
                </a:solidFill>
              </a:rPr>
              <a:t>معلومة إثرائية </a:t>
            </a:r>
            <a:br>
              <a:rPr lang="ar-AE" dirty="0" smtClean="0">
                <a:solidFill>
                  <a:schemeClr val="accent1"/>
                </a:solidFill>
              </a:rPr>
            </a:br>
            <a:r>
              <a:rPr lang="ar-AE" dirty="0" smtClean="0">
                <a:solidFill>
                  <a:schemeClr val="accent1"/>
                </a:solidFill>
              </a:rPr>
              <a:t>منظمات اقتصادية تتحكم باقتصاد العالم: </a:t>
            </a:r>
            <a:endParaRPr lang="ar-AE" dirty="0">
              <a:solidFill>
                <a:schemeClr val="accent1"/>
              </a:solidFill>
            </a:endParaRPr>
          </a:p>
        </p:txBody>
      </p:sp>
      <p:pic>
        <p:nvPicPr>
          <p:cNvPr id="4" name="Content Placeholder 3" descr="250PX-~1.PNG"/>
          <p:cNvPicPr>
            <a:picLocks noGrp="1" noChangeAspect="1"/>
          </p:cNvPicPr>
          <p:nvPr>
            <p:ph idx="1"/>
          </p:nvPr>
        </p:nvPicPr>
        <p:blipFill>
          <a:blip r:embed="rId2" cstate="print"/>
          <a:stretch>
            <a:fillRect/>
          </a:stretch>
        </p:blipFill>
        <p:spPr>
          <a:xfrm>
            <a:off x="6588224" y="2924944"/>
            <a:ext cx="1735133" cy="1728192"/>
          </a:xfrm>
        </p:spPr>
      </p:pic>
      <p:pic>
        <p:nvPicPr>
          <p:cNvPr id="5" name="Picture 4" descr="World-Bank.jpg"/>
          <p:cNvPicPr>
            <a:picLocks noChangeAspect="1"/>
          </p:cNvPicPr>
          <p:nvPr/>
        </p:nvPicPr>
        <p:blipFill>
          <a:blip r:embed="rId3" cstate="print"/>
          <a:stretch>
            <a:fillRect/>
          </a:stretch>
        </p:blipFill>
        <p:spPr>
          <a:xfrm>
            <a:off x="3851920" y="2996952"/>
            <a:ext cx="1923802" cy="1654159"/>
          </a:xfrm>
          <a:prstGeom prst="rect">
            <a:avLst/>
          </a:prstGeom>
        </p:spPr>
      </p:pic>
      <p:pic>
        <p:nvPicPr>
          <p:cNvPr id="6" name="Picture 5" descr="world.jpg"/>
          <p:cNvPicPr>
            <a:picLocks noChangeAspect="1"/>
          </p:cNvPicPr>
          <p:nvPr/>
        </p:nvPicPr>
        <p:blipFill>
          <a:blip r:embed="rId4" cstate="print"/>
          <a:stretch>
            <a:fillRect/>
          </a:stretch>
        </p:blipFill>
        <p:spPr>
          <a:xfrm>
            <a:off x="899592" y="2924944"/>
            <a:ext cx="1917576" cy="1765548"/>
          </a:xfrm>
          <a:prstGeom prst="rect">
            <a:avLst/>
          </a:prstGeom>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9"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fmla="#ppt_w*sin(2.5*pi*$)">
                                          <p:val>
                                            <p:fltVal val="0"/>
                                          </p:val>
                                        </p:tav>
                                        <p:tav tm="100000">
                                          <p:val>
                                            <p:fltVal val="1"/>
                                          </p:val>
                                        </p:tav>
                                      </p:tavLst>
                                    </p:anim>
                                    <p:anim calcmode="lin" valueType="num">
                                      <p:cBhvr>
                                        <p:cTn id="13" dur="5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randombar(horizontal)">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circle(in)">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331640" y="548680"/>
            <a:ext cx="8229600" cy="1143000"/>
          </a:xfrm>
        </p:spPr>
        <p:txBody>
          <a:bodyPr>
            <a:normAutofit/>
          </a:bodyPr>
          <a:lstStyle/>
          <a:p>
            <a:pPr algn="ctr"/>
            <a:r>
              <a:rPr lang="ar-AE" sz="5400" dirty="0" smtClean="0">
                <a:solidFill>
                  <a:srgbClr val="D60093"/>
                </a:solidFill>
              </a:rPr>
              <a:t>العولمة الاجتماعية : </a:t>
            </a:r>
            <a:endParaRPr lang="ar-AE" sz="5400" dirty="0">
              <a:solidFill>
                <a:srgbClr val="D60093"/>
              </a:solidFill>
            </a:endParaRPr>
          </a:p>
        </p:txBody>
      </p:sp>
      <p:sp>
        <p:nvSpPr>
          <p:cNvPr id="3" name="Content Placeholder 2"/>
          <p:cNvSpPr>
            <a:spLocks noGrp="1"/>
          </p:cNvSpPr>
          <p:nvPr>
            <p:ph idx="1"/>
          </p:nvPr>
        </p:nvSpPr>
        <p:spPr>
          <a:xfrm>
            <a:off x="1547664" y="1988840"/>
            <a:ext cx="7596336" cy="4869160"/>
          </a:xfrm>
        </p:spPr>
        <p:txBody>
          <a:bodyPr/>
          <a:lstStyle/>
          <a:p>
            <a:endParaRPr lang="ar-AE" dirty="0" smtClean="0">
              <a:solidFill>
                <a:srgbClr val="990099"/>
              </a:solidFill>
            </a:endParaRPr>
          </a:p>
          <a:p>
            <a:r>
              <a:rPr lang="ar-AE" sz="3200" dirty="0" smtClean="0">
                <a:solidFill>
                  <a:srgbClr val="990099"/>
                </a:solidFill>
              </a:rPr>
              <a:t>كان من الآثار الاجتماعية للعولمة انتشار التقاليد الاجتماعية الغربية في مختلف أنحاء         بكل     و       , مما اثر على خصوصيات الثقافات غير الغربية , وهدد تمسكها واستمرارها وانتشرت أنماط جديدة</a:t>
            </a:r>
          </a:p>
          <a:p>
            <a:pPr>
              <a:buNone/>
            </a:pPr>
            <a:r>
              <a:rPr lang="ar-AE" sz="3200" dirty="0" smtClean="0">
                <a:solidFill>
                  <a:srgbClr val="990099"/>
                </a:solidFill>
              </a:rPr>
              <a:t>   من             ، كما انتشرت عادات اجتماعيه غير مألوفة كالاحتفال بمناسبة معينة والانخراط في علاقات اجتماعية غير معتادة . </a:t>
            </a:r>
            <a:endParaRPr lang="en-US" sz="3200" dirty="0" smtClean="0">
              <a:solidFill>
                <a:srgbClr val="990099"/>
              </a:solidFill>
            </a:endParaRPr>
          </a:p>
          <a:p>
            <a:endParaRPr lang="ar-AE" dirty="0"/>
          </a:p>
        </p:txBody>
      </p:sp>
      <p:pic>
        <p:nvPicPr>
          <p:cNvPr id="4" name="Picture 3" descr="imagesCA74W5VT.jpg"/>
          <p:cNvPicPr>
            <a:picLocks noChangeAspect="1"/>
          </p:cNvPicPr>
          <p:nvPr/>
        </p:nvPicPr>
        <p:blipFill>
          <a:blip r:embed="rId3" cstate="print"/>
          <a:stretch>
            <a:fillRect/>
          </a:stretch>
        </p:blipFill>
        <p:spPr>
          <a:xfrm>
            <a:off x="3275856" y="2996952"/>
            <a:ext cx="936104" cy="566220"/>
          </a:xfrm>
          <a:prstGeom prst="rect">
            <a:avLst/>
          </a:prstGeom>
        </p:spPr>
      </p:pic>
      <p:pic>
        <p:nvPicPr>
          <p:cNvPr id="5" name="Picture 4" descr="Symbol%20-%20Check.png"/>
          <p:cNvPicPr>
            <a:picLocks noChangeAspect="1"/>
          </p:cNvPicPr>
          <p:nvPr/>
        </p:nvPicPr>
        <p:blipFill>
          <a:blip r:embed="rId4" cstate="print"/>
          <a:stretch>
            <a:fillRect/>
          </a:stretch>
        </p:blipFill>
        <p:spPr>
          <a:xfrm>
            <a:off x="2123728" y="2780928"/>
            <a:ext cx="812699" cy="812699"/>
          </a:xfrm>
          <a:prstGeom prst="rect">
            <a:avLst/>
          </a:prstGeom>
        </p:spPr>
      </p:pic>
      <p:pic>
        <p:nvPicPr>
          <p:cNvPr id="6" name="Picture 5" descr="600px-Red_x_svg.png"/>
          <p:cNvPicPr>
            <a:picLocks noChangeAspect="1"/>
          </p:cNvPicPr>
          <p:nvPr/>
        </p:nvPicPr>
        <p:blipFill>
          <a:blip r:embed="rId5" cstate="print"/>
          <a:stretch>
            <a:fillRect/>
          </a:stretch>
        </p:blipFill>
        <p:spPr>
          <a:xfrm>
            <a:off x="1475656" y="2996952"/>
            <a:ext cx="648072" cy="504056"/>
          </a:xfrm>
          <a:prstGeom prst="rect">
            <a:avLst/>
          </a:prstGeom>
        </p:spPr>
      </p:pic>
      <p:pic>
        <p:nvPicPr>
          <p:cNvPr id="9" name="Picture 8" descr="produktbilde_2009_01_13-world-clip-art-web250.gif"/>
          <p:cNvPicPr>
            <a:picLocks noChangeAspect="1"/>
          </p:cNvPicPr>
          <p:nvPr/>
        </p:nvPicPr>
        <p:blipFill>
          <a:blip r:embed="rId6" cstate="print"/>
          <a:stretch>
            <a:fillRect/>
          </a:stretch>
        </p:blipFill>
        <p:spPr>
          <a:xfrm>
            <a:off x="6948264" y="4437112"/>
            <a:ext cx="1297112" cy="648072"/>
          </a:xfrm>
          <a:prstGeom prst="rect">
            <a:avLst/>
          </a:prstGeom>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2"/>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2"/>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1" presetClass="entr" presetSubtype="4"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heel(4)">
                                      <p:cBhvr>
                                        <p:cTn id="15" dur="5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4"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wheel(4)">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500"/>
                                        <p:tgtEl>
                                          <p:spTgt spid="6"/>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1512168"/>
          </a:xfrm>
        </p:spPr>
        <p:txBody>
          <a:bodyPr>
            <a:normAutofit fontScale="90000"/>
          </a:bodyPr>
          <a:lstStyle/>
          <a:p>
            <a:pPr algn="ctr"/>
            <a:r>
              <a:rPr lang="ar-AE" dirty="0" smtClean="0">
                <a:solidFill>
                  <a:schemeClr val="accent1">
                    <a:lumMod val="50000"/>
                  </a:schemeClr>
                </a:solidFill>
              </a:rPr>
              <a:t>معلومة إثرائية </a:t>
            </a:r>
            <a:br>
              <a:rPr lang="ar-AE" dirty="0" smtClean="0">
                <a:solidFill>
                  <a:schemeClr val="accent1">
                    <a:lumMod val="50000"/>
                  </a:schemeClr>
                </a:solidFill>
              </a:rPr>
            </a:br>
            <a:r>
              <a:rPr lang="ar-AE" dirty="0" smtClean="0">
                <a:solidFill>
                  <a:schemeClr val="accent1">
                    <a:lumMod val="50000"/>
                  </a:schemeClr>
                </a:solidFill>
              </a:rPr>
              <a:t>مراجع مختارة عن العولمة </a:t>
            </a:r>
            <a:endParaRPr lang="ar-AE" dirty="0">
              <a:solidFill>
                <a:schemeClr val="accent1">
                  <a:lumMod val="50000"/>
                </a:schemeClr>
              </a:solidFill>
            </a:endParaRPr>
          </a:p>
        </p:txBody>
      </p:sp>
      <p:pic>
        <p:nvPicPr>
          <p:cNvPr id="4" name="Content Placeholder 3" descr="8.jpg"/>
          <p:cNvPicPr>
            <a:picLocks noGrp="1" noChangeAspect="1"/>
          </p:cNvPicPr>
          <p:nvPr>
            <p:ph idx="1"/>
          </p:nvPr>
        </p:nvPicPr>
        <p:blipFill>
          <a:blip r:embed="rId2" cstate="print"/>
          <a:stretch>
            <a:fillRect/>
          </a:stretch>
        </p:blipFill>
        <p:spPr>
          <a:xfrm>
            <a:off x="7020272" y="3429000"/>
            <a:ext cx="1440160" cy="2047875"/>
          </a:xfrm>
        </p:spPr>
      </p:pic>
      <p:pic>
        <p:nvPicPr>
          <p:cNvPr id="5" name="Picture 4" descr="96411.gif"/>
          <p:cNvPicPr>
            <a:picLocks noChangeAspect="1"/>
          </p:cNvPicPr>
          <p:nvPr/>
        </p:nvPicPr>
        <p:blipFill>
          <a:blip r:embed="rId3" cstate="print"/>
          <a:stretch>
            <a:fillRect/>
          </a:stretch>
        </p:blipFill>
        <p:spPr>
          <a:xfrm>
            <a:off x="5148064" y="2852936"/>
            <a:ext cx="1440160" cy="2016224"/>
          </a:xfrm>
          <a:prstGeom prst="rect">
            <a:avLst/>
          </a:prstGeom>
        </p:spPr>
      </p:pic>
      <p:pic>
        <p:nvPicPr>
          <p:cNvPr id="6" name="Picture 5" descr="120496.gif"/>
          <p:cNvPicPr>
            <a:picLocks noChangeAspect="1"/>
          </p:cNvPicPr>
          <p:nvPr/>
        </p:nvPicPr>
        <p:blipFill>
          <a:blip r:embed="rId4" cstate="print"/>
          <a:stretch>
            <a:fillRect/>
          </a:stretch>
        </p:blipFill>
        <p:spPr>
          <a:xfrm>
            <a:off x="3131840" y="3501008"/>
            <a:ext cx="1440160" cy="2029316"/>
          </a:xfrm>
          <a:prstGeom prst="rect">
            <a:avLst/>
          </a:prstGeom>
        </p:spPr>
      </p:pic>
      <p:pic>
        <p:nvPicPr>
          <p:cNvPr id="7" name="Picture 6" descr="book%20cover_thumb.jpg"/>
          <p:cNvPicPr>
            <a:picLocks noChangeAspect="1"/>
          </p:cNvPicPr>
          <p:nvPr/>
        </p:nvPicPr>
        <p:blipFill>
          <a:blip r:embed="rId5" cstate="print"/>
          <a:stretch>
            <a:fillRect/>
          </a:stretch>
        </p:blipFill>
        <p:spPr>
          <a:xfrm>
            <a:off x="971600" y="2852935"/>
            <a:ext cx="1403208" cy="1932721"/>
          </a:xfrm>
          <a:prstGeom prst="rect">
            <a:avLst/>
          </a:prstGeom>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3" presetClass="entr" presetSubtype="16"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in)">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3" presetClass="entr" presetSubtype="16"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plus(in)">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3" presetClass="entr" presetSubtype="16"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plus(in)">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4000" b="-4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7544" y="-171400"/>
            <a:ext cx="8229600" cy="1143000"/>
          </a:xfrm>
        </p:spPr>
        <p:txBody>
          <a:bodyPr/>
          <a:lstStyle/>
          <a:p>
            <a:pPr algn="ctr"/>
            <a:r>
              <a:rPr lang="ar-AE" dirty="0" smtClean="0">
                <a:solidFill>
                  <a:srgbClr val="FF6600"/>
                </a:solidFill>
              </a:rPr>
              <a:t>العولمة السياسية : </a:t>
            </a:r>
            <a:endParaRPr lang="ar-AE" dirty="0">
              <a:solidFill>
                <a:srgbClr val="FF6600"/>
              </a:solidFill>
            </a:endParaRPr>
          </a:p>
        </p:txBody>
      </p:sp>
      <p:sp>
        <p:nvSpPr>
          <p:cNvPr id="3" name="Content Placeholder 2"/>
          <p:cNvSpPr>
            <a:spLocks noGrp="1"/>
          </p:cNvSpPr>
          <p:nvPr>
            <p:ph idx="1"/>
          </p:nvPr>
        </p:nvSpPr>
        <p:spPr>
          <a:xfrm>
            <a:off x="1619672" y="980728"/>
            <a:ext cx="7415808" cy="5760640"/>
          </a:xfrm>
        </p:spPr>
        <p:txBody>
          <a:bodyPr>
            <a:normAutofit/>
          </a:bodyPr>
          <a:lstStyle/>
          <a:p>
            <a:endParaRPr lang="ar-AE" sz="1400" dirty="0" smtClean="0">
              <a:solidFill>
                <a:srgbClr val="990099"/>
              </a:solidFill>
            </a:endParaRPr>
          </a:p>
          <a:p>
            <a:r>
              <a:rPr lang="ar-AE" sz="3000" dirty="0" smtClean="0">
                <a:solidFill>
                  <a:schemeClr val="bg1"/>
                </a:solidFill>
              </a:rPr>
              <a:t>تعني العولمة السياسة نشر مفاهيم الديمقراطية الليبرالية وتعميمها , وتبني التعددية السياسية والالتزام باحترام حقوق الإنسان , واستخدام الأمم المتحدة لحماية حقوق الانسان في العالم والحماية الدولية للأقليات , والتدخل الدولي الإنساني وغيرها من آليات ما يعرف بالنظام العالمي الجديد . و بعبارة اخرى تسعى العولمة السياسية إلى  الاستقرار في العالم والسعي إلى توحيده على حساب الدولة القومية التي تعمل العولمة السياسية على تفتيتها وإضعافها وتقليص احترام السادة والحكم فيها .</a:t>
            </a:r>
            <a:endParaRPr lang="en-US" sz="3000" dirty="0" smtClean="0">
              <a:solidFill>
                <a:schemeClr val="bg1"/>
              </a:solidFill>
            </a:endParaRPr>
          </a:p>
          <a:p>
            <a:endParaRPr lang="ar-AE" dirty="0"/>
          </a:p>
        </p:txBody>
      </p:sp>
      <p:pic>
        <p:nvPicPr>
          <p:cNvPr id="4" name="Picture 3" descr="2011511_14_52_340.jpg"/>
          <p:cNvPicPr>
            <a:picLocks noChangeAspect="1"/>
          </p:cNvPicPr>
          <p:nvPr/>
        </p:nvPicPr>
        <p:blipFill>
          <a:blip r:embed="rId3" cstate="print"/>
          <a:stretch>
            <a:fillRect/>
          </a:stretch>
        </p:blipFill>
        <p:spPr>
          <a:xfrm>
            <a:off x="3203848" y="1268760"/>
            <a:ext cx="1512168" cy="576064"/>
          </a:xfrm>
          <a:prstGeom prst="rect">
            <a:avLst/>
          </a:prstGeom>
        </p:spPr>
      </p:pic>
      <p:pic>
        <p:nvPicPr>
          <p:cNvPr id="5" name="Picture 4" descr="35031580562a7974ed3.jpg"/>
          <p:cNvPicPr>
            <a:picLocks noChangeAspect="1"/>
          </p:cNvPicPr>
          <p:nvPr/>
        </p:nvPicPr>
        <p:blipFill>
          <a:blip r:embed="rId4" cstate="print"/>
          <a:stretch>
            <a:fillRect/>
          </a:stretch>
        </p:blipFill>
        <p:spPr>
          <a:xfrm>
            <a:off x="6948264" y="2276872"/>
            <a:ext cx="1800200" cy="504056"/>
          </a:xfrm>
          <a:prstGeom prst="rect">
            <a:avLst/>
          </a:prstGeom>
        </p:spPr>
      </p:pic>
      <p:pic>
        <p:nvPicPr>
          <p:cNvPr id="6" name="Picture 5" descr="-_1_~1.JPG"/>
          <p:cNvPicPr>
            <a:picLocks noChangeAspect="1"/>
          </p:cNvPicPr>
          <p:nvPr/>
        </p:nvPicPr>
        <p:blipFill>
          <a:blip r:embed="rId5" cstate="print"/>
          <a:stretch>
            <a:fillRect/>
          </a:stretch>
        </p:blipFill>
        <p:spPr>
          <a:xfrm>
            <a:off x="5796136" y="4077072"/>
            <a:ext cx="2304256" cy="504056"/>
          </a:xfrm>
          <a:prstGeom prst="rect">
            <a:avLst/>
          </a:prstGeom>
        </p:spPr>
      </p:pic>
      <p:pic>
        <p:nvPicPr>
          <p:cNvPr id="7" name="Picture 6" descr="16-06-10-829699558.gif"/>
          <p:cNvPicPr>
            <a:picLocks noChangeAspect="1"/>
          </p:cNvPicPr>
          <p:nvPr/>
        </p:nvPicPr>
        <p:blipFill>
          <a:blip r:embed="rId6" cstate="print"/>
          <a:stretch>
            <a:fillRect/>
          </a:stretch>
        </p:blipFill>
        <p:spPr>
          <a:xfrm>
            <a:off x="1907704" y="4509120"/>
            <a:ext cx="1152128" cy="576064"/>
          </a:xfrm>
          <a:prstGeom prst="rect">
            <a:avLst/>
          </a:prstGeom>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fmla="#ppt_w*sin(2.5*pi*$)">
                                          <p:val>
                                            <p:fltVal val="0"/>
                                          </p:val>
                                        </p:tav>
                                        <p:tav tm="100000">
                                          <p:val>
                                            <p:fltVal val="1"/>
                                          </p:val>
                                        </p:tav>
                                      </p:tavLst>
                                    </p:anim>
                                    <p:anim calcmode="lin" valueType="num">
                                      <p:cBhvr>
                                        <p:cTn id="8" dur="5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9" presetClass="entr" presetSubtype="10"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5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4" dur="5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15000" b="-15000"/>
          </a:stretch>
        </a:blipFill>
        <a:effectLst/>
      </p:bgPr>
    </p:bg>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2411760" y="1412776"/>
            <a:ext cx="6048672" cy="3960440"/>
          </a:xfrm>
        </p:spPr>
        <p:txBody>
          <a:bodyPr>
            <a:normAutofit/>
          </a:bodyPr>
          <a:lstStyle/>
          <a:p>
            <a:pPr>
              <a:buFontTx/>
              <a:buNone/>
            </a:pPr>
            <a:r>
              <a:rPr lang="ar-AE" sz="3200" dirty="0" smtClean="0">
                <a:solidFill>
                  <a:srgbClr val="CC0066"/>
                </a:solidFill>
                <a:cs typeface="Al-Kharashi 31" pitchFamily="2" charset="-78"/>
              </a:rPr>
              <a:t>عمل الطالبة : </a:t>
            </a:r>
            <a:r>
              <a:rPr lang="ar-AE" sz="3200" dirty="0" smtClean="0">
                <a:solidFill>
                  <a:srgbClr val="CC0066"/>
                </a:solidFill>
                <a:cs typeface="Al-Kharashi 31" pitchFamily="2" charset="-78"/>
              </a:rPr>
              <a:t>....... </a:t>
            </a:r>
            <a:endParaRPr lang="ar-AE" sz="3200" dirty="0" smtClean="0">
              <a:solidFill>
                <a:srgbClr val="CC0066"/>
              </a:solidFill>
              <a:cs typeface="Al-Kharashi 31" pitchFamily="2" charset="-78"/>
            </a:endParaRPr>
          </a:p>
          <a:p>
            <a:pPr>
              <a:buFontTx/>
              <a:buNone/>
            </a:pPr>
            <a:endParaRPr lang="ar-AE" sz="3200" dirty="0" smtClean="0">
              <a:solidFill>
                <a:srgbClr val="CC0066"/>
              </a:solidFill>
              <a:cs typeface="Al-Kharashi 31" pitchFamily="2" charset="-78"/>
            </a:endParaRPr>
          </a:p>
          <a:p>
            <a:pPr>
              <a:buFontTx/>
              <a:buNone/>
            </a:pPr>
            <a:endParaRPr lang="ar-AE" sz="3200" dirty="0" smtClean="0">
              <a:solidFill>
                <a:srgbClr val="CC0066"/>
              </a:solidFill>
              <a:cs typeface="Al-Kharashi 31" pitchFamily="2" charset="-78"/>
            </a:endParaRPr>
          </a:p>
          <a:p>
            <a:pPr>
              <a:buFontTx/>
              <a:buNone/>
            </a:pPr>
            <a:r>
              <a:rPr lang="ar-AE" sz="3200" dirty="0" smtClean="0">
                <a:solidFill>
                  <a:srgbClr val="CC0066"/>
                </a:solidFill>
                <a:cs typeface="Al-Kharashi 31" pitchFamily="2" charset="-78"/>
              </a:rPr>
              <a:t>ب</a:t>
            </a:r>
            <a:r>
              <a:rPr lang="ar-SA" sz="3200" dirty="0" smtClean="0">
                <a:solidFill>
                  <a:srgbClr val="CC0066"/>
                </a:solidFill>
                <a:cs typeface="Al-Kharashi 31" pitchFamily="2" charset="-78"/>
              </a:rPr>
              <a:t>إشراف </a:t>
            </a:r>
            <a:r>
              <a:rPr lang="ar-SA" sz="3200" dirty="0">
                <a:solidFill>
                  <a:srgbClr val="CC0066"/>
                </a:solidFill>
                <a:cs typeface="Al-Kharashi 31" pitchFamily="2" charset="-78"/>
              </a:rPr>
              <a:t>المعلمة</a:t>
            </a:r>
            <a:r>
              <a:rPr lang="ar-SA" sz="3200" dirty="0" smtClean="0">
                <a:solidFill>
                  <a:srgbClr val="CC0066"/>
                </a:solidFill>
                <a:cs typeface="Al-Kharashi 31" pitchFamily="2" charset="-78"/>
              </a:rPr>
              <a:t>: </a:t>
            </a:r>
            <a:r>
              <a:rPr lang="ar-AE" sz="3200" smtClean="0">
                <a:solidFill>
                  <a:srgbClr val="CC0066"/>
                </a:solidFill>
                <a:cs typeface="Al-Kharashi 31" pitchFamily="2" charset="-78"/>
              </a:rPr>
              <a:t>.....</a:t>
            </a:r>
            <a:r>
              <a:rPr lang="ar-AE" sz="3200" smtClean="0">
                <a:solidFill>
                  <a:srgbClr val="CC0066"/>
                </a:solidFill>
                <a:cs typeface="Al-Kharashi 31" pitchFamily="2" charset="-78"/>
              </a:rPr>
              <a:t>.. </a:t>
            </a:r>
            <a:endParaRPr lang="en-US" sz="3200" dirty="0">
              <a:solidFill>
                <a:srgbClr val="CC0066"/>
              </a:solidFill>
              <a:cs typeface="Al-Kharashi 31" pitchFamily="2" charset="-78"/>
            </a:endParaRPr>
          </a:p>
        </p:txBody>
      </p:sp>
      <p:sp>
        <p:nvSpPr>
          <p:cNvPr id="6" name="Rectangle 5"/>
          <p:cNvSpPr/>
          <p:nvPr/>
        </p:nvSpPr>
        <p:spPr>
          <a:xfrm>
            <a:off x="2195736" y="0"/>
            <a:ext cx="144016" cy="6021288"/>
          </a:xfrm>
          <a:prstGeom prst="rect">
            <a:avLst/>
          </a:prstGeom>
          <a:solidFill>
            <a:srgbClr val="D60093"/>
          </a:solidFill>
          <a:ln>
            <a:solidFill>
              <a:srgbClr val="990033"/>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AE"/>
          </a:p>
        </p:txBody>
      </p:sp>
      <p:sp>
        <p:nvSpPr>
          <p:cNvPr id="7" name="Rectangle 6"/>
          <p:cNvSpPr/>
          <p:nvPr/>
        </p:nvSpPr>
        <p:spPr>
          <a:xfrm>
            <a:off x="2483768" y="0"/>
            <a:ext cx="144016" cy="6021288"/>
          </a:xfrm>
          <a:prstGeom prst="rect">
            <a:avLst/>
          </a:prstGeom>
          <a:solidFill>
            <a:srgbClr val="D60093"/>
          </a:solidFill>
          <a:ln>
            <a:solidFill>
              <a:srgbClr val="990033"/>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AE"/>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iterate type="lt">
                                    <p:tmPct val="10000"/>
                                  </p:iterate>
                                  <p:childTnLst>
                                    <p:set>
                                      <p:cBhvr>
                                        <p:cTn id="6" dur="1" fill="hold">
                                          <p:stCondLst>
                                            <p:cond delay="0"/>
                                          </p:stCondLst>
                                        </p:cTn>
                                        <p:tgtEl>
                                          <p:spTgt spid="12291">
                                            <p:txEl>
                                              <p:pRg st="0" end="0"/>
                                            </p:txEl>
                                          </p:spTgt>
                                        </p:tgtEl>
                                        <p:attrNameLst>
                                          <p:attrName>style.visibility</p:attrName>
                                        </p:attrNameLst>
                                      </p:cBhvr>
                                      <p:to>
                                        <p:strVal val="visible"/>
                                      </p:to>
                                    </p:set>
                                    <p:animEffect transition="in" filter="fade">
                                      <p:cBhvr>
                                        <p:cTn id="7" dur="500"/>
                                        <p:tgtEl>
                                          <p:spTgt spid="12291">
                                            <p:txEl>
                                              <p:pRg st="0" end="0"/>
                                            </p:txEl>
                                          </p:spTgt>
                                        </p:tgtEl>
                                      </p:cBhvr>
                                    </p:animEffect>
                                    <p:anim calcmode="lin" valueType="num">
                                      <p:cBhvr>
                                        <p:cTn id="8" dur="500" fill="hold"/>
                                        <p:tgtEl>
                                          <p:spTgt spid="12291">
                                            <p:txEl>
                                              <p:pRg st="0" end="0"/>
                                            </p:txEl>
                                          </p:spTgt>
                                        </p:tgtEl>
                                        <p:attrNameLst>
                                          <p:attrName>ppt_w</p:attrName>
                                        </p:attrNameLst>
                                      </p:cBhvr>
                                      <p:tavLst>
                                        <p:tav tm="0" fmla="#ppt_w*sin(2.5*pi*$)">
                                          <p:val>
                                            <p:fltVal val="0"/>
                                          </p:val>
                                        </p:tav>
                                        <p:tav tm="100000">
                                          <p:val>
                                            <p:fltVal val="1"/>
                                          </p:val>
                                        </p:tav>
                                      </p:tavLst>
                                    </p:anim>
                                    <p:anim calcmode="lin" valueType="num">
                                      <p:cBhvr>
                                        <p:cTn id="9" dur="500" fill="hold"/>
                                        <p:tgtEl>
                                          <p:spTgt spid="12291">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iterate type="lt">
                                    <p:tmPct val="10000"/>
                                  </p:iterate>
                                  <p:childTnLst>
                                    <p:set>
                                      <p:cBhvr>
                                        <p:cTn id="13" dur="1" fill="hold">
                                          <p:stCondLst>
                                            <p:cond delay="0"/>
                                          </p:stCondLst>
                                        </p:cTn>
                                        <p:tgtEl>
                                          <p:spTgt spid="12291">
                                            <p:txEl>
                                              <p:pRg st="3" end="3"/>
                                            </p:txEl>
                                          </p:spTgt>
                                        </p:tgtEl>
                                        <p:attrNameLst>
                                          <p:attrName>style.visibility</p:attrName>
                                        </p:attrNameLst>
                                      </p:cBhvr>
                                      <p:to>
                                        <p:strVal val="visible"/>
                                      </p:to>
                                    </p:set>
                                    <p:animEffect transition="in" filter="fade">
                                      <p:cBhvr>
                                        <p:cTn id="14" dur="500"/>
                                        <p:tgtEl>
                                          <p:spTgt spid="12291">
                                            <p:txEl>
                                              <p:pRg st="3" end="3"/>
                                            </p:txEl>
                                          </p:spTgt>
                                        </p:tgtEl>
                                      </p:cBhvr>
                                    </p:animEffect>
                                    <p:anim calcmode="lin" valueType="num">
                                      <p:cBhvr>
                                        <p:cTn id="15" dur="500" fill="hold"/>
                                        <p:tgtEl>
                                          <p:spTgt spid="12291">
                                            <p:txEl>
                                              <p:pRg st="3" end="3"/>
                                            </p:txEl>
                                          </p:spTgt>
                                        </p:tgtEl>
                                        <p:attrNameLst>
                                          <p:attrName>ppt_w</p:attrName>
                                        </p:attrNameLst>
                                      </p:cBhvr>
                                      <p:tavLst>
                                        <p:tav tm="0" fmla="#ppt_w*sin(2.5*pi*$)">
                                          <p:val>
                                            <p:fltVal val="0"/>
                                          </p:val>
                                        </p:tav>
                                        <p:tav tm="100000">
                                          <p:val>
                                            <p:fltVal val="1"/>
                                          </p:val>
                                        </p:tav>
                                      </p:tavLst>
                                    </p:anim>
                                    <p:anim calcmode="lin" valueType="num">
                                      <p:cBhvr>
                                        <p:cTn id="16" dur="500" fill="hold"/>
                                        <p:tgtEl>
                                          <p:spTgt spid="12291">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429</TotalTime>
  <Words>264</Words>
  <Application>Microsoft Office PowerPoint</Application>
  <PresentationFormat>On-screen Show (4:3)</PresentationFormat>
  <Paragraphs>37</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Flow</vt:lpstr>
      <vt:lpstr>أنواع العولمة ..</vt:lpstr>
      <vt:lpstr>تنقسم العولمة إلى أربعة أنواع :</vt:lpstr>
      <vt:lpstr>العولمة الثقافية : </vt:lpstr>
      <vt:lpstr>معلومة إثرائية :  </vt:lpstr>
      <vt:lpstr>العولمة الاقتصادية : </vt:lpstr>
      <vt:lpstr>معلومة إثرائية  منظمات اقتصادية تتحكم باقتصاد العالم: </vt:lpstr>
      <vt:lpstr>العولمة الاجتماعية : </vt:lpstr>
      <vt:lpstr>معلومة إثرائية  مراجع مختارة عن العولمة </vt:lpstr>
      <vt:lpstr>العولمة السياسية : </vt:lpstr>
      <vt:lpstr>Slide 10</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yousef</dc:creator>
  <cp:lastModifiedBy>me</cp:lastModifiedBy>
  <cp:revision>28</cp:revision>
  <dcterms:created xsi:type="dcterms:W3CDTF">2009-03-06T08:07:32Z</dcterms:created>
  <dcterms:modified xsi:type="dcterms:W3CDTF">2011-10-22T13:18:37Z</dcterms:modified>
</cp:coreProperties>
</file>