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7A005A"/>
    <a:srgbClr val="FFC5F0"/>
    <a:srgbClr val="0042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7686B-7D51-4E47-AAF3-FB64B7B2F92B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5B20D-0AF1-4600-8535-609CFFE3A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BF294-C6BA-4563-801E-A4C89A51F3FF}" type="datetimeFigureOut">
              <a:rPr lang="en-US" smtClean="0"/>
              <a:pPr/>
              <a:t>10/22/2011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DA113-0200-4E50-B2B9-BED92A706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23\Downloads\mosses%20%20liverworts%20%5bSaveYouTube.com%5d.mp4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endParaRPr lang="en-US" sz="48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wishes for you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580112" y="980728"/>
            <a:ext cx="318067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AE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عرض تقديمي عن :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Picture 11" descr="23-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838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691680" y="3356992"/>
            <a:ext cx="58592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AE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دورة حياة الحزازيات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http://www.google.ae/url?source=imglanding&amp;ct=img&amp;q=http://www.free-power-point-templates.com/wp-content/uploads/2010/06/641_example.jpg&amp;sa=X&amp;ei=WKyZTrXGJcftOdLTtYkK&amp;ved=0CAwQ8wc&amp;usg=AFQjCNEDEwxObHqBqe3ItkEArZZbm-KQLQ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196030" y="260648"/>
            <a:ext cx="4830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AE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دورة حياة الحزازيات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59632" y="1124744"/>
            <a:ext cx="7056784" cy="54006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ar-AE" b="1" dirty="0" smtClean="0"/>
          </a:p>
          <a:p>
            <a:pPr algn="ctr"/>
            <a:r>
              <a:rPr lang="ar-AE" b="1" dirty="0" smtClean="0"/>
              <a:t/>
            </a:r>
            <a:br>
              <a:rPr lang="ar-AE" b="1" dirty="0" smtClean="0"/>
            </a:br>
            <a:r>
              <a:rPr lang="ar-AE" b="1" dirty="0" smtClean="0"/>
              <a:t>هي نباتات خضراء صغيرة تنمو عادة في المياه وفي الأماكن الرطبة الظليلة ، لا تحتوي على جذور أو سيقان أو أوراق حقيقية ولكن لها أشباه جذور وأشباه سيقان وأشباه أوراق ولا تحتوي على أنسجة دعامية .</a:t>
            </a:r>
            <a:br>
              <a:rPr lang="ar-AE" b="1" dirty="0" smtClean="0"/>
            </a:br>
            <a:r>
              <a:rPr lang="ar-AE" b="1" dirty="0" smtClean="0"/>
              <a:t/>
            </a:r>
            <a:br>
              <a:rPr lang="ar-AE" b="1" dirty="0" smtClean="0"/>
            </a:br>
            <a:r>
              <a:rPr lang="ar-AE" b="1" dirty="0" smtClean="0"/>
              <a:t>تتكاثر الجزازيات بواسطة الأمشاج الذكرية المتحركة السابحة في الماء بواسطة </a:t>
            </a:r>
          </a:p>
          <a:p>
            <a:pPr algn="ctr"/>
            <a:r>
              <a:rPr lang="ar-AE" b="1" dirty="0" smtClean="0"/>
              <a:t>الأسواط لإخصاب الأمشاج المؤنثة الساكنة .</a:t>
            </a:r>
            <a:br>
              <a:rPr lang="ar-AE" b="1" dirty="0" smtClean="0"/>
            </a:br>
            <a:endParaRPr lang="ar-AE" b="1" dirty="0" smtClean="0"/>
          </a:p>
          <a:p>
            <a:pPr algn="ctr"/>
            <a:endParaRPr lang="ar-AE" b="1" dirty="0" smtClean="0"/>
          </a:p>
          <a:p>
            <a:pPr algn="ctr"/>
            <a:r>
              <a:rPr lang="ar-AE" b="1" dirty="0" smtClean="0"/>
              <a:t>تشمل ظاهرت تبادل الأجيال وهي ظاهرة تحدث في دورة حياة مخلوق حي حيث يتعاقب فيها أثناء التكاثر جيلين أحدهما ينتج من التكاثر الجنسي ويكون ثنائي المجموعة الصبغية ويسمي الجيل البوغي ، والثاني ينتج من التكاثر اللاجنسي ويكون أحادي المجموعة الصبغية ويسمي الجيل المشيجي .</a:t>
            </a:r>
            <a:br>
              <a:rPr lang="ar-AE" b="1" dirty="0" smtClean="0"/>
            </a:br>
            <a:r>
              <a:rPr lang="ar-AE" b="1" dirty="0" smtClean="0"/>
              <a:t>* النبات( الجيل )المشيجي هو السائد على الجيل البوغي . .</a:t>
            </a:r>
            <a:br>
              <a:rPr lang="ar-AE" b="1" dirty="0" smtClean="0"/>
            </a:br>
            <a:endParaRPr lang="ar-AE" b="1" dirty="0" smtClean="0"/>
          </a:p>
          <a:p>
            <a:pPr algn="ctr"/>
            <a:r>
              <a:rPr lang="ar-AE" b="1" dirty="0" smtClean="0"/>
              <a:t/>
            </a:r>
            <a:br>
              <a:rPr lang="ar-AE" b="1" dirty="0" smtClean="0"/>
            </a:br>
            <a:r>
              <a:rPr lang="ar-AE" b="1" dirty="0" smtClean="0"/>
              <a:t>تقسم النباتات الحزازية إلي طائفتين هما : -</a:t>
            </a:r>
            <a:br>
              <a:rPr lang="ar-AE" b="1" dirty="0" smtClean="0"/>
            </a:br>
            <a:r>
              <a:rPr lang="ar-AE" b="1" dirty="0" smtClean="0"/>
              <a:t>أ - طائفة الحزازيات المنبطحة ( الكبدية ) .</a:t>
            </a:r>
          </a:p>
          <a:p>
            <a:pPr algn="ctr"/>
            <a:r>
              <a:rPr lang="ar-AE" b="1" dirty="0" smtClean="0"/>
              <a:t>ب - طائفة الحزازيات القائمة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347864" y="1196752"/>
            <a:ext cx="27715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AE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 هي الحزازيات :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88224" y="2276872"/>
            <a:ext cx="128432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AE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  التكاثر :</a:t>
            </a:r>
            <a:endParaRPr lang="en-US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55120" y="3356992"/>
            <a:ext cx="17940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AE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  دورة الحياة :</a:t>
            </a:r>
            <a:endParaRPr lang="en-US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51065" y="5301208"/>
            <a:ext cx="24593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AE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  تصنيف الحزازيات :</a:t>
            </a:r>
            <a:endParaRPr lang="en-US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1" name="Picture 8" descr="cartoon_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239000" y="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www.hdrmut.net/vb/imgcache/2/50662alsh3er.jpg"/>
          <p:cNvPicPr>
            <a:picLocks noChangeAspect="1" noChangeArrowheads="1"/>
          </p:cNvPicPr>
          <p:nvPr/>
        </p:nvPicPr>
        <p:blipFill>
          <a:blip r:embed="rId4" cstate="print"/>
          <a:srcRect t="8124" r="7108"/>
          <a:stretch>
            <a:fillRect/>
          </a:stretch>
        </p:blipFill>
        <p:spPr bwMode="auto">
          <a:xfrm>
            <a:off x="1" y="4653136"/>
            <a:ext cx="205171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63888" y="1600200"/>
            <a:ext cx="5122912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2" name="Picture 4" descr="http://www.google.ae/url?source=imglanding&amp;ct=img&amp;q=http://www.alhnuf.com/attachments/%D8%AE%D9%84%D9%81%D9%8A%D8%A7%D8%AA-%D9%84%D9%84%D8%AA%D8%B5%D8%A7%D9%85%D9%8A%D9%85-%D8%A7%D9%84%D9%81%D9%88%D8%AA%D9%88%D8%B4%D9%88%D8%A8-%D8%AE%D9%84%D9%81%D9%8A%D8%A7%D8%AA-%D9%87%D8%A7%D8%AA%D9%81-%D8%AE%D9%84%D9%81%D9%8A%D8%A7%D8%AA-%D9%84%D9%84%D9%88%D8%B1%D8%AF/68734d1304761874t-2006110207594828789.jpg&amp;sa=X&amp;ei=qKyZTqepMoKVOrGPvYkK&amp;ved=0CAwQ8wc4FQ&amp;usg=AFQjCNF0k7vRIgHhfpX9hdvi-nlmRoi9dA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288032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203848" y="0"/>
            <a:ext cx="576064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3600" dirty="0" smtClean="0">
              <a:solidFill>
                <a:srgbClr val="7A005A"/>
              </a:solidFill>
              <a:latin typeface="Andalus" pitchFamily="18" charset="-78"/>
              <a:cs typeface="Andalus" pitchFamily="18" charset="-78"/>
            </a:endParaRPr>
          </a:p>
          <a:p>
            <a:pPr algn="r" rtl="1"/>
            <a:r>
              <a:rPr lang="en-US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         </a:t>
            </a:r>
            <a:r>
              <a:rPr lang="ar-AE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* </a:t>
            </a:r>
            <a:r>
              <a:rPr lang="ar-AE" sz="2800" dirty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دورة حياة نبات </a:t>
            </a:r>
            <a:r>
              <a:rPr lang="ar-AE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الفيونارا</a:t>
            </a:r>
            <a:r>
              <a:rPr lang="en-US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:</a:t>
            </a:r>
            <a:endParaRPr lang="en-US" sz="2800" dirty="0">
              <a:solidFill>
                <a:srgbClr val="7A005A"/>
              </a:solidFill>
              <a:latin typeface="Andalus" pitchFamily="18" charset="-78"/>
              <a:cs typeface="Andalus" pitchFamily="18" charset="-78"/>
            </a:endParaRPr>
          </a:p>
          <a:p>
            <a:pPr algn="r"/>
            <a:r>
              <a:rPr lang="en-US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     </a:t>
            </a:r>
            <a:r>
              <a:rPr lang="ar-AE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      ينتج </a:t>
            </a:r>
            <a:r>
              <a:rPr lang="ar-AE" sz="2800" dirty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الطور المشيجي أمشاجاً ضمن </a:t>
            </a:r>
            <a:r>
              <a:rPr lang="en-US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          </a:t>
            </a:r>
            <a:endParaRPr lang="en-US" sz="2800" dirty="0">
              <a:solidFill>
                <a:srgbClr val="7A005A"/>
              </a:solidFill>
              <a:latin typeface="Andalus" pitchFamily="18" charset="-78"/>
              <a:cs typeface="Andalus" pitchFamily="18" charset="-78"/>
            </a:endParaRPr>
          </a:p>
          <a:p>
            <a:pPr algn="r"/>
            <a:r>
              <a:rPr lang="en-US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:</a:t>
            </a:r>
            <a:r>
              <a:rPr lang="ar-AE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        نوعين </a:t>
            </a:r>
            <a:r>
              <a:rPr lang="ar-AE" sz="2800" dirty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من التراكيب </a:t>
            </a:r>
            <a:r>
              <a:rPr lang="ar-AE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التكاثرية</a:t>
            </a:r>
            <a:endParaRPr lang="en-US" sz="2800" dirty="0">
              <a:solidFill>
                <a:srgbClr val="7A005A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US" sz="3600" dirty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 </a:t>
            </a:r>
          </a:p>
          <a:p>
            <a:pPr algn="ctr"/>
            <a:endParaRPr lang="en-US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AE" sz="2800" dirty="0" smtClean="0">
                <a:solidFill>
                  <a:srgbClr val="00421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800" dirty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SA" sz="2800" dirty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اثناء فترة </a:t>
            </a:r>
            <a:r>
              <a:rPr lang="ar-SA" sz="2800" dirty="0" smtClean="0">
                <a:solidFill>
                  <a:srgbClr val="7A005A"/>
                </a:solidFill>
                <a:latin typeface="Andalus" pitchFamily="18" charset="-78"/>
                <a:cs typeface="Andalus" pitchFamily="18" charset="-78"/>
              </a:rPr>
              <a:t>الخصوبة</a:t>
            </a:r>
            <a:endParaRPr lang="en-US" sz="2800" dirty="0">
              <a:solidFill>
                <a:srgbClr val="7A005A"/>
              </a:solidFill>
              <a:latin typeface="Andalus" pitchFamily="18" charset="-78"/>
              <a:cs typeface="Andalus" pitchFamily="18" charset="-78"/>
            </a:endParaRPr>
          </a:p>
          <a:p>
            <a:pPr algn="ctr"/>
            <a:endParaRPr lang="ar-AE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ar-AE" sz="2800" dirty="0" smtClean="0">
              <a:solidFill>
                <a:srgbClr val="00421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053" name="AutoShape 5"/>
          <p:cNvCxnSpPr>
            <a:cxnSpLocks noChangeShapeType="1"/>
          </p:cNvCxnSpPr>
          <p:nvPr/>
        </p:nvCxnSpPr>
        <p:spPr bwMode="auto">
          <a:xfrm>
            <a:off x="6948264" y="1700808"/>
            <a:ext cx="1656184" cy="432048"/>
          </a:xfrm>
          <a:prstGeom prst="curvedConnector3">
            <a:avLst>
              <a:gd name="adj1" fmla="val 101814"/>
            </a:avLst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54" name="AutoShape 6"/>
          <p:cNvCxnSpPr>
            <a:cxnSpLocks noChangeShapeType="1"/>
          </p:cNvCxnSpPr>
          <p:nvPr/>
        </p:nvCxnSpPr>
        <p:spPr bwMode="auto">
          <a:xfrm rot="10800000" flipV="1">
            <a:off x="4067944" y="1700808"/>
            <a:ext cx="2373610" cy="360040"/>
          </a:xfrm>
          <a:prstGeom prst="curvedConnector3">
            <a:avLst>
              <a:gd name="adj1" fmla="val 100970"/>
            </a:avLst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7020272" y="2204864"/>
            <a:ext cx="1869554" cy="20162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AE" sz="16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العضوي الذكري (أنثريدة</a:t>
            </a:r>
            <a:r>
              <a:rPr lang="ar-AE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A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ينتج المئات من السابحات الذكرية ذات السوط عن </a:t>
            </a:r>
            <a:r>
              <a:rPr kumimoji="0" lang="ar-AE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طريق النقسام المتساوي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419872" y="2204864"/>
            <a:ext cx="1584176" cy="20162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AE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العضوي الأنثوي</a:t>
            </a:r>
            <a:endParaRPr lang="en-US" sz="1600" dirty="0" smtClean="0">
              <a:solidFill>
                <a:srgbClr val="FF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r" fontAlgn="base">
              <a:spcBef>
                <a:spcPct val="0"/>
              </a:spcBef>
              <a:spcAft>
                <a:spcPts val="1000"/>
              </a:spcAft>
            </a:pPr>
            <a:r>
              <a:rPr lang="en-US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ar-AE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ar-AE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أرشيجونة</a:t>
            </a:r>
            <a:r>
              <a:rPr lang="en-US" sz="1600" dirty="0" smtClean="0">
                <a:solidFill>
                  <a:srgbClr val="FF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AE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ينتج </a:t>
            </a:r>
            <a:r>
              <a:rPr lang="ar-AE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بويضة واحدة عن طريق </a:t>
            </a:r>
            <a:r>
              <a:rPr lang="ar-AE" sz="1600" u="sng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الانقسام  </a:t>
            </a:r>
            <a:r>
              <a:rPr lang="en-US" sz="1600" u="sng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ar-AE" sz="1600" u="sng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المتساوي </a:t>
            </a:r>
            <a:r>
              <a:rPr lang="ar-AE" sz="1600" u="sng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ايضا</a:t>
            </a:r>
            <a:endParaRPr lang="en-US" sz="1600" u="sng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5796136" y="4077072"/>
            <a:ext cx="409575" cy="466725"/>
          </a:xfrm>
          <a:prstGeom prst="downArrow">
            <a:avLst>
              <a:gd name="adj1" fmla="val 40778"/>
              <a:gd name="adj2" fmla="val 45972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3203848" y="5229200"/>
            <a:ext cx="5616624" cy="144016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AE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تنفصل السابحة الذكرية عن الأنثريدة وتسبح في اتجاه الأرشيجونةلتخصيب البويضة عند قاعدتها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AE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ماذا ينتج ؟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ar-AE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تتكون بويضة مخصبة ثنائية المجموعة الكروموسومية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692696"/>
            <a:ext cx="34198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AE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دورة حياة الحزاريات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4" name="Picture 47" descr="s_u_01_10197_01_0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772816"/>
            <a:ext cx="17145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sarkosa.com/vb/imgcache/18968.imgcache.jpg"/>
          <p:cNvPicPr>
            <a:picLocks noChangeAspect="1" noChangeArrowheads="1"/>
          </p:cNvPicPr>
          <p:nvPr/>
        </p:nvPicPr>
        <p:blipFill>
          <a:blip r:embed="rId2" cstate="print">
            <a:lum bright="2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0" y="89248"/>
            <a:ext cx="6804248" cy="676875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15616" y="0"/>
            <a:ext cx="424847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عبر انقسامات متساوية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عديدة متكررة</a:t>
            </a:r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endParaRPr lang="ar-AE" dirty="0" smtClean="0"/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تُكون البويضة المخصبة جنيناً فينمو ويصبح </a:t>
            </a:r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نباتاً بوغياً جديداً </a:t>
            </a:r>
            <a:r>
              <a:rPr lang="ar-AE" dirty="0" smtClean="0"/>
              <a:t>.</a:t>
            </a:r>
          </a:p>
          <a:p>
            <a:pPr algn="ctr"/>
            <a:endParaRPr lang="ar-AE" dirty="0" smtClean="0"/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(يبدأ هذا النبات البوغي بحامل ينمو من الطرف الرأسي للنبات المشيجي </a:t>
            </a:r>
            <a:r>
              <a:rPr lang="ar-AE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ويكون مثبتاً بالنبات المشيجي ومعتمداً عليه بالتغذية</a:t>
            </a:r>
            <a:r>
              <a:rPr lang="ar-A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تُكون الخلايا عند الطرف الرأسي للحامل محفظة بوغية .</a:t>
            </a:r>
          </a:p>
          <a:p>
            <a:pPr algn="ctr"/>
            <a:endParaRPr lang="ar-AE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A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ماذا يحدث للمحفظة البوغية ؟</a:t>
            </a:r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تنقسم خلايا المحفظة البوغية عن طريق الانقسام المنصف وتكون </a:t>
            </a:r>
            <a:r>
              <a:rPr lang="ar-AE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أبواغا أحادية </a:t>
            </a:r>
          </a:p>
          <a:p>
            <a:pPr algn="ctr"/>
            <a:r>
              <a:rPr lang="ar-AE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المجموعة الكروموسومية.</a:t>
            </a:r>
            <a:r>
              <a:rPr lang="en-US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ar-AE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ar-A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تصل الأبواغ إلى مرحلة النضج فتنفجر المحفظة البوغية وتنتشر الأبواغ مع الرياح</a:t>
            </a:r>
          </a:p>
        </p:txBody>
      </p:sp>
      <p:sp>
        <p:nvSpPr>
          <p:cNvPr id="9" name="Down Arrow 8"/>
          <p:cNvSpPr/>
          <p:nvPr/>
        </p:nvSpPr>
        <p:spPr>
          <a:xfrm>
            <a:off x="2987824" y="692696"/>
            <a:ext cx="432048" cy="64807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059832" y="3429000"/>
            <a:ext cx="432048" cy="64807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292080" y="0"/>
            <a:ext cx="1867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AE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تابع ...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123\Desktop\Image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140968"/>
            <a:ext cx="3809419" cy="3251474"/>
          </a:xfrm>
          <a:prstGeom prst="rect">
            <a:avLst/>
          </a:prstGeom>
          <a:noFill/>
        </p:spPr>
      </p:pic>
      <p:pic>
        <p:nvPicPr>
          <p:cNvPr id="12" name="Picture 5" descr="23-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12541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forums.graaam.com/images/images_thumbs/f2549339affa818e82b0738589839945.jpg"/>
          <p:cNvPicPr>
            <a:picLocks noChangeAspect="1" noChangeArrowheads="1"/>
          </p:cNvPicPr>
          <p:nvPr/>
        </p:nvPicPr>
        <p:blipFill>
          <a:blip r:embed="rId5" cstate="print"/>
          <a:srcRect b="6156"/>
          <a:stretch>
            <a:fillRect/>
          </a:stretch>
        </p:blipFill>
        <p:spPr bwMode="auto">
          <a:xfrm>
            <a:off x="7146379" y="0"/>
            <a:ext cx="1997621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http://www.sarkosa.com/vb/imgcache/18969.imgcache.jpg"/>
          <p:cNvPicPr>
            <a:picLocks noChangeAspect="1" noChangeArrowheads="1"/>
          </p:cNvPicPr>
          <p:nvPr/>
        </p:nvPicPr>
        <p:blipFill>
          <a:blip r:embed="rId3" cstate="print">
            <a:lum bright="2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ar-AE" dirty="0" smtClean="0"/>
          </a:p>
          <a:p>
            <a:pPr>
              <a:buNone/>
            </a:pPr>
            <a:endParaRPr lang="ar-AE" dirty="0" smtClean="0"/>
          </a:p>
          <a:p>
            <a:pPr>
              <a:buNone/>
            </a:pPr>
            <a:endParaRPr lang="ar-AE" dirty="0" smtClean="0"/>
          </a:p>
          <a:p>
            <a:pPr algn="r">
              <a:buNone/>
            </a:pPr>
            <a:endParaRPr lang="ar-AE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mosses  liverworts [SaveYouTube.com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83768" y="476672"/>
            <a:ext cx="3657600" cy="2743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252536" y="3789040"/>
            <a:ext cx="648072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ar-AE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إعداد الطالبة </a:t>
            </a:r>
            <a:r>
              <a:rPr lang="ar-AE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:</a:t>
            </a:r>
            <a:endParaRPr lang="ar-AE" sz="2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endParaRPr lang="ar-AE" sz="2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r>
              <a:rPr lang="ar-AE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الصف والشعبة </a:t>
            </a:r>
            <a:r>
              <a:rPr lang="ar-AE" sz="2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: </a:t>
            </a:r>
            <a:r>
              <a:rPr lang="ar-AE" sz="2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11/ع</a:t>
            </a:r>
            <a:endParaRPr lang="en-US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http://www.google.ae/url?source=imglanding&amp;ct=img&amp;q=http://vb.arabseyes.com/uploaded/55556_1220770627.gif&amp;sa=X&amp;ei=s9CiTrP1CdGVOqeYna0C&amp;ved=0CAwQ8wc&amp;usg=AFQjCNEou9_hOrpF0d6lNeMNKHNkcqZyz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996952"/>
            <a:ext cx="2976331" cy="2232248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6084168" y="1196752"/>
            <a:ext cx="2304256" cy="1944216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AE" dirty="0" smtClean="0"/>
              <a:t>انقر 2 لمشاهدة الصور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>
            <a:off x="6804248" y="2420888"/>
            <a:ext cx="792088" cy="28803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 descr="انمي متحركة, انمي متحركة 2012,صور كرتون متحركة حلوه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905000" cy="141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190</Words>
  <Application>Microsoft Office PowerPoint</Application>
  <PresentationFormat>On-screen Show (4:3)</PresentationFormat>
  <Paragraphs>75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123</cp:lastModifiedBy>
  <cp:revision>31</cp:revision>
  <dcterms:created xsi:type="dcterms:W3CDTF">2011-10-15T15:25:21Z</dcterms:created>
  <dcterms:modified xsi:type="dcterms:W3CDTF">2011-10-22T15:53:11Z</dcterms:modified>
</cp:coreProperties>
</file>