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ar-A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79" autoAdjust="0"/>
    <p:restoredTop sz="94638" autoAdjust="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72B0E5-0774-4097-AA95-42C042F27BAE}" type="datetimeFigureOut">
              <a:rPr lang="ar-AE" smtClean="0"/>
              <a:pPr/>
              <a:t>27/11/1432</a:t>
            </a:fld>
            <a:endParaRPr lang="ar-A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A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B4B118-63EE-4DE6-B1CC-22D8F8F8557B}" type="slidenum">
              <a:rPr lang="ar-AE" smtClean="0"/>
              <a:pPr/>
              <a:t>‹#›</a:t>
            </a:fld>
            <a:endParaRPr lang="ar-AE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72B0E5-0774-4097-AA95-42C042F27BAE}" type="datetimeFigureOut">
              <a:rPr lang="ar-AE" smtClean="0"/>
              <a:pPr/>
              <a:t>27/11/1432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B4B118-63EE-4DE6-B1CC-22D8F8F8557B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72B0E5-0774-4097-AA95-42C042F27BAE}" type="datetimeFigureOut">
              <a:rPr lang="ar-AE" smtClean="0"/>
              <a:pPr/>
              <a:t>27/11/1432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B4B118-63EE-4DE6-B1CC-22D8F8F8557B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72B0E5-0774-4097-AA95-42C042F27BAE}" type="datetimeFigureOut">
              <a:rPr lang="ar-AE" smtClean="0"/>
              <a:pPr/>
              <a:t>27/11/1432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B4B118-63EE-4DE6-B1CC-22D8F8F8557B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72B0E5-0774-4097-AA95-42C042F27BAE}" type="datetimeFigureOut">
              <a:rPr lang="ar-AE" smtClean="0"/>
              <a:pPr/>
              <a:t>27/11/1432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B4B118-63EE-4DE6-B1CC-22D8F8F8557B}" type="slidenum">
              <a:rPr lang="ar-AE" smtClean="0"/>
              <a:pPr/>
              <a:t>‹#›</a:t>
            </a:fld>
            <a:endParaRPr lang="ar-AE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72B0E5-0774-4097-AA95-42C042F27BAE}" type="datetimeFigureOut">
              <a:rPr lang="ar-AE" smtClean="0"/>
              <a:pPr/>
              <a:t>27/11/1432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B4B118-63EE-4DE6-B1CC-22D8F8F8557B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72B0E5-0774-4097-AA95-42C042F27BAE}" type="datetimeFigureOut">
              <a:rPr lang="ar-AE" smtClean="0"/>
              <a:pPr/>
              <a:t>27/11/1432</a:t>
            </a:fld>
            <a:endParaRPr lang="ar-A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A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B4B118-63EE-4DE6-B1CC-22D8F8F8557B}" type="slidenum">
              <a:rPr lang="ar-AE" smtClean="0"/>
              <a:pPr/>
              <a:t>‹#›</a:t>
            </a:fld>
            <a:endParaRPr lang="ar-AE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72B0E5-0774-4097-AA95-42C042F27BAE}" type="datetimeFigureOut">
              <a:rPr lang="ar-AE" smtClean="0"/>
              <a:pPr/>
              <a:t>27/11/1432</a:t>
            </a:fld>
            <a:endParaRPr lang="ar-A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A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B4B118-63EE-4DE6-B1CC-22D8F8F8557B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72B0E5-0774-4097-AA95-42C042F27BAE}" type="datetimeFigureOut">
              <a:rPr lang="ar-AE" smtClean="0"/>
              <a:pPr/>
              <a:t>27/11/1432</a:t>
            </a:fld>
            <a:endParaRPr lang="ar-A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A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B4B118-63EE-4DE6-B1CC-22D8F8F8557B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72B0E5-0774-4097-AA95-42C042F27BAE}" type="datetimeFigureOut">
              <a:rPr lang="ar-AE" smtClean="0"/>
              <a:pPr/>
              <a:t>27/11/1432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B4B118-63EE-4DE6-B1CC-22D8F8F8557B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0772B0E5-0774-4097-AA95-42C042F27BAE}" type="datetimeFigureOut">
              <a:rPr lang="ar-AE" smtClean="0"/>
              <a:pPr/>
              <a:t>27/11/1432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FB4B118-63EE-4DE6-B1CC-22D8F8F8557B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772B0E5-0774-4097-AA95-42C042F27BAE}" type="datetimeFigureOut">
              <a:rPr lang="ar-AE" smtClean="0"/>
              <a:pPr/>
              <a:t>27/11/1432</a:t>
            </a:fld>
            <a:endParaRPr lang="ar-A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ar-A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FB4B118-63EE-4DE6-B1CC-22D8F8F8557B}" type="slidenum">
              <a:rPr lang="ar-AE" smtClean="0"/>
              <a:pPr/>
              <a:t>‹#›</a:t>
            </a:fld>
            <a:endParaRPr lang="ar-A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r" rtl="1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r" rtl="1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r" rtl="1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r" rtl="1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88640"/>
            <a:ext cx="2448272" cy="139212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925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/>
            <a:r>
              <a:rPr lang="ar-A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أعلم و أعمل:</a:t>
            </a:r>
          </a:p>
          <a:p>
            <a:pPr algn="r"/>
            <a:r>
              <a:rPr lang="ar-A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ar-AE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-تحقيق مصالح العباده هومقصد التشريع الإسلامي.</a:t>
            </a:r>
          </a:p>
          <a:p>
            <a:pPr algn="r"/>
            <a:r>
              <a:rPr lang="ar-AE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-مراتب الأفعال تتوقف على ما يترتب عليها من مصالح أو مفاسد.</a:t>
            </a:r>
          </a:p>
          <a:p>
            <a:pPr algn="r"/>
            <a:r>
              <a:rPr lang="ar-AE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-الأحكام الشرعية الخمسة.</a:t>
            </a:r>
          </a:p>
          <a:p>
            <a:pPr algn="r"/>
            <a:r>
              <a:rPr lang="ar-AE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-فرض العين وفرض الكفاية</a:t>
            </a:r>
            <a:r>
              <a:rPr lang="ar-AE" sz="1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7744" y="548680"/>
            <a:ext cx="5256584" cy="6120680"/>
          </a:xfrm>
        </p:spPr>
        <p:txBody>
          <a:bodyPr/>
          <a:lstStyle/>
          <a:p>
            <a:pPr algn="ctr"/>
            <a:r>
              <a:rPr lang="ar-AE" sz="11500" dirty="0" smtClean="0"/>
              <a:t>الحلال</a:t>
            </a:r>
            <a:br>
              <a:rPr lang="ar-AE" sz="11500" dirty="0" smtClean="0"/>
            </a:br>
            <a:r>
              <a:rPr lang="ar-AE" sz="11500" dirty="0" smtClean="0"/>
              <a:t>و</a:t>
            </a:r>
            <a:br>
              <a:rPr lang="ar-AE" sz="11500" dirty="0" smtClean="0"/>
            </a:br>
            <a:r>
              <a:rPr lang="ar-AE" sz="11500" dirty="0" smtClean="0"/>
              <a:t> الحرام</a:t>
            </a:r>
            <a:endParaRPr lang="ar-AE" sz="115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pPr algn="ctr"/>
            <a:r>
              <a:rPr lang="ar-AE" sz="5400" dirty="0" smtClean="0">
                <a:solidFill>
                  <a:schemeClr val="accent4">
                    <a:lumMod val="75000"/>
                  </a:schemeClr>
                </a:solidFill>
              </a:rPr>
              <a:t>غاية التشريع تحقيق مصالح العباد</a:t>
            </a:r>
            <a:endParaRPr lang="ar-AE" sz="5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2286000"/>
            <a:ext cx="7772400" cy="3519264"/>
          </a:xfrm>
        </p:spPr>
        <p:txBody>
          <a:bodyPr>
            <a:normAutofit/>
          </a:bodyPr>
          <a:lstStyle/>
          <a:p>
            <a:r>
              <a:rPr lang="ar-AE" sz="4000" dirty="0" smtClean="0"/>
              <a:t>- </a:t>
            </a:r>
            <a:r>
              <a:rPr lang="ar-AE" sz="2800" dirty="0" smtClean="0"/>
              <a:t>العز بن عبدالسلام: إن </a:t>
            </a:r>
            <a:r>
              <a:rPr lang="ar-AE" sz="2800" dirty="0" smtClean="0">
                <a:solidFill>
                  <a:srgbClr val="FF0000"/>
                </a:solidFill>
              </a:rPr>
              <a:t>الله</a:t>
            </a:r>
            <a:r>
              <a:rPr lang="ar-AE" sz="2800" dirty="0" smtClean="0"/>
              <a:t> عز وجل لم يأمر إلا لما فيه من المصالح التي تعود على الإنسان في الدنيا و الاخره, ولم يحرم عليه شيئا إلا لما تترتب عليه من المفاسد الضارة له في دنياه و اخرته, وهذه المصاح و المفاسد تتعلق بالضرورات الخمس لكل إنسان وهي الدين و النفس و العقل والنسل والمال.</a:t>
            </a:r>
            <a:endParaRPr lang="ar-AE" sz="4000" dirty="0"/>
          </a:p>
        </p:txBody>
      </p:sp>
      <p:sp>
        <p:nvSpPr>
          <p:cNvPr id="4" name="Left-Right Arrow 3"/>
          <p:cNvSpPr/>
          <p:nvPr/>
        </p:nvSpPr>
        <p:spPr>
          <a:xfrm>
            <a:off x="395536" y="5805264"/>
            <a:ext cx="8568952" cy="216024"/>
          </a:xfrm>
          <a:prstGeom prst="left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sp>
        <p:nvSpPr>
          <p:cNvPr id="5" name="Rectangle 4"/>
          <p:cNvSpPr/>
          <p:nvPr/>
        </p:nvSpPr>
        <p:spPr>
          <a:xfrm>
            <a:off x="539552" y="6381328"/>
            <a:ext cx="115212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72400" cy="914400"/>
          </a:xfrm>
        </p:spPr>
        <p:txBody>
          <a:bodyPr/>
          <a:lstStyle/>
          <a:p>
            <a:pPr algn="r"/>
            <a:r>
              <a:rPr lang="ar-AE" sz="2000" dirty="0" smtClean="0"/>
              <a:t># أمامك مجموعة من الأوامر و النواهي , حدد أمام كل منها المصلحة الضرورية التي تهدف إلى حفظها :</a:t>
            </a:r>
            <a:endParaRPr lang="ar-AE" sz="20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67544" y="980728"/>
          <a:ext cx="8496944" cy="510341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24236"/>
                <a:gridCol w="2124236"/>
                <a:gridCol w="2124236"/>
                <a:gridCol w="2124236"/>
              </a:tblGrid>
              <a:tr h="497737">
                <a:tc>
                  <a:txBody>
                    <a:bodyPr/>
                    <a:lstStyle/>
                    <a:p>
                      <a:pPr algn="ctr" rtl="1"/>
                      <a:r>
                        <a:rPr lang="ar-AE" sz="1600" dirty="0" smtClean="0"/>
                        <a:t>الأوامر</a:t>
                      </a:r>
                      <a:endParaRPr lang="ar-A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1600" dirty="0" smtClean="0"/>
                        <a:t>المصلحة الضرورية</a:t>
                      </a:r>
                      <a:endParaRPr lang="ar-A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1600" dirty="0" smtClean="0"/>
                        <a:t>النواهي</a:t>
                      </a:r>
                      <a:endParaRPr lang="ar-A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1600" dirty="0" smtClean="0"/>
                        <a:t>المصلحة الضرورية</a:t>
                      </a:r>
                      <a:endParaRPr lang="ar-AE" sz="1600" dirty="0"/>
                    </a:p>
                  </a:txBody>
                  <a:tcPr/>
                </a:tc>
              </a:tr>
              <a:tr h="948078">
                <a:tc>
                  <a:txBody>
                    <a:bodyPr/>
                    <a:lstStyle/>
                    <a:p>
                      <a:pPr rtl="1"/>
                      <a:r>
                        <a:rPr lang="ar-AE" sz="1200" dirty="0" smtClean="0"/>
                        <a:t>قال</a:t>
                      </a:r>
                      <a:r>
                        <a:rPr lang="ar-AE" sz="1200" baseline="0" dirty="0" smtClean="0"/>
                        <a:t> تعالى : </a:t>
                      </a:r>
                      <a:r>
                        <a:rPr lang="ar-AE" sz="1200" baseline="0" dirty="0" smtClean="0">
                          <a:solidFill>
                            <a:srgbClr val="FF0000"/>
                          </a:solidFill>
                        </a:rPr>
                        <a:t>” وأوفوا الكيل إذا كلتم وزنوا بالقسطاس المستقيم ذلك خيرُ وأحسن تأويلا ”</a:t>
                      </a:r>
                      <a:endParaRPr lang="en-US" sz="12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...........................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A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AE" sz="1200" dirty="0" smtClean="0"/>
                        <a:t>قال تعالى: </a:t>
                      </a:r>
                      <a:r>
                        <a:rPr lang="ar-AE" sz="1200" dirty="0" smtClean="0">
                          <a:solidFill>
                            <a:srgbClr val="FF0000"/>
                          </a:solidFill>
                        </a:rPr>
                        <a:t>(( ولا تقربوا الزنى إنه كان فاحشة</a:t>
                      </a:r>
                      <a:r>
                        <a:rPr lang="ar-AE" sz="1200" baseline="0" dirty="0" smtClean="0">
                          <a:solidFill>
                            <a:srgbClr val="FF0000"/>
                          </a:solidFill>
                        </a:rPr>
                        <a:t> وساء سبيلا ))</a:t>
                      </a:r>
                      <a:endParaRPr lang="ar-A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rtl="1"/>
                      <a:r>
                        <a:rPr lang="ar-AE" dirty="0" smtClean="0"/>
                        <a:t>...........................</a:t>
                      </a:r>
                      <a:endParaRPr lang="ar-AE" dirty="0"/>
                    </a:p>
                  </a:txBody>
                  <a:tcPr/>
                </a:tc>
              </a:tr>
              <a:tr h="898686">
                <a:tc>
                  <a:txBody>
                    <a:bodyPr/>
                    <a:lstStyle/>
                    <a:p>
                      <a:pPr rtl="1"/>
                      <a:r>
                        <a:rPr lang="ar-AE" sz="1200" dirty="0" smtClean="0"/>
                        <a:t>قال</a:t>
                      </a:r>
                      <a:r>
                        <a:rPr lang="ar-AE" sz="1200" baseline="0" dirty="0" smtClean="0"/>
                        <a:t> تعالى: </a:t>
                      </a:r>
                      <a:r>
                        <a:rPr lang="ar-AE" sz="1200" baseline="0" dirty="0" smtClean="0">
                          <a:solidFill>
                            <a:srgbClr val="FF0000"/>
                          </a:solidFill>
                        </a:rPr>
                        <a:t>(( ادعوهم لأبائهم هو أقسط عندالله ))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AE" sz="1200" dirty="0" smtClean="0"/>
                        <a:t>قال</a:t>
                      </a:r>
                      <a:r>
                        <a:rPr lang="ar-AE" sz="1200" baseline="0" dirty="0" smtClean="0"/>
                        <a:t> رسول </a:t>
                      </a:r>
                      <a:r>
                        <a:rPr lang="ar-AE" sz="1200" baseline="0" dirty="0" smtClean="0">
                          <a:solidFill>
                            <a:srgbClr val="FF0000"/>
                          </a:solidFill>
                        </a:rPr>
                        <a:t>الله</a:t>
                      </a:r>
                      <a:r>
                        <a:rPr lang="ar-AE" sz="1200" baseline="0" dirty="0" smtClean="0"/>
                        <a:t> </a:t>
                      </a:r>
                      <a:r>
                        <a:rPr lang="ar-AE" sz="300" baseline="0" dirty="0" smtClean="0"/>
                        <a:t>صلى الله عليه و سلم :</a:t>
                      </a:r>
                      <a:r>
                        <a:rPr lang="ar-AE" sz="1200" baseline="0" dirty="0" smtClean="0"/>
                        <a:t>: (( من أشار إلى أخيه بحديده فإن الملائكة تلعنه يدعه وإن كان أخاه لأبيه وأمه ))</a:t>
                      </a:r>
                      <a:endParaRPr lang="ar-AE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</a:tr>
              <a:tr h="898686">
                <a:tc>
                  <a:txBody>
                    <a:bodyPr/>
                    <a:lstStyle/>
                    <a:p>
                      <a:pPr rtl="1"/>
                      <a:r>
                        <a:rPr lang="ar-AE" sz="1200" dirty="0" smtClean="0"/>
                        <a:t>قال</a:t>
                      </a:r>
                      <a:r>
                        <a:rPr lang="ar-AE" sz="1200" baseline="0" dirty="0" smtClean="0"/>
                        <a:t> تعالى: </a:t>
                      </a:r>
                      <a:r>
                        <a:rPr lang="ar-AE" sz="1200" baseline="0" dirty="0" smtClean="0">
                          <a:solidFill>
                            <a:srgbClr val="FF0000"/>
                          </a:solidFill>
                        </a:rPr>
                        <a:t>(( وإن كن أولت حمل فأنفقوا عليهن حتى يضعن حملهن ))</a:t>
                      </a:r>
                      <a:endParaRPr lang="ar-A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AE" sz="1200" dirty="0" smtClean="0"/>
                        <a:t>قال رسول </a:t>
                      </a:r>
                      <a:r>
                        <a:rPr lang="ar-AE" sz="1200" dirty="0" smtClean="0">
                          <a:solidFill>
                            <a:srgbClr val="FF0000"/>
                          </a:solidFill>
                        </a:rPr>
                        <a:t>الله</a:t>
                      </a:r>
                      <a:r>
                        <a:rPr lang="ar-AE" sz="1200" dirty="0" smtClean="0"/>
                        <a:t> </a:t>
                      </a:r>
                      <a:r>
                        <a:rPr lang="ar-AE" sz="300" dirty="0" smtClean="0"/>
                        <a:t>صلى الله عليه وسلم </a:t>
                      </a:r>
                      <a:r>
                        <a:rPr lang="ar-AE" sz="1200" dirty="0" smtClean="0"/>
                        <a:t>: (( من أحدث في أمرنا هذا ما ليس فيه فهو رد ))</a:t>
                      </a:r>
                      <a:endParaRPr lang="ar-AE" sz="3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</a:tr>
              <a:tr h="898686">
                <a:tc>
                  <a:txBody>
                    <a:bodyPr/>
                    <a:lstStyle/>
                    <a:p>
                      <a:pPr rtl="1"/>
                      <a:r>
                        <a:rPr lang="ar-AE" sz="1200" dirty="0" smtClean="0"/>
                        <a:t>قال</a:t>
                      </a:r>
                      <a:r>
                        <a:rPr lang="ar-AE" sz="1200" baseline="0" dirty="0" smtClean="0"/>
                        <a:t> رسول </a:t>
                      </a:r>
                      <a:r>
                        <a:rPr lang="ar-AE" sz="1200" baseline="0" dirty="0" smtClean="0">
                          <a:solidFill>
                            <a:srgbClr val="FF0000"/>
                          </a:solidFill>
                        </a:rPr>
                        <a:t>الله</a:t>
                      </a:r>
                      <a:r>
                        <a:rPr lang="ar-AE" sz="1200" baseline="0" dirty="0" smtClean="0"/>
                        <a:t> </a:t>
                      </a:r>
                      <a:r>
                        <a:rPr lang="ar-AE" sz="300" baseline="0" dirty="0" smtClean="0"/>
                        <a:t>صلى الله عليه و سلم </a:t>
                      </a:r>
                      <a:r>
                        <a:rPr lang="ar-AE" sz="1200" baseline="0" dirty="0" smtClean="0"/>
                        <a:t>: </a:t>
                      </a:r>
                      <a:r>
                        <a:rPr lang="ar-AE" sz="1200" baseline="0" dirty="0" smtClean="0">
                          <a:solidFill>
                            <a:srgbClr val="FF0000"/>
                          </a:solidFill>
                        </a:rPr>
                        <a:t>((طلب العلم فريضة على كل مسلم ))</a:t>
                      </a:r>
                      <a:endParaRPr lang="ar-A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AE" sz="1200" dirty="0" smtClean="0"/>
                        <a:t>قال</a:t>
                      </a:r>
                      <a:r>
                        <a:rPr lang="ar-AE" sz="1200" baseline="0" dirty="0" smtClean="0"/>
                        <a:t> رسول </a:t>
                      </a:r>
                      <a:r>
                        <a:rPr lang="ar-AE" sz="1200" baseline="0" dirty="0" smtClean="0">
                          <a:solidFill>
                            <a:srgbClr val="FF0000"/>
                          </a:solidFill>
                        </a:rPr>
                        <a:t>الله</a:t>
                      </a:r>
                      <a:r>
                        <a:rPr lang="ar-AE" sz="1200" baseline="0" dirty="0" smtClean="0"/>
                        <a:t> </a:t>
                      </a:r>
                      <a:r>
                        <a:rPr lang="ar-AE" sz="300" baseline="0" dirty="0" smtClean="0"/>
                        <a:t>صلى الله عليه و سلم :</a:t>
                      </a:r>
                      <a:r>
                        <a:rPr lang="ar-AE" sz="1200" baseline="0" dirty="0" smtClean="0"/>
                        <a:t>: (( كل مسكر خمر وأن كل خمر</a:t>
                      </a:r>
                    </a:p>
                    <a:p>
                      <a:pPr rtl="1"/>
                      <a:r>
                        <a:rPr lang="ar-AE" sz="1200" baseline="0" dirty="0" smtClean="0"/>
                        <a:t> حرام ))</a:t>
                      </a:r>
                      <a:endParaRPr lang="ar-AE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</a:tr>
              <a:tr h="898686">
                <a:tc>
                  <a:txBody>
                    <a:bodyPr/>
                    <a:lstStyle/>
                    <a:p>
                      <a:pPr rtl="1"/>
                      <a:r>
                        <a:rPr lang="ar-AE" sz="1200" dirty="0" smtClean="0"/>
                        <a:t>قال</a:t>
                      </a:r>
                      <a:r>
                        <a:rPr lang="ar-AE" sz="1200" baseline="0" dirty="0" smtClean="0"/>
                        <a:t> أبو بزرة للنبي : يا نبي </a:t>
                      </a:r>
                      <a:r>
                        <a:rPr lang="ar-AE" sz="1200" baseline="0" dirty="0" smtClean="0">
                          <a:solidFill>
                            <a:srgbClr val="FF0000"/>
                          </a:solidFill>
                        </a:rPr>
                        <a:t>الله</a:t>
                      </a:r>
                      <a:r>
                        <a:rPr lang="ar-AE" sz="1200" baseline="0" dirty="0" smtClean="0"/>
                        <a:t>! علمني شيءا أنتفع به , قال: اعزل الأذى عن طريق المسلمين ))</a:t>
                      </a:r>
                      <a:endParaRPr lang="ar-A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AE" sz="1200" dirty="0" smtClean="0"/>
                        <a:t>قال</a:t>
                      </a:r>
                      <a:r>
                        <a:rPr lang="ar-AE" sz="1200" baseline="0" dirty="0" smtClean="0"/>
                        <a:t> تعالى : </a:t>
                      </a:r>
                      <a:r>
                        <a:rPr lang="ar-AE" sz="1200" baseline="0" dirty="0" smtClean="0">
                          <a:solidFill>
                            <a:srgbClr val="FF0000"/>
                          </a:solidFill>
                        </a:rPr>
                        <a:t>(( ولا تجعل يدك مغلولة إلى عنقك ولا تبسطها كل البسط فتقعد ملوما محسورا ))</a:t>
                      </a:r>
                      <a:endParaRPr lang="ar-A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683568" y="6381328"/>
            <a:ext cx="108012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 dirty="0" smtClean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332656"/>
            <a:ext cx="3744416" cy="540672"/>
          </a:xfrm>
        </p:spPr>
        <p:txBody>
          <a:bodyPr/>
          <a:lstStyle/>
          <a:p>
            <a:pPr algn="ctr"/>
            <a:r>
              <a:rPr lang="ar-AE" sz="2800" dirty="0" smtClean="0">
                <a:solidFill>
                  <a:schemeClr val="accent6">
                    <a:lumMod val="75000"/>
                  </a:schemeClr>
                </a:solidFill>
              </a:rPr>
              <a:t>الأصل في الأشياء الإباحة</a:t>
            </a:r>
            <a:endParaRPr lang="ar-AE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340768"/>
            <a:ext cx="7772400" cy="925360"/>
          </a:xfrm>
        </p:spPr>
        <p:txBody>
          <a:bodyPr/>
          <a:lstStyle/>
          <a:p>
            <a:pPr algn="ctr"/>
            <a:r>
              <a:rPr lang="ar-AE" dirty="0" smtClean="0"/>
              <a:t>- </a:t>
            </a:r>
            <a:r>
              <a:rPr lang="ar-AE" sz="1600" dirty="0" smtClean="0">
                <a:solidFill>
                  <a:srgbClr val="FF0000"/>
                </a:solidFill>
              </a:rPr>
              <a:t>العز بن عبد السلام : </a:t>
            </a:r>
            <a:r>
              <a:rPr lang="ar-AE" sz="1600" dirty="0" smtClean="0"/>
              <a:t>الأصل في الأشياء الإباحة, ولا يكون التحريم إلا بدليل شرعي معتبر, فإذا لم يرد ذلك, بقيت الأشياء في دائرة العفو الواسعة وهي دائرة الحلال.</a:t>
            </a:r>
            <a:endParaRPr lang="ar-AE" dirty="0">
              <a:solidFill>
                <a:srgbClr val="FF00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8028384" y="4005064"/>
            <a:ext cx="432048" cy="43204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sp>
        <p:nvSpPr>
          <p:cNvPr id="5" name="Oval 4"/>
          <p:cNvSpPr/>
          <p:nvPr/>
        </p:nvSpPr>
        <p:spPr>
          <a:xfrm>
            <a:off x="1043608" y="4005064"/>
            <a:ext cx="432048" cy="43204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sp>
        <p:nvSpPr>
          <p:cNvPr id="6" name="Oval 5"/>
          <p:cNvSpPr/>
          <p:nvPr/>
        </p:nvSpPr>
        <p:spPr>
          <a:xfrm>
            <a:off x="2987824" y="4005064"/>
            <a:ext cx="432048" cy="43204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sp>
        <p:nvSpPr>
          <p:cNvPr id="7" name="Oval 6"/>
          <p:cNvSpPr/>
          <p:nvPr/>
        </p:nvSpPr>
        <p:spPr>
          <a:xfrm>
            <a:off x="4788024" y="4005064"/>
            <a:ext cx="432048" cy="43204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sp>
        <p:nvSpPr>
          <p:cNvPr id="8" name="Oval 7"/>
          <p:cNvSpPr/>
          <p:nvPr/>
        </p:nvSpPr>
        <p:spPr>
          <a:xfrm>
            <a:off x="6444208" y="4005064"/>
            <a:ext cx="432048" cy="43204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sp>
        <p:nvSpPr>
          <p:cNvPr id="9" name="Rectangle 8"/>
          <p:cNvSpPr/>
          <p:nvPr/>
        </p:nvSpPr>
        <p:spPr>
          <a:xfrm>
            <a:off x="611560" y="3501008"/>
            <a:ext cx="799288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AE" dirty="0" smtClean="0">
                <a:solidFill>
                  <a:srgbClr val="7030A0"/>
                </a:solidFill>
              </a:rPr>
              <a:t>فرائض             مندوبات             مباحات               مكروهات                 محرمات</a:t>
            </a:r>
            <a:endParaRPr lang="ar-AE" dirty="0">
              <a:solidFill>
                <a:srgbClr val="7030A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876256" y="4221088"/>
            <a:ext cx="115212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475656" y="4221088"/>
            <a:ext cx="151216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6" idx="6"/>
          </p:cNvCxnSpPr>
          <p:nvPr/>
        </p:nvCxnSpPr>
        <p:spPr>
          <a:xfrm>
            <a:off x="3419872" y="4221088"/>
            <a:ext cx="136815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220072" y="4221088"/>
            <a:ext cx="122413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331640" y="4437112"/>
            <a:ext cx="432048" cy="8640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8316416" y="4365104"/>
            <a:ext cx="432048" cy="8640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683568" y="4437112"/>
            <a:ext cx="504056" cy="8640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7740352" y="4365104"/>
            <a:ext cx="504056" cy="8640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8604448" y="5301208"/>
            <a:ext cx="432048" cy="43204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sp>
        <p:nvSpPr>
          <p:cNvPr id="32" name="Oval 31"/>
          <p:cNvSpPr/>
          <p:nvPr/>
        </p:nvSpPr>
        <p:spPr>
          <a:xfrm>
            <a:off x="7380312" y="5301208"/>
            <a:ext cx="432048" cy="43204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sp>
        <p:nvSpPr>
          <p:cNvPr id="33" name="Oval 32"/>
          <p:cNvSpPr/>
          <p:nvPr/>
        </p:nvSpPr>
        <p:spPr>
          <a:xfrm>
            <a:off x="1547664" y="5373216"/>
            <a:ext cx="432048" cy="43204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sp>
        <p:nvSpPr>
          <p:cNvPr id="34" name="Oval 33"/>
          <p:cNvSpPr/>
          <p:nvPr/>
        </p:nvSpPr>
        <p:spPr>
          <a:xfrm>
            <a:off x="467544" y="5373216"/>
            <a:ext cx="432048" cy="43204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AE"/>
          </a:p>
        </p:txBody>
      </p:sp>
      <p:sp>
        <p:nvSpPr>
          <p:cNvPr id="35" name="Rectangle 34"/>
          <p:cNvSpPr/>
          <p:nvPr/>
        </p:nvSpPr>
        <p:spPr>
          <a:xfrm>
            <a:off x="323528" y="5877272"/>
            <a:ext cx="882047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AE" dirty="0" smtClean="0">
                <a:solidFill>
                  <a:schemeClr val="accent4">
                    <a:lumMod val="75000"/>
                  </a:schemeClr>
                </a:solidFill>
              </a:rPr>
              <a:t>فرض          فرض                                                                            صغائر        كبائر</a:t>
            </a:r>
          </a:p>
          <a:p>
            <a:r>
              <a:rPr lang="ar-AE" dirty="0" smtClean="0">
                <a:solidFill>
                  <a:schemeClr val="accent4">
                    <a:lumMod val="75000"/>
                  </a:schemeClr>
                </a:solidFill>
              </a:rPr>
              <a:t>عين           كفاية</a:t>
            </a:r>
            <a:endParaRPr lang="ar-AE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31" grpId="0" animBg="1"/>
      <p:bldP spid="32" grpId="0" animBg="1"/>
      <p:bldP spid="33" grpId="0" animBg="1"/>
      <p:bldP spid="34" grpId="0" animBg="1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512064"/>
            <a:ext cx="6275040" cy="612680"/>
          </a:xfrm>
        </p:spPr>
        <p:txBody>
          <a:bodyPr/>
          <a:lstStyle/>
          <a:p>
            <a:pPr algn="r"/>
            <a:r>
              <a:rPr lang="ar-AE" sz="2000" dirty="0" smtClean="0">
                <a:solidFill>
                  <a:schemeClr val="accent4">
                    <a:lumMod val="75000"/>
                  </a:schemeClr>
                </a:solidFill>
              </a:rPr>
              <a:t># من خلال قراءتك للأبيات في الصفحه (75) أكمل الجدول الاتي :</a:t>
            </a:r>
            <a:endParaRPr lang="ar-AE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3568" y="1397000"/>
          <a:ext cx="8136904" cy="482945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034226"/>
                <a:gridCol w="2034226"/>
                <a:gridCol w="2034226"/>
                <a:gridCol w="2034226"/>
              </a:tblGrid>
              <a:tr h="519832">
                <a:tc>
                  <a:txBody>
                    <a:bodyPr/>
                    <a:lstStyle/>
                    <a:p>
                      <a:pPr algn="ctr" rtl="1"/>
                      <a:r>
                        <a:rPr lang="ar-AE" sz="2400" dirty="0" smtClean="0"/>
                        <a:t>أقسام</a:t>
                      </a:r>
                      <a:r>
                        <a:rPr lang="ar-AE" sz="2400" baseline="0" dirty="0" smtClean="0"/>
                        <a:t> الحكم الشرعي</a:t>
                      </a:r>
                      <a:endParaRPr lang="ar-AE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400" dirty="0" smtClean="0"/>
                        <a:t>فاعله</a:t>
                      </a:r>
                      <a:endParaRPr lang="ar-A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400" dirty="0" smtClean="0"/>
                        <a:t>تاركه</a:t>
                      </a:r>
                      <a:endParaRPr lang="ar-A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AE" sz="2400" dirty="0" smtClean="0"/>
                        <a:t>أمثلة</a:t>
                      </a:r>
                      <a:endParaRPr lang="ar-AE" sz="2400" dirty="0"/>
                    </a:p>
                  </a:txBody>
                  <a:tcPr/>
                </a:tc>
              </a:tr>
              <a:tr h="939259">
                <a:tc>
                  <a:txBody>
                    <a:bodyPr/>
                    <a:lstStyle/>
                    <a:p>
                      <a:pPr algn="ctr" rtl="1"/>
                      <a:endParaRPr lang="ar-AE" dirty="0" smtClean="0"/>
                    </a:p>
                    <a:p>
                      <a:pPr algn="ctr" rtl="1"/>
                      <a:r>
                        <a:rPr lang="ar-AE" dirty="0" smtClean="0"/>
                        <a:t>.........................</a:t>
                      </a:r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</a:tr>
              <a:tr h="939259"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rtl="1"/>
                      <a:r>
                        <a:rPr lang="ar-AE" dirty="0" smtClean="0"/>
                        <a:t>.........................</a:t>
                      </a:r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A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AE" dirty="0" smtClean="0"/>
                    </a:p>
                  </a:txBody>
                  <a:tcPr/>
                </a:tc>
              </a:tr>
              <a:tr h="986706"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rtl="1"/>
                      <a:r>
                        <a:rPr lang="ar-AE" baseline="0" dirty="0" smtClean="0"/>
                        <a:t>        المباح</a:t>
                      </a:r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غير</a:t>
                      </a:r>
                      <a:r>
                        <a:rPr lang="ar-AE" baseline="0" dirty="0" smtClean="0"/>
                        <a:t> آثم و غير مثاب</a:t>
                      </a:r>
                      <a:endParaRPr lang="ar-A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غير</a:t>
                      </a:r>
                      <a:r>
                        <a:rPr lang="ar-AE" baseline="0" dirty="0" smtClean="0"/>
                        <a:t> آثم و غير مثاب</a:t>
                      </a:r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AE" dirty="0" smtClean="0"/>
                    </a:p>
                    <a:p>
                      <a:pPr rtl="1"/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</a:tr>
              <a:tr h="939259"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AE" dirty="0" smtClean="0"/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dirty="0" smtClean="0"/>
                        <a:t>.........................</a:t>
                      </a:r>
                    </a:p>
                    <a:p>
                      <a:pPr rtl="1"/>
                      <a:endParaRPr lang="ar-AE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8104" y="116632"/>
            <a:ext cx="3163888" cy="72008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ar-AE" sz="2800" dirty="0" smtClean="0">
                <a:solidFill>
                  <a:schemeClr val="accent4">
                    <a:lumMod val="75000"/>
                  </a:schemeClr>
                </a:solidFill>
              </a:rPr>
              <a:t> أتأمل و أستخرج :</a:t>
            </a:r>
            <a:endParaRPr lang="ar-AE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043608" y="836712"/>
            <a:ext cx="7772400" cy="4320480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ar-AE" sz="1600" dirty="0" smtClean="0"/>
              <a:t>    </a:t>
            </a:r>
            <a:r>
              <a:rPr lang="ar-AE" sz="3800" dirty="0" smtClean="0">
                <a:solidFill>
                  <a:schemeClr val="tx1">
                    <a:lumMod val="50000"/>
                  </a:schemeClr>
                </a:solidFill>
              </a:rPr>
              <a:t>إن تقصير المسلمين في الفروض الكفائية ترك آثارا سلبية على واقع الأمة, وجعلها تتأخر عن أداء دورها وسط الأمم و الشعوب .</a:t>
            </a:r>
          </a:p>
          <a:p>
            <a:pPr algn="r"/>
            <a:endParaRPr lang="ar-AE" sz="3800" dirty="0" smtClean="0"/>
          </a:p>
          <a:p>
            <a:pPr algn="r">
              <a:buFont typeface="Arial" pitchFamily="34" charset="0"/>
              <a:buChar char="•"/>
            </a:pPr>
            <a:r>
              <a:rPr lang="ar-AE" sz="3800" dirty="0" smtClean="0">
                <a:solidFill>
                  <a:schemeClr val="accent1">
                    <a:lumMod val="75000"/>
                  </a:schemeClr>
                </a:solidFill>
              </a:rPr>
              <a:t>تأمل واقعك واستخرج عددا من الفروض الكفائية التي قصر المسلمون في القيام بها.</a:t>
            </a:r>
          </a:p>
          <a:p>
            <a:pPr algn="r"/>
            <a:r>
              <a:rPr lang="ar-AE" sz="3800" dirty="0" smtClean="0"/>
              <a:t> ..........................................................................................................................................................................................</a:t>
            </a:r>
          </a:p>
          <a:p>
            <a:pPr algn="r"/>
            <a:endParaRPr lang="ar-AE" sz="3800" dirty="0" smtClean="0"/>
          </a:p>
          <a:p>
            <a:pPr algn="r">
              <a:buFont typeface="Arial" pitchFamily="34" charset="0"/>
              <a:buChar char="•"/>
            </a:pPr>
            <a:r>
              <a:rPr lang="ar-AE" sz="3800" dirty="0" smtClean="0">
                <a:solidFill>
                  <a:schemeClr val="accent1">
                    <a:lumMod val="75000"/>
                  </a:schemeClr>
                </a:solidFill>
              </a:rPr>
              <a:t>ما التخصص العلمي الجامعي الذي تنوي التوجه إليه لتسهم في إحياء الفروض الكفائية المعطلة في الأمة ؟</a:t>
            </a:r>
          </a:p>
          <a:p>
            <a:pPr algn="r"/>
            <a:r>
              <a:rPr lang="ar-AE" sz="3800" dirty="0" smtClean="0"/>
              <a:t> ..........................................................................................................................................................................................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124744"/>
            <a:ext cx="7772400" cy="1728192"/>
          </a:xfrm>
        </p:spPr>
        <p:txBody>
          <a:bodyPr/>
          <a:lstStyle/>
          <a:p>
            <a:pPr algn="r"/>
            <a:r>
              <a:rPr lang="ar-AE" sz="2000" dirty="0" smtClean="0">
                <a:solidFill>
                  <a:schemeClr val="tx1"/>
                </a:solidFill>
              </a:rPr>
              <a:t>1-</a:t>
            </a:r>
            <a:r>
              <a:rPr lang="ar-AE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ar-AE" sz="2000" dirty="0" smtClean="0">
                <a:solidFill>
                  <a:schemeClr val="accent4">
                    <a:lumMod val="75000"/>
                  </a:schemeClr>
                </a:solidFill>
              </a:rPr>
              <a:t>في موقف الرجل الصالح مع موسى – عليه السلام – عندما قام بخرق السفينة وقعت موازنة بين عمل فاسد وآ خر أشد فسادا, فتم درء الأفسد بارتكاب الفاسد. وضح ذلك .</a:t>
            </a:r>
            <a:r>
              <a:rPr lang="ar-AE" sz="2000" dirty="0" smtClean="0"/>
              <a:t/>
            </a:r>
            <a:br>
              <a:rPr lang="ar-AE" sz="2000" dirty="0" smtClean="0"/>
            </a:br>
            <a:r>
              <a:rPr lang="ar-AE" sz="2000" dirty="0" smtClean="0"/>
              <a:t>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ar-AE" sz="1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372200" y="116632"/>
            <a:ext cx="2299792" cy="7200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t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AE" sz="2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أتأمل و أجيب :</a:t>
            </a:r>
            <a:endParaRPr kumimoji="0" lang="ar-AE" sz="2800" b="0" i="0" u="none" strike="noStrike" kern="1200" cap="none" spc="-10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99592" y="3789040"/>
            <a:ext cx="7772400" cy="252028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AE" spc="-100" dirty="0" smtClean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ar-AE" spc="-100" dirty="0" smtClean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  <a:r>
              <a:rPr lang="ar-AE" spc="-100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قال </a:t>
            </a:r>
            <a:r>
              <a:rPr lang="ar-AE" spc="-1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الله</a:t>
            </a:r>
            <a:r>
              <a:rPr lang="ar-AE" spc="-1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ar-AE" spc="-100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تعالى :</a:t>
            </a:r>
            <a:r>
              <a:rPr lang="ar-AE" spc="-1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ar-AE" spc="-100" dirty="0" smtClean="0">
                <a:solidFill>
                  <a:schemeClr val="tx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(( ولا تبوا الذين يدعون من دون الله فيسبوا الله عدوا بغير علم ))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AE" sz="1800" b="0" i="0" u="none" strike="noStrike" kern="1200" cap="none" spc="-10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2-</a:t>
            </a:r>
            <a:r>
              <a:rPr kumimoji="0" lang="ar-AE" sz="1800" b="0" i="0" u="none" strike="noStrike" kern="1200" cap="none" spc="-100" normalizeH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AE" sz="1800" b="0" i="0" u="none" strike="noStrike" kern="1200" cap="none" spc="-100" normalizeH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تضمنت الآية الكريمة موازنة بين تحقيق مصلحة ودفع مفسدة , قدم فيها درء المفسدة على جلب المصلحة , وضح ذلك مبيا السبب 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AE" spc="-100" baseline="0" dirty="0" smtClean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kumimoji="0" lang="ar-AE" sz="1800" b="0" i="0" u="none" strike="noStrike" kern="1200" cap="none" spc="-100" normalizeH="0" baseline="0" noProof="0" dirty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allAtOnce" animBg="1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72400" cy="2160240"/>
          </a:xfrm>
        </p:spPr>
        <p:txBody>
          <a:bodyPr/>
          <a:lstStyle/>
          <a:p>
            <a:pPr algn="r"/>
            <a:r>
              <a:rPr lang="ar-AE" sz="2000" dirty="0" smtClean="0">
                <a:solidFill>
                  <a:schemeClr val="tx2">
                    <a:lumMod val="50000"/>
                  </a:schemeClr>
                </a:solidFill>
              </a:rPr>
              <a:t>     عن عائشة- رضي الله عنها –أن النبي </a:t>
            </a:r>
            <a:r>
              <a:rPr lang="ar-AE" sz="300" dirty="0" smtClean="0">
                <a:solidFill>
                  <a:schemeClr val="tx2">
                    <a:lumMod val="50000"/>
                  </a:schemeClr>
                </a:solidFill>
              </a:rPr>
              <a:t>صلى الله عليه وسلم </a:t>
            </a:r>
            <a:r>
              <a:rPr lang="ar-AE" sz="2000" dirty="0" smtClean="0">
                <a:solidFill>
                  <a:schemeClr val="tx2">
                    <a:lumMod val="50000"/>
                  </a:schemeClr>
                </a:solidFill>
              </a:rPr>
              <a:t> قال لها : ” يا عائشة لولا أن قومك حديثو عهد بجاهلية لأمرت بالبيت فهدم فأدخلت فيه ما أخرج منه وألزقته بألارض وجعلت له بابين 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</a:rPr>
              <a:t>;</a:t>
            </a:r>
            <a:r>
              <a:rPr lang="ar-AE" sz="2000" dirty="0" smtClean="0">
                <a:solidFill>
                  <a:schemeClr val="tx2">
                    <a:lumMod val="50000"/>
                  </a:schemeClr>
                </a:solidFill>
              </a:rPr>
              <a:t> بابا شرقيا وبابا غربيا , فبلغت به أساس إبراهيم ”</a:t>
            </a:r>
            <a:br>
              <a:rPr lang="ar-AE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ar-AE" sz="2000" dirty="0" smtClean="0">
                <a:solidFill>
                  <a:schemeClr val="tx1"/>
                </a:solidFill>
              </a:rPr>
              <a:t>3-</a:t>
            </a:r>
            <a:r>
              <a:rPr lang="ar-AE" sz="2000" dirty="0" smtClean="0">
                <a:solidFill>
                  <a:schemeClr val="tx2">
                    <a:lumMod val="50000"/>
                  </a:schemeClr>
                </a:solidFill>
              </a:rPr>
              <a:t> أشار الحديث الشريف إلى حدوث تعارض بين مصلحة و مفسدة أعظم , قام النبي </a:t>
            </a:r>
            <a:r>
              <a:rPr lang="ar-AE" sz="800" dirty="0" smtClean="0">
                <a:solidFill>
                  <a:schemeClr val="tx2">
                    <a:lumMod val="50000"/>
                  </a:schemeClr>
                </a:solidFill>
              </a:rPr>
              <a:t>صلى الله عليه وسلم  </a:t>
            </a:r>
            <a:r>
              <a:rPr lang="ar-AE" sz="2000" dirty="0" smtClean="0">
                <a:solidFill>
                  <a:schemeClr val="tx2">
                    <a:lumMod val="50000"/>
                  </a:schemeClr>
                </a:solidFill>
              </a:rPr>
              <a:t>بتقديم إحداهما على الأخرى , فأيهما قدم </a:t>
            </a:r>
            <a:r>
              <a:rPr lang="ar-AE" sz="800" dirty="0" smtClean="0">
                <a:solidFill>
                  <a:schemeClr val="tx2">
                    <a:lumMod val="50000"/>
                  </a:schemeClr>
                </a:solidFill>
              </a:rPr>
              <a:t>صلى الله عليه وسلم </a:t>
            </a:r>
            <a:r>
              <a:rPr lang="ar-AE" sz="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ar-AE" sz="2000" dirty="0" smtClean="0">
                <a:solidFill>
                  <a:schemeClr val="tx2">
                    <a:lumMod val="50000"/>
                  </a:schemeClr>
                </a:solidFill>
              </a:rPr>
              <a:t>ولماذا ؟</a:t>
            </a:r>
            <a:br>
              <a:rPr lang="ar-AE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ar-AE" sz="2000" dirty="0" smtClean="0">
                <a:solidFill>
                  <a:schemeClr val="tx1"/>
                </a:solidFill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ar-AE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5797256"/>
          </a:xfrm>
        </p:spPr>
        <p:txBody>
          <a:bodyPr/>
          <a:lstStyle/>
          <a:p>
            <a:pPr algn="ctr"/>
            <a:r>
              <a:rPr lang="ar-AE" sz="6000" dirty="0" smtClean="0">
                <a:solidFill>
                  <a:srgbClr val="7030A0"/>
                </a:solidFill>
              </a:rPr>
              <a:t>أعداد الطلاب : </a:t>
            </a:r>
            <a:br>
              <a:rPr lang="ar-AE" sz="6000" dirty="0" smtClean="0">
                <a:solidFill>
                  <a:srgbClr val="7030A0"/>
                </a:solidFill>
              </a:rPr>
            </a:br>
            <a:r>
              <a:rPr lang="ar-AE" sz="6000" dirty="0" smtClean="0">
                <a:solidFill>
                  <a:srgbClr val="7030A0"/>
                </a:solidFill>
              </a:rPr>
              <a:t>1- حمود خليفه </a:t>
            </a:r>
            <a:br>
              <a:rPr lang="ar-AE" sz="6000" dirty="0" smtClean="0">
                <a:solidFill>
                  <a:srgbClr val="7030A0"/>
                </a:solidFill>
              </a:rPr>
            </a:br>
            <a:r>
              <a:rPr lang="ar-AE" sz="6000" dirty="0" smtClean="0">
                <a:solidFill>
                  <a:srgbClr val="7030A0"/>
                </a:solidFill>
              </a:rPr>
              <a:t>2- سعيد سليم</a:t>
            </a:r>
            <a:br>
              <a:rPr lang="ar-AE" sz="6000" dirty="0" smtClean="0">
                <a:solidFill>
                  <a:srgbClr val="7030A0"/>
                </a:solidFill>
              </a:rPr>
            </a:br>
            <a:r>
              <a:rPr lang="ar-AE" sz="6000" dirty="0" smtClean="0">
                <a:solidFill>
                  <a:srgbClr val="7030A0"/>
                </a:solidFill>
              </a:rPr>
              <a:t/>
            </a:r>
            <a:br>
              <a:rPr lang="ar-AE" sz="6000" dirty="0" smtClean="0">
                <a:solidFill>
                  <a:srgbClr val="7030A0"/>
                </a:solidFill>
              </a:rPr>
            </a:br>
            <a:r>
              <a:rPr lang="ar-AE" sz="6000" dirty="0" smtClean="0">
                <a:solidFill>
                  <a:srgbClr val="7030A0"/>
                </a:solidFill>
              </a:rPr>
              <a:t>بأشراف الأستاذ :</a:t>
            </a:r>
            <a:br>
              <a:rPr lang="ar-AE" sz="6000" dirty="0" smtClean="0">
                <a:solidFill>
                  <a:srgbClr val="7030A0"/>
                </a:solidFill>
              </a:rPr>
            </a:br>
            <a:r>
              <a:rPr lang="ar-AE" sz="6000" dirty="0" smtClean="0">
                <a:solidFill>
                  <a:srgbClr val="7030A0"/>
                </a:solidFill>
              </a:rPr>
              <a:t>حسن طه</a:t>
            </a:r>
            <a:br>
              <a:rPr lang="ar-AE" sz="6000" dirty="0" smtClean="0">
                <a:solidFill>
                  <a:srgbClr val="7030A0"/>
                </a:solidFill>
              </a:rPr>
            </a:br>
            <a:endParaRPr lang="ar-AE" sz="6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276</TotalTime>
  <Words>605</Words>
  <Application>Microsoft Office PowerPoint</Application>
  <PresentationFormat>On-screen Show (4:3)</PresentationFormat>
  <Paragraphs>101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Metro</vt:lpstr>
      <vt:lpstr>الحلال و  الحرام</vt:lpstr>
      <vt:lpstr>غاية التشريع تحقيق مصالح العباد</vt:lpstr>
      <vt:lpstr># أمامك مجموعة من الأوامر و النواهي , حدد أمام كل منها المصلحة الضرورية التي تهدف إلى حفظها :</vt:lpstr>
      <vt:lpstr>الأصل في الأشياء الإباحة</vt:lpstr>
      <vt:lpstr># من خلال قراءتك للأبيات في الصفحه (75) أكمل الجدول الاتي :</vt:lpstr>
      <vt:lpstr> أتأمل و أستخرج :</vt:lpstr>
      <vt:lpstr>1- في موقف الرجل الصالح مع موسى – عليه السلام – عندما قام بخرق السفينة وقعت موازنة بين عمل فاسد وآ خر أشد فسادا, فتم درء الأفسد بارتكاب الفاسد. وضح ذلك . ..............................................................................................................................................................................................................................................</vt:lpstr>
      <vt:lpstr>     عن عائشة- رضي الله عنها –أن النبي صلى الله عليه وسلم  قال لها : ” يا عائشة لولا أن قومك حديثو عهد بجاهلية لأمرت بالبيت فهدم فأدخلت فيه ما أخرج منه وألزقته بألارض وجعلت له بابين ; بابا شرقيا وبابا غربيا , فبلغت به أساس إبراهيم ” 3- أشار الحديث الشريف إلى حدوث تعارض بين مصلحة و مفسدة أعظم , قام النبي صلى الله عليه وسلم  بتقديم إحداهما على الأخرى , فأيهما قدم صلى الله عليه وسلم  ولماذا ؟ ..............................................................................................................................................................................................................................................</vt:lpstr>
      <vt:lpstr>أعداد الطلاب :  1- حمود خليفه  2- سعيد سليم  بأشراف الأستاذ : حسن طه 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الحلال و  الحرام</dc:title>
  <dc:creator>hamoud QD</dc:creator>
  <cp:lastModifiedBy>hamoud QD</cp:lastModifiedBy>
  <cp:revision>30</cp:revision>
  <dcterms:created xsi:type="dcterms:W3CDTF">2011-10-19T18:12:55Z</dcterms:created>
  <dcterms:modified xsi:type="dcterms:W3CDTF">2011-10-24T18:04:06Z</dcterms:modified>
</cp:coreProperties>
</file>