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5"/>
  </p:notesMasterIdLst>
  <p:sldIdLst>
    <p:sldId id="257" r:id="rId2"/>
    <p:sldId id="258" r:id="rId3"/>
    <p:sldId id="259" r:id="rId4"/>
    <p:sldId id="260" r:id="rId5"/>
    <p:sldId id="261" r:id="rId6"/>
    <p:sldId id="264" r:id="rId7"/>
    <p:sldId id="265" r:id="rId8"/>
    <p:sldId id="266" r:id="rId9"/>
    <p:sldId id="267" r:id="rId10"/>
    <p:sldId id="270" r:id="rId11"/>
    <p:sldId id="268" r:id="rId12"/>
    <p:sldId id="269" r:id="rId13"/>
    <p:sldId id="271" r:id="rId14"/>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9" d="100"/>
          <a:sy n="69" d="100"/>
        </p:scale>
        <p:origin x="-140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عنصر نائب للتاريخ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EE901D-62B7-4C35-BC3A-DCD84967F192}" type="datetimeFigureOut">
              <a:rPr lang="en-US" smtClean="0"/>
              <a:t>10/29/2011</a:t>
            </a:fld>
            <a:endParaRPr lang="en-US"/>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6" name="عنصر نائب للتذييل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عنصر نائب لرقم الشريحة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9A661F-D5E0-48F0-A409-52F2A186A3A3}" type="slidenum">
              <a:rPr lang="en-US" smtClean="0"/>
              <a:t>‹#›</a:t>
            </a:fld>
            <a:endParaRPr lang="en-US"/>
          </a:p>
        </p:txBody>
      </p:sp>
    </p:spTree>
    <p:extLst>
      <p:ext uri="{BB962C8B-B14F-4D97-AF65-F5344CB8AC3E}">
        <p14:creationId xmlns:p14="http://schemas.microsoft.com/office/powerpoint/2010/main" val="27363446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AB51D9-C700-430D-BD76-A30615B666C3}" type="slidenum">
              <a:rPr lang="ar-SA"/>
              <a:pPr/>
              <a:t>3</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AB51D9-C700-430D-BD76-A30615B666C3}" type="slidenum">
              <a:rPr lang="ar-SA"/>
              <a:pPr/>
              <a:t>12</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AB51D9-C700-430D-BD76-A30615B666C3}" type="slidenum">
              <a:rPr lang="ar-SA"/>
              <a:pPr/>
              <a:t>4</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AB51D9-C700-430D-BD76-A30615B666C3}" type="slidenum">
              <a:rPr lang="ar-SA"/>
              <a:pPr/>
              <a:t>5</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AB51D9-C700-430D-BD76-A30615B666C3}" type="slidenum">
              <a:rPr lang="ar-SA"/>
              <a:pPr/>
              <a:t>6</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AB51D9-C700-430D-BD76-A30615B666C3}" type="slidenum">
              <a:rPr lang="ar-SA"/>
              <a:pPr/>
              <a:t>7</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AB51D9-C700-430D-BD76-A30615B666C3}" type="slidenum">
              <a:rPr lang="ar-SA"/>
              <a:pPr/>
              <a:t>8</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AB51D9-C700-430D-BD76-A30615B666C3}" type="slidenum">
              <a:rPr lang="ar-SA"/>
              <a:pPr/>
              <a:t>9</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AB51D9-C700-430D-BD76-A30615B666C3}" type="slidenum">
              <a:rPr lang="ar-SA"/>
              <a:pPr/>
              <a:t>10</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AB51D9-C700-430D-BD76-A30615B666C3}" type="slidenum">
              <a:rPr lang="ar-SA"/>
              <a:pPr/>
              <a:t>11</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02/12/1432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02/12/1432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02/12/1432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t>02/12/1432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t>02/12/1432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t>02/12/1432</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t>02/12/1432</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t>02/12/1432</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t>02/12/1432</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t>02/12/1432</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t>02/12/1432</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t>02/12/1432</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9" name="Picture 7" descr="wall5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WordArt 4" descr="wall4s"/>
          <p:cNvSpPr>
            <a:spLocks noChangeArrowheads="1" noChangeShapeType="1" noTextEdit="1"/>
          </p:cNvSpPr>
          <p:nvPr/>
        </p:nvSpPr>
        <p:spPr bwMode="auto">
          <a:xfrm>
            <a:off x="1259632" y="1628800"/>
            <a:ext cx="6912768" cy="33847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ar-AE" sz="4400" kern="10" dirty="0">
                <a:ln w="9525">
                  <a:solidFill>
                    <a:schemeClr val="tx2"/>
                  </a:solidFill>
                  <a:round/>
                  <a:headEnd/>
                  <a:tailEnd/>
                </a:ln>
                <a:blipFill dpi="0" rotWithShape="1">
                  <a:blip r:embed="rId3"/>
                  <a:srcRect/>
                  <a:stretch>
                    <a:fillRect/>
                  </a:stretch>
                </a:blipFill>
                <a:latin typeface="FS_Cairo_Shatter"/>
              </a:rPr>
              <a:t>الاستعارة</a:t>
            </a:r>
            <a:endParaRPr lang="en-US" sz="4400" kern="10" dirty="0">
              <a:ln w="9525">
                <a:solidFill>
                  <a:schemeClr val="tx2"/>
                </a:solidFill>
                <a:round/>
                <a:headEnd/>
                <a:tailEnd/>
              </a:ln>
              <a:blipFill dpi="0" rotWithShape="1">
                <a:blip r:embed="rId3"/>
                <a:srcRect/>
                <a:stretch>
                  <a:fillRect/>
                </a:stretch>
              </a:blipFill>
              <a:latin typeface="FS_Cairo_Shatter"/>
            </a:endParaRPr>
          </a:p>
        </p:txBody>
      </p:sp>
    </p:spTree>
    <p:extLst>
      <p:ext uri="{BB962C8B-B14F-4D97-AF65-F5344CB8AC3E}">
        <p14:creationId xmlns:p14="http://schemas.microsoft.com/office/powerpoint/2010/main" val="4012470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9" name="Picture 9" descr="wall6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86"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130" name="Rectangle 10"/>
          <p:cNvSpPr>
            <a:spLocks noChangeArrowheads="1"/>
          </p:cNvSpPr>
          <p:nvPr/>
        </p:nvSpPr>
        <p:spPr bwMode="auto">
          <a:xfrm>
            <a:off x="6443663" y="1268413"/>
            <a:ext cx="2592387"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1" name="Rectangle 11"/>
          <p:cNvSpPr>
            <a:spLocks noChangeArrowheads="1"/>
          </p:cNvSpPr>
          <p:nvPr/>
        </p:nvSpPr>
        <p:spPr bwMode="auto">
          <a:xfrm>
            <a:off x="6300788" y="1268413"/>
            <a:ext cx="576262"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2" name="Rectangle 12"/>
          <p:cNvSpPr>
            <a:spLocks noChangeArrowheads="1"/>
          </p:cNvSpPr>
          <p:nvPr/>
        </p:nvSpPr>
        <p:spPr bwMode="auto">
          <a:xfrm>
            <a:off x="6084888" y="1484313"/>
            <a:ext cx="1079500"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 name="مربع نص 4"/>
          <p:cNvSpPr txBox="1"/>
          <p:nvPr/>
        </p:nvSpPr>
        <p:spPr>
          <a:xfrm>
            <a:off x="851570" y="1613767"/>
            <a:ext cx="7488832" cy="3108543"/>
          </a:xfrm>
          <a:prstGeom prst="rect">
            <a:avLst/>
          </a:prstGeom>
          <a:blipFill>
            <a:blip r:embed="rId4"/>
            <a:tile tx="0" ty="0" sx="100000" sy="100000" flip="none" algn="tl"/>
          </a:blipFill>
          <a:ln>
            <a:solidFill>
              <a:schemeClr val="tx1"/>
            </a:solidFill>
          </a:ln>
        </p:spPr>
        <p:txBody>
          <a:bodyPr wrap="square" rtlCol="0">
            <a:spAutoFit/>
          </a:bodyPr>
          <a:lstStyle/>
          <a:p>
            <a:pPr marL="457200" indent="-457200">
              <a:buFontTx/>
              <a:buChar char="-"/>
            </a:pPr>
            <a:r>
              <a:rPr lang="ar-AE" sz="2800" dirty="0" smtClean="0"/>
              <a:t>كيف عرفت أن هذه الكلمات مستخدمة من قبيل الاستعارة؟</a:t>
            </a:r>
          </a:p>
          <a:p>
            <a:pPr marL="285750" indent="-285750">
              <a:buFontTx/>
              <a:buChar char="-"/>
            </a:pPr>
            <a:r>
              <a:rPr lang="ar-AE" sz="2800" dirty="0" smtClean="0"/>
              <a:t>يشير السياق العام للنص إلى طبيعة اللفظة المستخدمة, إن كانت على سبيل الحقيقة أو على سبيل المجاز, فداود في الرواية (أرض السواد) لا يمكن أن يكون قد ذاق طعم الحياة حقيقةً, لأن هذه الحياة ليست شيئاً يذاق, و السماء من المستحيل أن تزين بمصابيح حقيقية, بل يشيء آخر يشبه المصابيح, و هكذا فالسياق هو الذي يدلنا إن كانت اللفظة واردة حقيقة أو مجازاً.</a:t>
            </a:r>
            <a:endParaRPr lang="ar-AE" dirty="0" smtClean="0"/>
          </a:p>
        </p:txBody>
      </p:sp>
    </p:spTree>
    <p:extLst>
      <p:ext uri="{BB962C8B-B14F-4D97-AF65-F5344CB8AC3E}">
        <p14:creationId xmlns:p14="http://schemas.microsoft.com/office/powerpoint/2010/main" val="2957451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9" name="Picture 9" descr="wall6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86"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130" name="Rectangle 10"/>
          <p:cNvSpPr>
            <a:spLocks noChangeArrowheads="1"/>
          </p:cNvSpPr>
          <p:nvPr/>
        </p:nvSpPr>
        <p:spPr bwMode="auto">
          <a:xfrm>
            <a:off x="6443663" y="1268413"/>
            <a:ext cx="2592387"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1" name="Rectangle 11"/>
          <p:cNvSpPr>
            <a:spLocks noChangeArrowheads="1"/>
          </p:cNvSpPr>
          <p:nvPr/>
        </p:nvSpPr>
        <p:spPr bwMode="auto">
          <a:xfrm>
            <a:off x="6300788" y="1268413"/>
            <a:ext cx="576262"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2" name="Rectangle 12"/>
          <p:cNvSpPr>
            <a:spLocks noChangeArrowheads="1"/>
          </p:cNvSpPr>
          <p:nvPr/>
        </p:nvSpPr>
        <p:spPr bwMode="auto">
          <a:xfrm>
            <a:off x="6084888" y="1484313"/>
            <a:ext cx="1079500"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 name="مربع نص 4"/>
          <p:cNvSpPr txBox="1"/>
          <p:nvPr/>
        </p:nvSpPr>
        <p:spPr>
          <a:xfrm>
            <a:off x="1115616" y="1484313"/>
            <a:ext cx="7416824" cy="1938992"/>
          </a:xfrm>
          <a:prstGeom prst="rect">
            <a:avLst/>
          </a:prstGeom>
          <a:blipFill>
            <a:blip r:embed="rId4"/>
            <a:tile tx="0" ty="0" sx="100000" sy="100000" flip="none" algn="tl"/>
          </a:blipFill>
          <a:ln>
            <a:solidFill>
              <a:schemeClr val="tx1"/>
            </a:solidFill>
          </a:ln>
        </p:spPr>
        <p:txBody>
          <a:bodyPr wrap="square" rtlCol="0">
            <a:spAutoFit/>
          </a:bodyPr>
          <a:lstStyle/>
          <a:p>
            <a:pPr marL="285750" indent="-285750">
              <a:buFontTx/>
              <a:buChar char="-"/>
            </a:pPr>
            <a:r>
              <a:rPr lang="ar-AE" sz="2000" dirty="0" smtClean="0"/>
              <a:t>(( يقف أمام تلك البوابة الضخمة  شاداًّ بندقيته  على ظهره و لا تتحرك منه إلا عينان ذابلتان , يمضغ ملل العمل بالتطلع للسيارات العابرة للرصيف المقابل.</a:t>
            </a:r>
          </a:p>
          <a:p>
            <a:pPr marL="285750" indent="-285750">
              <a:buFontTx/>
              <a:buChar char="-"/>
            </a:pPr>
            <a:r>
              <a:rPr lang="ar-AE" sz="2000" dirty="0" smtClean="0"/>
              <a:t>(( ظلام كثيف يعشش في رأسي, و كلما بحثت عن إضاءة لهذه العتمة اكتشفت أنني أزداد ظلمة و حيرة))</a:t>
            </a:r>
          </a:p>
          <a:p>
            <a:pPr marL="285750" indent="-285750">
              <a:buFontTx/>
              <a:buChar char="-"/>
            </a:pPr>
            <a:r>
              <a:rPr lang="ar-AE" sz="2000" dirty="0" smtClean="0"/>
              <a:t>(( عندما جئت إلى المدينة كانت الأحلام نائمة و الضياع </a:t>
            </a:r>
            <a:r>
              <a:rPr lang="ar-AE" sz="2000" dirty="0" err="1" smtClean="0"/>
              <a:t>يهزد</a:t>
            </a:r>
            <a:r>
              <a:rPr lang="ar-AE" sz="2000" dirty="0" smtClean="0"/>
              <a:t> في خطواتي, القرية هي الرحم الذي يضمنا, و حين تدفع بنا للمدن نكتشف سوءة الدنيا))</a:t>
            </a:r>
          </a:p>
        </p:txBody>
      </p:sp>
      <p:sp>
        <p:nvSpPr>
          <p:cNvPr id="6" name="مستطيل 5"/>
          <p:cNvSpPr/>
          <p:nvPr/>
        </p:nvSpPr>
        <p:spPr>
          <a:xfrm>
            <a:off x="3353559" y="345083"/>
            <a:ext cx="2436886"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AE"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التدريب 2</a:t>
            </a:r>
            <a:endParaRPr lang="ar-SA"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 name="مربع نص 1"/>
          <p:cNvSpPr txBox="1"/>
          <p:nvPr/>
        </p:nvSpPr>
        <p:spPr>
          <a:xfrm>
            <a:off x="1115616" y="3460900"/>
            <a:ext cx="7416824" cy="1938992"/>
          </a:xfrm>
          <a:prstGeom prst="rect">
            <a:avLst/>
          </a:prstGeom>
          <a:blipFill>
            <a:blip r:embed="rId4"/>
            <a:tile tx="0" ty="0" sx="100000" sy="100000" flip="none" algn="tl"/>
          </a:blipFill>
          <a:ln>
            <a:solidFill>
              <a:schemeClr val="tx1"/>
            </a:solidFill>
          </a:ln>
        </p:spPr>
        <p:txBody>
          <a:bodyPr wrap="square" rtlCol="0">
            <a:spAutoFit/>
          </a:bodyPr>
          <a:lstStyle/>
          <a:p>
            <a:r>
              <a:rPr lang="ar-AE" sz="2000" dirty="0" smtClean="0"/>
              <a:t>تأمل المقتطفات السابقة من الرواية (الطين) ثم أجب عما يلي:</a:t>
            </a:r>
          </a:p>
          <a:p>
            <a:r>
              <a:rPr lang="ar-AE" sz="2000" dirty="0" smtClean="0"/>
              <a:t>العبارة الاولى.</a:t>
            </a:r>
          </a:p>
          <a:p>
            <a:r>
              <a:rPr lang="ar-AE" sz="2000" dirty="0" smtClean="0"/>
              <a:t>1- وصف الروائي عينيْ شخصيته بالذبول, و فهل تذبل العينان؟</a:t>
            </a:r>
          </a:p>
          <a:p>
            <a:r>
              <a:rPr lang="ar-AE" sz="2000" dirty="0" smtClean="0"/>
              <a:t>2- هل تجد طريقته في التعبير عن عينيه من شدة سهره على حراسة البوابة موفقاً؟</a:t>
            </a:r>
          </a:p>
          <a:p>
            <a:r>
              <a:rPr lang="ar-AE" sz="2000" dirty="0" smtClean="0"/>
              <a:t>3- كيف عبر الروائي عن ملل شخصيته؟</a:t>
            </a:r>
          </a:p>
          <a:p>
            <a:r>
              <a:rPr lang="ar-AE" sz="2000" dirty="0" smtClean="0"/>
              <a:t>4- بماذا شبه الملل؟</a:t>
            </a:r>
            <a:endParaRPr lang="en-US" sz="2000" dirty="0"/>
          </a:p>
        </p:txBody>
      </p:sp>
    </p:spTree>
    <p:extLst>
      <p:ext uri="{BB962C8B-B14F-4D97-AF65-F5344CB8AC3E}">
        <p14:creationId xmlns:p14="http://schemas.microsoft.com/office/powerpoint/2010/main" val="2968532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9" name="Picture 9" descr="wall6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86"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130" name="Rectangle 10"/>
          <p:cNvSpPr>
            <a:spLocks noChangeArrowheads="1"/>
          </p:cNvSpPr>
          <p:nvPr/>
        </p:nvSpPr>
        <p:spPr bwMode="auto">
          <a:xfrm>
            <a:off x="6443663" y="1268413"/>
            <a:ext cx="2592387"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1" name="Rectangle 11"/>
          <p:cNvSpPr>
            <a:spLocks noChangeArrowheads="1"/>
          </p:cNvSpPr>
          <p:nvPr/>
        </p:nvSpPr>
        <p:spPr bwMode="auto">
          <a:xfrm>
            <a:off x="6300788" y="1268413"/>
            <a:ext cx="576262"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2" name="Rectangle 12"/>
          <p:cNvSpPr>
            <a:spLocks noChangeArrowheads="1"/>
          </p:cNvSpPr>
          <p:nvPr/>
        </p:nvSpPr>
        <p:spPr bwMode="auto">
          <a:xfrm>
            <a:off x="6084888" y="1484313"/>
            <a:ext cx="1079500"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 name="مربع نص 1"/>
          <p:cNvSpPr txBox="1"/>
          <p:nvPr/>
        </p:nvSpPr>
        <p:spPr>
          <a:xfrm>
            <a:off x="527534" y="1484313"/>
            <a:ext cx="8136904" cy="1938992"/>
          </a:xfrm>
          <a:prstGeom prst="rect">
            <a:avLst/>
          </a:prstGeom>
          <a:blipFill>
            <a:blip r:embed="rId4"/>
            <a:tile tx="0" ty="0" sx="100000" sy="100000" flip="none" algn="tl"/>
          </a:blipFill>
          <a:ln>
            <a:solidFill>
              <a:schemeClr val="tx1"/>
            </a:solidFill>
          </a:ln>
        </p:spPr>
        <p:txBody>
          <a:bodyPr wrap="square" rtlCol="0">
            <a:spAutoFit/>
          </a:bodyPr>
          <a:lstStyle/>
          <a:p>
            <a:r>
              <a:rPr lang="ar-AE" sz="2400" dirty="0" smtClean="0"/>
              <a:t>العبارة الثانية.</a:t>
            </a:r>
          </a:p>
          <a:p>
            <a:r>
              <a:rPr lang="ar-AE" sz="2400" dirty="0" smtClean="0"/>
              <a:t>1- يقول الروائي على لسان شخصيته إنّ ظلاماً كثيفا يعشش في رأسه, هل يعشش الظلام حقيقة؟</a:t>
            </a:r>
          </a:p>
          <a:p>
            <a:r>
              <a:rPr lang="ar-AE" sz="2400" dirty="0" smtClean="0"/>
              <a:t>2- بماذا شبة الظلام؟</a:t>
            </a:r>
          </a:p>
          <a:p>
            <a:r>
              <a:rPr lang="ar-AE" sz="2400" dirty="0" smtClean="0"/>
              <a:t>3- ما المعنى الذي يريد الكاتب أن يقوله في هذه العبارة؟</a:t>
            </a:r>
            <a:endParaRPr lang="en-US" sz="2400" dirty="0"/>
          </a:p>
        </p:txBody>
      </p:sp>
      <p:sp>
        <p:nvSpPr>
          <p:cNvPr id="9" name="مربع نص 8"/>
          <p:cNvSpPr txBox="1"/>
          <p:nvPr/>
        </p:nvSpPr>
        <p:spPr>
          <a:xfrm>
            <a:off x="527534" y="3429000"/>
            <a:ext cx="8136904" cy="1569660"/>
          </a:xfrm>
          <a:prstGeom prst="rect">
            <a:avLst/>
          </a:prstGeom>
          <a:blipFill>
            <a:blip r:embed="rId4"/>
            <a:tile tx="0" ty="0" sx="100000" sy="100000" flip="none" algn="tl"/>
          </a:blipFill>
          <a:ln>
            <a:solidFill>
              <a:schemeClr val="tx1"/>
            </a:solidFill>
          </a:ln>
        </p:spPr>
        <p:txBody>
          <a:bodyPr wrap="square" rtlCol="0">
            <a:spAutoFit/>
          </a:bodyPr>
          <a:lstStyle/>
          <a:p>
            <a:r>
              <a:rPr lang="ar-AE" sz="2400" dirty="0" smtClean="0"/>
              <a:t>العبارة الثالثة.</a:t>
            </a:r>
          </a:p>
          <a:p>
            <a:r>
              <a:rPr lang="ar-AE" sz="2400" dirty="0" smtClean="0"/>
              <a:t>1- تأمل العبارة </a:t>
            </a:r>
            <a:r>
              <a:rPr lang="ar-AE" sz="2400" dirty="0" err="1" smtClean="0"/>
              <a:t>الثالثةز</a:t>
            </a:r>
            <a:r>
              <a:rPr lang="ar-AE" sz="2400" dirty="0" smtClean="0"/>
              <a:t> و حدد موضع الاستعارة فيها.</a:t>
            </a:r>
          </a:p>
          <a:p>
            <a:r>
              <a:rPr lang="ar-AE" sz="2400" dirty="0" smtClean="0"/>
              <a:t>2- ما المشبه و ما المشبه به في هذه الصورة؟</a:t>
            </a:r>
          </a:p>
          <a:p>
            <a:r>
              <a:rPr lang="ar-AE" sz="2400" dirty="0" smtClean="0"/>
              <a:t>3- ماذا يسمى هذا النوع من الاستعارة</a:t>
            </a:r>
            <a:endParaRPr lang="en-US" sz="2400" dirty="0"/>
          </a:p>
        </p:txBody>
      </p:sp>
    </p:spTree>
    <p:extLst>
      <p:ext uri="{BB962C8B-B14F-4D97-AF65-F5344CB8AC3E}">
        <p14:creationId xmlns:p14="http://schemas.microsoft.com/office/powerpoint/2010/main" val="2629901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9" name="Picture 7" descr="wall5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WordArt 5"/>
          <p:cNvSpPr>
            <a:spLocks noChangeArrowheads="1" noChangeShapeType="1" noTextEdit="1"/>
          </p:cNvSpPr>
          <p:nvPr/>
        </p:nvSpPr>
        <p:spPr bwMode="auto">
          <a:xfrm>
            <a:off x="863588" y="1808820"/>
            <a:ext cx="7416824" cy="324036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ar-AE" sz="3600" b="1" kern="10" dirty="0">
                <a:ln>
                  <a:solidFill>
                    <a:schemeClr val="tx1"/>
                  </a:solidFill>
                </a:ln>
                <a:solidFill>
                  <a:srgbClr val="FF7979"/>
                </a:solidFill>
                <a:effectLst>
                  <a:outerShdw blurRad="50800" dist="38100" dir="8100000" algn="tr" rotWithShape="0">
                    <a:prstClr val="black">
                      <a:alpha val="40000"/>
                    </a:prstClr>
                  </a:outerShdw>
                </a:effectLst>
                <a:latin typeface="FS_Diwany"/>
              </a:rPr>
              <a:t>عمل </a:t>
            </a:r>
            <a:r>
              <a:rPr lang="ar-AE" sz="3600" b="1" kern="10" dirty="0" smtClean="0">
                <a:ln>
                  <a:solidFill>
                    <a:schemeClr val="tx1"/>
                  </a:solidFill>
                </a:ln>
                <a:solidFill>
                  <a:srgbClr val="FF7979"/>
                </a:solidFill>
                <a:effectLst>
                  <a:outerShdw blurRad="50800" dist="38100" dir="8100000" algn="tr" rotWithShape="0">
                    <a:prstClr val="black">
                      <a:alpha val="40000"/>
                    </a:prstClr>
                  </a:outerShdw>
                </a:effectLst>
                <a:latin typeface="FS_Diwany"/>
              </a:rPr>
              <a:t>الـطـالب:</a:t>
            </a:r>
            <a:endParaRPr lang="ar-AE" sz="3600" b="1" kern="10" dirty="0" smtClean="0">
              <a:ln>
                <a:solidFill>
                  <a:schemeClr val="tx1"/>
                </a:solidFill>
              </a:ln>
              <a:solidFill>
                <a:srgbClr val="FF7979"/>
              </a:solidFill>
              <a:effectLst>
                <a:outerShdw blurRad="50800" dist="38100" dir="8100000" algn="tr" rotWithShape="0">
                  <a:prstClr val="black">
                    <a:alpha val="40000"/>
                  </a:prstClr>
                </a:outerShdw>
              </a:effectLst>
              <a:latin typeface="FS_Diwany"/>
            </a:endParaRPr>
          </a:p>
          <a:p>
            <a:pPr algn="ctr"/>
            <a:r>
              <a:rPr lang="ar-AE" sz="3600" b="1" kern="10" dirty="0" smtClean="0">
                <a:ln>
                  <a:solidFill>
                    <a:schemeClr val="tx1"/>
                  </a:solidFill>
                </a:ln>
                <a:solidFill>
                  <a:srgbClr val="FF7979"/>
                </a:solidFill>
                <a:effectLst>
                  <a:outerShdw blurRad="50800" dist="38100" dir="8100000" algn="tr" rotWithShape="0">
                    <a:prstClr val="black">
                      <a:alpha val="40000"/>
                    </a:prstClr>
                  </a:outerShdw>
                </a:effectLst>
                <a:latin typeface="FS_Diwany"/>
              </a:rPr>
              <a:t>الصف : الحادي </a:t>
            </a:r>
            <a:r>
              <a:rPr lang="ar-AE" sz="3600" b="1" kern="10" dirty="0" smtClean="0">
                <a:ln>
                  <a:solidFill>
                    <a:schemeClr val="tx1"/>
                  </a:solidFill>
                </a:ln>
                <a:solidFill>
                  <a:srgbClr val="FF7979"/>
                </a:solidFill>
                <a:effectLst>
                  <a:outerShdw blurRad="50800" dist="38100" dir="8100000" algn="tr" rotWithShape="0">
                    <a:prstClr val="black">
                      <a:alpha val="40000"/>
                    </a:prstClr>
                  </a:outerShdw>
                </a:effectLst>
                <a:latin typeface="FS_Diwany"/>
              </a:rPr>
              <a:t>عشر</a:t>
            </a:r>
            <a:endParaRPr lang="ar-AE" sz="3600" b="1" kern="10" dirty="0">
              <a:ln>
                <a:solidFill>
                  <a:schemeClr val="tx1"/>
                </a:solidFill>
              </a:ln>
              <a:solidFill>
                <a:srgbClr val="FF7979"/>
              </a:solidFill>
              <a:effectLst>
                <a:outerShdw blurRad="50800" dist="38100" dir="8100000" algn="tr" rotWithShape="0">
                  <a:prstClr val="black">
                    <a:alpha val="40000"/>
                  </a:prstClr>
                </a:outerShdw>
              </a:effectLst>
              <a:latin typeface="FS_Diwany"/>
            </a:endParaRPr>
          </a:p>
          <a:p>
            <a:pPr algn="ctr"/>
            <a:r>
              <a:rPr lang="ar-AE" sz="3600" b="1" kern="10" dirty="0">
                <a:ln>
                  <a:solidFill>
                    <a:schemeClr val="tx1"/>
                  </a:solidFill>
                </a:ln>
                <a:solidFill>
                  <a:srgbClr val="FF7979"/>
                </a:solidFill>
                <a:effectLst>
                  <a:outerShdw blurRad="50800" dist="38100" dir="8100000" algn="tr" rotWithShape="0">
                    <a:prstClr val="black">
                      <a:alpha val="40000"/>
                    </a:prstClr>
                  </a:outerShdw>
                </a:effectLst>
                <a:latin typeface="FS_Diwany"/>
              </a:rPr>
              <a:t>اشراف </a:t>
            </a:r>
            <a:r>
              <a:rPr lang="ar-AE" sz="3600" b="1" kern="10" dirty="0" smtClean="0">
                <a:ln>
                  <a:solidFill>
                    <a:schemeClr val="tx1"/>
                  </a:solidFill>
                </a:ln>
                <a:solidFill>
                  <a:srgbClr val="FF7979"/>
                </a:solidFill>
                <a:effectLst>
                  <a:outerShdw blurRad="50800" dist="38100" dir="8100000" algn="tr" rotWithShape="0">
                    <a:prstClr val="black">
                      <a:alpha val="40000"/>
                    </a:prstClr>
                  </a:outerShdw>
                </a:effectLst>
                <a:latin typeface="FS_Diwany"/>
              </a:rPr>
              <a:t>المعلم</a:t>
            </a:r>
            <a:r>
              <a:rPr lang="ar-AE" sz="3600" b="1" kern="10" dirty="0" smtClean="0">
                <a:ln>
                  <a:solidFill>
                    <a:schemeClr val="tx1"/>
                  </a:solidFill>
                </a:ln>
                <a:solidFill>
                  <a:srgbClr val="FF7979"/>
                </a:solidFill>
                <a:effectLst>
                  <a:outerShdw blurRad="50800" dist="38100" dir="8100000" algn="tr" rotWithShape="0">
                    <a:prstClr val="black">
                      <a:alpha val="40000"/>
                    </a:prstClr>
                  </a:outerShdw>
                </a:effectLst>
                <a:latin typeface="FS_Diwany"/>
              </a:rPr>
              <a:t>:</a:t>
            </a:r>
            <a:endParaRPr lang="en-US" sz="3600" b="1" kern="10" dirty="0">
              <a:ln>
                <a:solidFill>
                  <a:schemeClr val="tx1"/>
                </a:solidFill>
              </a:ln>
              <a:solidFill>
                <a:srgbClr val="FF7979"/>
              </a:solidFill>
              <a:effectLst>
                <a:outerShdw blurRad="50800" dist="38100" dir="8100000" algn="tr" rotWithShape="0">
                  <a:prstClr val="black">
                    <a:alpha val="40000"/>
                  </a:prstClr>
                </a:outerShdw>
              </a:effectLst>
              <a:latin typeface="FS_Diwany"/>
            </a:endParaRPr>
          </a:p>
        </p:txBody>
      </p:sp>
    </p:spTree>
    <p:extLst>
      <p:ext uri="{BB962C8B-B14F-4D97-AF65-F5344CB8AC3E}">
        <p14:creationId xmlns:p14="http://schemas.microsoft.com/office/powerpoint/2010/main" val="4049527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AutoShape 8"/>
          <p:cNvSpPr>
            <a:spLocks noChangeArrowheads="1"/>
          </p:cNvSpPr>
          <p:nvPr/>
        </p:nvSpPr>
        <p:spPr bwMode="auto">
          <a:xfrm>
            <a:off x="611560" y="1556792"/>
            <a:ext cx="8144807" cy="3477875"/>
          </a:xfrm>
          <a:prstGeom prst="flowChartProcess">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ar-SA" sz="4400" b="1" dirty="0">
                <a:cs typeface="FS_Nice" pitchFamily="2" charset="-78"/>
              </a:rPr>
              <a:t>_ تعريفها : تشبيه بليغ حذف أحد طرفيه .</a:t>
            </a:r>
            <a:endParaRPr lang="en-US" sz="4400" b="1" dirty="0">
              <a:cs typeface="FS_Nice" pitchFamily="2" charset="-78"/>
            </a:endParaRPr>
          </a:p>
          <a:p>
            <a:r>
              <a:rPr lang="ar-AE" sz="4400" b="1" dirty="0">
                <a:cs typeface="FS_Nice" pitchFamily="2" charset="-78"/>
              </a:rPr>
              <a:t>_ </a:t>
            </a:r>
            <a:r>
              <a:rPr lang="ar-SA" sz="4400" b="1" dirty="0">
                <a:cs typeface="FS_Nice" pitchFamily="2" charset="-78"/>
              </a:rPr>
              <a:t>أنواعها :</a:t>
            </a:r>
            <a:endParaRPr lang="en-US" sz="4400" b="1" dirty="0">
              <a:cs typeface="FS_Nice" pitchFamily="2" charset="-78"/>
            </a:endParaRPr>
          </a:p>
          <a:p>
            <a:pPr>
              <a:buFontTx/>
              <a:buChar char="•"/>
            </a:pPr>
            <a:r>
              <a:rPr lang="ar-SA" sz="4400" b="1" dirty="0">
                <a:cs typeface="FS_Nice" pitchFamily="2" charset="-78"/>
              </a:rPr>
              <a:t>التصريحية : هي التي يذكر فيها المشبه به ،ويحذف المشبه.</a:t>
            </a:r>
            <a:endParaRPr lang="en-US" sz="4400" b="1" dirty="0">
              <a:cs typeface="FS_Nice" pitchFamily="2" charset="-78"/>
            </a:endParaRPr>
          </a:p>
          <a:p>
            <a:pPr>
              <a:buFontTx/>
              <a:buChar char="•"/>
            </a:pPr>
            <a:r>
              <a:rPr lang="ar-SA" sz="4400" b="1" dirty="0">
                <a:cs typeface="FS_Nice" pitchFamily="2" charset="-78"/>
              </a:rPr>
              <a:t>المكنية : هي التي يذكر فيها المشبه ، ويحذف المشبه به ، مع إبقاء شيء من لوازمه يدل عليه </a:t>
            </a:r>
            <a:r>
              <a:rPr lang="ar-AE" sz="4400" b="1" dirty="0">
                <a:cs typeface="FS_Nice" pitchFamily="2" charset="-78"/>
              </a:rPr>
              <a:t>.</a:t>
            </a:r>
            <a:endParaRPr lang="en-US" sz="4400" b="1" dirty="0">
              <a:cs typeface="FS_Nice" pitchFamily="2" charset="-78"/>
            </a:endParaRPr>
          </a:p>
        </p:txBody>
      </p:sp>
      <p:sp>
        <p:nvSpPr>
          <p:cNvPr id="3" name="WordArt 5"/>
          <p:cNvSpPr>
            <a:spLocks noChangeArrowheads="1" noChangeShapeType="1" noTextEdit="1"/>
          </p:cNvSpPr>
          <p:nvPr/>
        </p:nvSpPr>
        <p:spPr bwMode="auto">
          <a:xfrm>
            <a:off x="2843213" y="369888"/>
            <a:ext cx="2887662" cy="971550"/>
          </a:xfrm>
          <a:prstGeom prst="rect">
            <a:avLst/>
          </a:prstGeom>
        </p:spPr>
        <p:txBody>
          <a:bodyPr wrap="none" fromWordArt="1">
            <a:prstTxWarp prst="textPlain">
              <a:avLst>
                <a:gd name="adj" fmla="val 50000"/>
              </a:avLst>
            </a:prstTxWarp>
          </a:bodyPr>
          <a:lstStyle/>
          <a:p>
            <a:pPr algn="ctr"/>
            <a:r>
              <a:rPr lang="ar-AE" sz="36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asem4"/>
              </a:rPr>
              <a:t>الاستعارة </a:t>
            </a:r>
            <a:endParaRPr lang="en-US" sz="36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asem4"/>
            </a:endParaRPr>
          </a:p>
        </p:txBody>
      </p:sp>
    </p:spTree>
    <p:extLst>
      <p:ext uri="{BB962C8B-B14F-4D97-AF65-F5344CB8AC3E}">
        <p14:creationId xmlns:p14="http://schemas.microsoft.com/office/powerpoint/2010/main" val="2561088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9" name="Picture 9" descr="wall6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124" name="WordArt 4"/>
          <p:cNvSpPr>
            <a:spLocks noChangeArrowheads="1" noChangeShapeType="1" noTextEdit="1"/>
          </p:cNvSpPr>
          <p:nvPr/>
        </p:nvSpPr>
        <p:spPr bwMode="auto">
          <a:xfrm>
            <a:off x="2051050" y="836613"/>
            <a:ext cx="2305050" cy="6191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ar-AE" sz="3200" kern="10" dirty="0">
                <a:solidFill>
                  <a:srgbClr val="660033"/>
                </a:solidFill>
                <a:effectLst>
                  <a:outerShdw dist="45791" dir="2021404" algn="ctr" rotWithShape="0">
                    <a:srgbClr val="B2B2B2">
                      <a:alpha val="80000"/>
                    </a:srgbClr>
                  </a:outerShdw>
                </a:effectLst>
                <a:latin typeface="AL-Qairwan"/>
              </a:rPr>
              <a:t>الامثلـــــــــة </a:t>
            </a:r>
            <a:endParaRPr lang="en-US" sz="3200" kern="10" dirty="0">
              <a:solidFill>
                <a:srgbClr val="660033"/>
              </a:solidFill>
              <a:effectLst>
                <a:outerShdw dist="45791" dir="2021404" algn="ctr" rotWithShape="0">
                  <a:srgbClr val="B2B2B2">
                    <a:alpha val="80000"/>
                  </a:srgbClr>
                </a:outerShdw>
              </a:effectLst>
              <a:latin typeface="AL-Qairwan"/>
            </a:endParaRPr>
          </a:p>
        </p:txBody>
      </p:sp>
      <p:sp>
        <p:nvSpPr>
          <p:cNvPr id="5130" name="Rectangle 10"/>
          <p:cNvSpPr>
            <a:spLocks noChangeArrowheads="1"/>
          </p:cNvSpPr>
          <p:nvPr/>
        </p:nvSpPr>
        <p:spPr bwMode="auto">
          <a:xfrm>
            <a:off x="6443663" y="1268413"/>
            <a:ext cx="2592387"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1" name="Rectangle 11"/>
          <p:cNvSpPr>
            <a:spLocks noChangeArrowheads="1"/>
          </p:cNvSpPr>
          <p:nvPr/>
        </p:nvSpPr>
        <p:spPr bwMode="auto">
          <a:xfrm>
            <a:off x="6300788" y="1268413"/>
            <a:ext cx="576262"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2" name="Rectangle 12"/>
          <p:cNvSpPr>
            <a:spLocks noChangeArrowheads="1"/>
          </p:cNvSpPr>
          <p:nvPr/>
        </p:nvSpPr>
        <p:spPr bwMode="auto">
          <a:xfrm>
            <a:off x="6084888" y="1484313"/>
            <a:ext cx="1079500"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5" name="Text Box 5"/>
          <p:cNvSpPr txBox="1">
            <a:spLocks noChangeArrowheads="1"/>
          </p:cNvSpPr>
          <p:nvPr/>
        </p:nvSpPr>
        <p:spPr bwMode="auto">
          <a:xfrm>
            <a:off x="431800" y="1925638"/>
            <a:ext cx="8316913" cy="2554545"/>
          </a:xfrm>
          <a:prstGeom prst="rect">
            <a:avLst/>
          </a:prstGeom>
          <a:blipFill>
            <a:blip r:embed="rId4"/>
            <a:tile tx="0" ty="0" sx="100000" sy="100000" flip="none" algn="tl"/>
          </a:blipFill>
          <a:ln>
            <a:solidFill>
              <a:schemeClr val="tx1"/>
            </a:solidFill>
          </a:ln>
          <a:effectLst/>
          <a:extLst/>
        </p:spPr>
        <p:txBody>
          <a:bodyPr>
            <a:spAutoFit/>
          </a:bodyPr>
          <a:lstStyle/>
          <a:p>
            <a:pPr algn="ctr">
              <a:spcBef>
                <a:spcPct val="50000"/>
              </a:spcBef>
            </a:pPr>
            <a:r>
              <a:rPr lang="ar-AE" sz="3200" b="1" dirty="0">
                <a:solidFill>
                  <a:srgbClr val="FF0000"/>
                </a:solidFill>
                <a:cs typeface="FS_Arabic" pitchFamily="2" charset="-78"/>
              </a:rPr>
              <a:t>(( كانَ أبي يضعُ كلَّ آمالِهِ في حقيبةِ المدرسةِ </a:t>
            </a:r>
            <a:r>
              <a:rPr lang="ar-AE" sz="3200" b="1" dirty="0">
                <a:solidFill>
                  <a:srgbClr val="660033"/>
                </a:solidFill>
                <a:cs typeface="FS_Arabic" pitchFamily="2" charset="-78"/>
              </a:rPr>
              <a:t>الّتي أحملُها ذاهباً إلى المدرسةِ كلَّ صباحٍ ، وفي طريقي كنتُ أمرُّ بالحقولِ والبحرِ ، ومدرسةِ البناتِ ، كنتُ أتطلّعُ إلى حنوِّ السماءِ فأستمدُّ قوّةً ، أصغي إلى الطيورِ الهائمةِ بالشمسِ الذهبيّةِ </a:t>
            </a:r>
            <a:r>
              <a:rPr lang="ar-AE" sz="3200" b="1" dirty="0">
                <a:solidFill>
                  <a:srgbClr val="FF0000"/>
                </a:solidFill>
                <a:cs typeface="FS_Arabic" pitchFamily="2" charset="-78"/>
              </a:rPr>
              <a:t>، أدغدغُ الأحلامَ الغضّةَ المتسلّقةَ أغصانَ صدري </a:t>
            </a:r>
            <a:r>
              <a:rPr lang="ar-AE" sz="3200" b="1" dirty="0">
                <a:solidFill>
                  <a:srgbClr val="660033"/>
                </a:solidFill>
                <a:cs typeface="FS_Arabic" pitchFamily="2" charset="-78"/>
              </a:rPr>
              <a:t>، فيضحكُ الغدُ ، تبتسمُ عيوني في وجهي ، وتسعدُ بواكيرُ اليومِ فأفرحُ ، أفرحُ ، أفرحُ ..))</a:t>
            </a:r>
            <a:endParaRPr lang="en-US" sz="3200" b="1" dirty="0">
              <a:solidFill>
                <a:srgbClr val="660033"/>
              </a:solidFill>
              <a:cs typeface="FS_Arabic" pitchFamily="2" charset="-78"/>
            </a:endParaRPr>
          </a:p>
        </p:txBody>
      </p:sp>
    </p:spTree>
    <p:extLst>
      <p:ext uri="{BB962C8B-B14F-4D97-AF65-F5344CB8AC3E}">
        <p14:creationId xmlns:p14="http://schemas.microsoft.com/office/powerpoint/2010/main" val="4437969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p:cTn id="7" dur="1000" fill="hold"/>
                                        <p:tgtEl>
                                          <p:spTgt spid="5124"/>
                                        </p:tgtEl>
                                        <p:attrNameLst>
                                          <p:attrName>ppt_w</p:attrName>
                                        </p:attrNameLst>
                                      </p:cBhvr>
                                      <p:tavLst>
                                        <p:tav tm="0">
                                          <p:val>
                                            <p:strVal val="#ppt_w+.3"/>
                                          </p:val>
                                        </p:tav>
                                        <p:tav tm="100000">
                                          <p:val>
                                            <p:strVal val="#ppt_w"/>
                                          </p:val>
                                        </p:tav>
                                      </p:tavLst>
                                    </p:anim>
                                    <p:anim calcmode="lin" valueType="num">
                                      <p:cBhvr>
                                        <p:cTn id="8" dur="1000" fill="hold"/>
                                        <p:tgtEl>
                                          <p:spTgt spid="5124"/>
                                        </p:tgtEl>
                                        <p:attrNameLst>
                                          <p:attrName>ppt_h</p:attrName>
                                        </p:attrNameLst>
                                      </p:cBhvr>
                                      <p:tavLst>
                                        <p:tav tm="0">
                                          <p:val>
                                            <p:strVal val="#ppt_h"/>
                                          </p:val>
                                        </p:tav>
                                        <p:tav tm="100000">
                                          <p:val>
                                            <p:strVal val="#ppt_h"/>
                                          </p:val>
                                        </p:tav>
                                      </p:tavLst>
                                    </p:anim>
                                    <p:animEffect transition="in" filter="fade">
                                      <p:cBhvr>
                                        <p:cTn id="9" dur="1000"/>
                                        <p:tgtEl>
                                          <p:spTgt spid="512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0" presetClass="entr" presetSubtype="0" fill="hold" grpId="0" nodeType="clickEffect">
                                  <p:stCondLst>
                                    <p:cond delay="0"/>
                                  </p:stCondLst>
                                  <p:iterate type="lt">
                                    <p:tmPct val="10000"/>
                                  </p:iterate>
                                  <p:childTnLst>
                                    <p:set>
                                      <p:cBhvr>
                                        <p:cTn id="13" dur="1" fill="hold">
                                          <p:stCondLst>
                                            <p:cond delay="0"/>
                                          </p:stCondLst>
                                        </p:cTn>
                                        <p:tgtEl>
                                          <p:spTgt spid="5125"/>
                                        </p:tgtEl>
                                        <p:attrNameLst>
                                          <p:attrName>style.visibility</p:attrName>
                                        </p:attrNameLst>
                                      </p:cBhvr>
                                      <p:to>
                                        <p:strVal val="visible"/>
                                      </p:to>
                                    </p:set>
                                    <p:animEffect transition="in" filter="fade">
                                      <p:cBhvr>
                                        <p:cTn id="14" dur="1000"/>
                                        <p:tgtEl>
                                          <p:spTgt spid="5125"/>
                                        </p:tgtEl>
                                      </p:cBhvr>
                                    </p:animEffect>
                                    <p:anim calcmode="lin" valueType="num">
                                      <p:cBhvr>
                                        <p:cTn id="15" dur="1000" fill="hold"/>
                                        <p:tgtEl>
                                          <p:spTgt spid="5125"/>
                                        </p:tgtEl>
                                        <p:attrNameLst>
                                          <p:attrName>ppt_x</p:attrName>
                                        </p:attrNameLst>
                                      </p:cBhvr>
                                      <p:tavLst>
                                        <p:tav tm="0">
                                          <p:val>
                                            <p:strVal val="#ppt_x-.1"/>
                                          </p:val>
                                        </p:tav>
                                        <p:tav tm="100000">
                                          <p:val>
                                            <p:strVal val="#ppt_x"/>
                                          </p:val>
                                        </p:tav>
                                      </p:tavLst>
                                    </p:anim>
                                    <p:anim calcmode="lin" valueType="num">
                                      <p:cBhvr>
                                        <p:cTn id="16" dur="1000" fill="hold"/>
                                        <p:tgtEl>
                                          <p:spTgt spid="51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animBg="1"/>
      <p:bldP spid="512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9" name="Picture 9" descr="wall6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130" name="Rectangle 10"/>
          <p:cNvSpPr>
            <a:spLocks noChangeArrowheads="1"/>
          </p:cNvSpPr>
          <p:nvPr/>
        </p:nvSpPr>
        <p:spPr bwMode="auto">
          <a:xfrm>
            <a:off x="6443663" y="1268413"/>
            <a:ext cx="2592387"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1" name="Rectangle 11"/>
          <p:cNvSpPr>
            <a:spLocks noChangeArrowheads="1"/>
          </p:cNvSpPr>
          <p:nvPr/>
        </p:nvSpPr>
        <p:spPr bwMode="auto">
          <a:xfrm>
            <a:off x="6300788" y="1268413"/>
            <a:ext cx="576262"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2" name="Rectangle 12"/>
          <p:cNvSpPr>
            <a:spLocks noChangeArrowheads="1"/>
          </p:cNvSpPr>
          <p:nvPr/>
        </p:nvSpPr>
        <p:spPr bwMode="auto">
          <a:xfrm>
            <a:off x="6084888" y="1484313"/>
            <a:ext cx="1079500"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 name="Text Box 3"/>
          <p:cNvSpPr txBox="1">
            <a:spLocks noChangeArrowheads="1"/>
          </p:cNvSpPr>
          <p:nvPr/>
        </p:nvSpPr>
        <p:spPr bwMode="auto">
          <a:xfrm>
            <a:off x="1083147" y="1488390"/>
            <a:ext cx="7377285" cy="4031873"/>
          </a:xfrm>
          <a:prstGeom prst="rect">
            <a:avLst/>
          </a:prstGeom>
          <a:solidFill>
            <a:srgbClr val="FFCC99">
              <a:alpha val="70000"/>
            </a:srgbClr>
          </a:solidFill>
          <a:ln w="57150" cmpd="thinThick">
            <a:solidFill>
              <a:srgbClr val="CC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ar-AE" sz="3200" dirty="0">
                <a:solidFill>
                  <a:srgbClr val="FF0000"/>
                </a:solidFill>
                <a:cs typeface="FS_Arabic" pitchFamily="2" charset="-78"/>
              </a:rPr>
              <a:t>في الفقرة السابقة يتحدث </a:t>
            </a:r>
            <a:r>
              <a:rPr lang="ar-AE" sz="3200" dirty="0" smtClean="0">
                <a:solidFill>
                  <a:srgbClr val="FF0000"/>
                </a:solidFill>
                <a:cs typeface="FS_Arabic" pitchFamily="2" charset="-78"/>
              </a:rPr>
              <a:t>القاص </a:t>
            </a:r>
            <a:r>
              <a:rPr lang="ar-AE" sz="3200" dirty="0">
                <a:solidFill>
                  <a:srgbClr val="FF0000"/>
                </a:solidFill>
                <a:cs typeface="FS_Arabic" pitchFamily="2" charset="-78"/>
              </a:rPr>
              <a:t>عن الآمال التي كان الأب يتمناها لولده ، ويرى أنها لن تتحقق إلا </a:t>
            </a:r>
            <a:r>
              <a:rPr lang="ar-AE" sz="3200" dirty="0" smtClean="0">
                <a:solidFill>
                  <a:srgbClr val="FF0000"/>
                </a:solidFill>
                <a:cs typeface="FS_Arabic" pitchFamily="2" charset="-78"/>
              </a:rPr>
              <a:t>بجده </a:t>
            </a:r>
            <a:r>
              <a:rPr lang="ar-AE" sz="3200" dirty="0">
                <a:solidFill>
                  <a:srgbClr val="FF0000"/>
                </a:solidFill>
                <a:cs typeface="FS_Arabic" pitchFamily="2" charset="-78"/>
              </a:rPr>
              <a:t>واجتهاده في  تحصيل دروسه المدرسية ، ولكنه لم يقدم هذه الفكرة تقديماً مباشراً للقارئ ، بل لجأ إلى التعبير عنها تعبيراً فينًّا ، فقال : </a:t>
            </a:r>
          </a:p>
          <a:p>
            <a:pPr algn="ctr"/>
            <a:r>
              <a:rPr lang="ar-AE" sz="3200" dirty="0">
                <a:solidFill>
                  <a:schemeClr val="tx2"/>
                </a:solidFill>
                <a:cs typeface="FS_Arabic" pitchFamily="2" charset="-78"/>
              </a:rPr>
              <a:t>كانَ أبي يضعُ كلَّ آمالِهِ في حقيبةِ المدرسةِ </a:t>
            </a:r>
          </a:p>
          <a:p>
            <a:pPr algn="ctr"/>
            <a:r>
              <a:rPr lang="ar-AE" sz="3200" dirty="0" smtClean="0">
                <a:solidFill>
                  <a:srgbClr val="FF0000"/>
                </a:solidFill>
                <a:cs typeface="FS_Arabic" pitchFamily="2" charset="-78"/>
              </a:rPr>
              <a:t>ما الفرق </a:t>
            </a:r>
            <a:r>
              <a:rPr lang="ar-AE" sz="3200" dirty="0">
                <a:solidFill>
                  <a:srgbClr val="FF0000"/>
                </a:solidFill>
                <a:cs typeface="FS_Arabic" pitchFamily="2" charset="-78"/>
              </a:rPr>
              <a:t>الذي تجده بين هذا التعبير والتعبير التالي : </a:t>
            </a:r>
          </a:p>
          <a:p>
            <a:pPr algn="ctr"/>
            <a:r>
              <a:rPr lang="ar-AE" sz="3200" dirty="0">
                <a:solidFill>
                  <a:schemeClr val="tx2"/>
                </a:solidFill>
                <a:cs typeface="FS_Arabic" pitchFamily="2" charset="-78"/>
              </a:rPr>
              <a:t>يرى أبي أنَّ </a:t>
            </a:r>
            <a:r>
              <a:rPr lang="ar-AE" sz="3200" dirty="0" smtClean="0">
                <a:solidFill>
                  <a:schemeClr val="tx2"/>
                </a:solidFill>
                <a:cs typeface="FS_Arabic" pitchFamily="2" charset="-78"/>
              </a:rPr>
              <a:t>آماَلهُ </a:t>
            </a:r>
            <a:r>
              <a:rPr lang="ar-AE" sz="3200" dirty="0">
                <a:solidFill>
                  <a:schemeClr val="tx2"/>
                </a:solidFill>
                <a:cs typeface="FS_Arabic" pitchFamily="2" charset="-78"/>
              </a:rPr>
              <a:t>لنْ تتحقَّقُ </a:t>
            </a:r>
            <a:r>
              <a:rPr lang="ar-AE" sz="3200" dirty="0" err="1" smtClean="0">
                <a:solidFill>
                  <a:schemeClr val="tx2"/>
                </a:solidFill>
                <a:cs typeface="FS_Arabic" pitchFamily="2" charset="-78"/>
              </a:rPr>
              <a:t>إلإ</a:t>
            </a:r>
            <a:r>
              <a:rPr lang="ar-AE" sz="3200" dirty="0" smtClean="0">
                <a:solidFill>
                  <a:schemeClr val="tx2"/>
                </a:solidFill>
                <a:cs typeface="FS_Arabic" pitchFamily="2" charset="-78"/>
              </a:rPr>
              <a:t> </a:t>
            </a:r>
            <a:r>
              <a:rPr lang="ar-AE" sz="3200" dirty="0">
                <a:solidFill>
                  <a:schemeClr val="tx2"/>
                </a:solidFill>
                <a:cs typeface="FS_Arabic" pitchFamily="2" charset="-78"/>
              </a:rPr>
              <a:t>باجتهادي  في دراستي . </a:t>
            </a:r>
          </a:p>
          <a:p>
            <a:pPr algn="ctr"/>
            <a:r>
              <a:rPr lang="ar-AE" sz="3200" dirty="0">
                <a:solidFill>
                  <a:srgbClr val="FF0000"/>
                </a:solidFill>
                <a:cs typeface="FS_Arabic" pitchFamily="2" charset="-78"/>
              </a:rPr>
              <a:t>وأيهما أفضل في رأيك ؟</a:t>
            </a:r>
            <a:endParaRPr lang="en-US" sz="3200" dirty="0">
              <a:solidFill>
                <a:srgbClr val="FF0000"/>
              </a:solidFill>
              <a:cs typeface="FS_Arabic" pitchFamily="2" charset="-78"/>
            </a:endParaRPr>
          </a:p>
        </p:txBody>
      </p:sp>
    </p:spTree>
    <p:extLst>
      <p:ext uri="{BB962C8B-B14F-4D97-AF65-F5344CB8AC3E}">
        <p14:creationId xmlns:p14="http://schemas.microsoft.com/office/powerpoint/2010/main" val="3589467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to="" calcmode="lin" valueType="num">
                                      <p:cBhvr>
                                        <p:cTn id="7" dur="1" fill="hold"/>
                                        <p:tgtEl>
                                          <p:spTgt spid="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9" name="Picture 9" descr="wall6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130" name="Rectangle 10"/>
          <p:cNvSpPr>
            <a:spLocks noChangeArrowheads="1"/>
          </p:cNvSpPr>
          <p:nvPr/>
        </p:nvSpPr>
        <p:spPr bwMode="auto">
          <a:xfrm>
            <a:off x="6443663" y="1268413"/>
            <a:ext cx="2592387"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1" name="Rectangle 11"/>
          <p:cNvSpPr>
            <a:spLocks noChangeArrowheads="1"/>
          </p:cNvSpPr>
          <p:nvPr/>
        </p:nvSpPr>
        <p:spPr bwMode="auto">
          <a:xfrm>
            <a:off x="6300788" y="1268413"/>
            <a:ext cx="576262"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2" name="Rectangle 12"/>
          <p:cNvSpPr>
            <a:spLocks noChangeArrowheads="1"/>
          </p:cNvSpPr>
          <p:nvPr/>
        </p:nvSpPr>
        <p:spPr bwMode="auto">
          <a:xfrm>
            <a:off x="6084888" y="1484313"/>
            <a:ext cx="1079500"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 name="Text Box 4"/>
          <p:cNvSpPr txBox="1">
            <a:spLocks noChangeArrowheads="1"/>
          </p:cNvSpPr>
          <p:nvPr/>
        </p:nvSpPr>
        <p:spPr bwMode="auto">
          <a:xfrm>
            <a:off x="1259681" y="1506653"/>
            <a:ext cx="6624637" cy="3477875"/>
          </a:xfrm>
          <a:prstGeom prst="rect">
            <a:avLst/>
          </a:prstGeom>
          <a:blipFill>
            <a:blip r:embed="rId4"/>
            <a:tile tx="0" ty="0" sx="100000" sy="100000" flip="none" algn="tl"/>
          </a:blipFill>
          <a:ln>
            <a:solidFill>
              <a:schemeClr val="tx2"/>
            </a:solidFill>
          </a:ln>
          <a:effectLst/>
          <a:extLst/>
        </p:spPr>
        <p:txBody>
          <a:bodyPr>
            <a:spAutoFit/>
          </a:bodyPr>
          <a:lstStyle/>
          <a:p>
            <a:pPr algn="ctr">
              <a:spcBef>
                <a:spcPct val="50000"/>
              </a:spcBef>
            </a:pPr>
            <a:r>
              <a:rPr lang="ar-SA" sz="2800" dirty="0">
                <a:cs typeface="+mj-cs"/>
              </a:rPr>
              <a:t>* </a:t>
            </a:r>
            <a:r>
              <a:rPr lang="ar-AE" sz="2800" dirty="0" smtClean="0">
                <a:cs typeface="+mj-cs"/>
              </a:rPr>
              <a:t>فكر </a:t>
            </a:r>
            <a:r>
              <a:rPr lang="ar-AE" sz="2800" dirty="0">
                <a:cs typeface="+mj-cs"/>
              </a:rPr>
              <a:t>في العبارتين ثم </a:t>
            </a:r>
            <a:r>
              <a:rPr lang="ar-AE" sz="2800" dirty="0" smtClean="0">
                <a:cs typeface="+mj-cs"/>
              </a:rPr>
              <a:t>أجيب </a:t>
            </a:r>
            <a:r>
              <a:rPr lang="ar-AE" sz="2800" dirty="0">
                <a:cs typeface="+mj-cs"/>
              </a:rPr>
              <a:t>عن الأسئلة التالية </a:t>
            </a:r>
            <a:r>
              <a:rPr lang="ar-AE" sz="2800" dirty="0" smtClean="0">
                <a:cs typeface="+mj-cs"/>
              </a:rPr>
              <a:t>:</a:t>
            </a:r>
            <a:endParaRPr lang="ar-AE" sz="2400" b="1" u="sng" dirty="0">
              <a:solidFill>
                <a:srgbClr val="93C33D"/>
              </a:solidFill>
              <a:effectLst>
                <a:outerShdw blurRad="38100" dist="38100" dir="2700000" algn="tl">
                  <a:srgbClr val="000000"/>
                </a:outerShdw>
              </a:effectLst>
              <a:cs typeface="+mj-cs"/>
            </a:endParaRPr>
          </a:p>
          <a:p>
            <a:pPr algn="ctr">
              <a:spcBef>
                <a:spcPct val="50000"/>
              </a:spcBef>
            </a:pPr>
            <a:r>
              <a:rPr lang="ar-AE" sz="3200" b="1" dirty="0">
                <a:cs typeface="+mj-cs"/>
              </a:rPr>
              <a:t>_ بما شبه الكاتب الآم</a:t>
            </a:r>
            <a:r>
              <a:rPr lang="ar-SA" sz="3200" b="1" dirty="0">
                <a:cs typeface="+mj-cs"/>
              </a:rPr>
              <a:t>ـــ</a:t>
            </a:r>
            <a:r>
              <a:rPr lang="ar-AE" sz="3200" b="1" dirty="0">
                <a:cs typeface="+mj-cs"/>
              </a:rPr>
              <a:t>ال </a:t>
            </a:r>
            <a:r>
              <a:rPr lang="ar-AE" sz="3200" b="1" dirty="0" smtClean="0">
                <a:cs typeface="+mj-cs"/>
              </a:rPr>
              <a:t>؟</a:t>
            </a:r>
          </a:p>
          <a:p>
            <a:pPr algn="ctr">
              <a:spcBef>
                <a:spcPct val="50000"/>
              </a:spcBef>
            </a:pPr>
            <a:r>
              <a:rPr lang="ar-AE" sz="3200" b="1" dirty="0" smtClean="0">
                <a:solidFill>
                  <a:srgbClr val="F7D77D"/>
                </a:solidFill>
                <a:cs typeface="+mj-cs"/>
              </a:rPr>
              <a:t> </a:t>
            </a:r>
            <a:r>
              <a:rPr lang="ar-AE" sz="3200" b="1" dirty="0" smtClean="0">
                <a:cs typeface="+mj-cs"/>
              </a:rPr>
              <a:t>_ </a:t>
            </a:r>
            <a:r>
              <a:rPr lang="ar-AE" sz="3200" b="1" dirty="0">
                <a:cs typeface="+mj-cs"/>
              </a:rPr>
              <a:t>هل ذكر المشبه بهِ </a:t>
            </a:r>
            <a:r>
              <a:rPr lang="ar-AE" sz="3200" b="1" dirty="0" smtClean="0">
                <a:cs typeface="+mj-cs"/>
              </a:rPr>
              <a:t>؟</a:t>
            </a:r>
            <a:endParaRPr lang="ar-AE" sz="3200" b="1" dirty="0" smtClean="0">
              <a:solidFill>
                <a:srgbClr val="F7D77D"/>
              </a:solidFill>
              <a:cs typeface="+mj-cs"/>
            </a:endParaRPr>
          </a:p>
          <a:p>
            <a:pPr algn="ctr">
              <a:spcBef>
                <a:spcPct val="50000"/>
              </a:spcBef>
            </a:pPr>
            <a:r>
              <a:rPr lang="ar-AE" sz="3200" b="1" dirty="0" smtClean="0">
                <a:cs typeface="+mj-cs"/>
              </a:rPr>
              <a:t>_ كيف استدللت عل</a:t>
            </a:r>
            <a:r>
              <a:rPr lang="ar-SA" sz="3200" b="1" dirty="0" smtClean="0">
                <a:cs typeface="+mj-cs"/>
              </a:rPr>
              <a:t>ـ</a:t>
            </a:r>
            <a:r>
              <a:rPr lang="ar-AE" sz="3200" b="1" dirty="0" smtClean="0">
                <a:cs typeface="+mj-cs"/>
              </a:rPr>
              <a:t>يه ؟</a:t>
            </a:r>
            <a:endParaRPr lang="ar-AE" sz="3200" b="1" dirty="0" smtClean="0">
              <a:solidFill>
                <a:srgbClr val="B5B57D"/>
              </a:solidFill>
              <a:cs typeface="+mj-cs"/>
            </a:endParaRPr>
          </a:p>
          <a:p>
            <a:pPr algn="ctr">
              <a:spcBef>
                <a:spcPct val="50000"/>
              </a:spcBef>
            </a:pPr>
            <a:r>
              <a:rPr lang="ar-AE" sz="3200" b="1" dirty="0" smtClean="0">
                <a:cs typeface="+mj-cs"/>
              </a:rPr>
              <a:t>_ </a:t>
            </a:r>
            <a:r>
              <a:rPr lang="ar-AE" sz="3200" b="1" dirty="0">
                <a:cs typeface="+mj-cs"/>
              </a:rPr>
              <a:t>ماذا </a:t>
            </a:r>
            <a:r>
              <a:rPr lang="ar-AE" sz="3200" b="1" dirty="0" smtClean="0">
                <a:cs typeface="+mj-cs"/>
              </a:rPr>
              <a:t>تستنتج</a:t>
            </a:r>
            <a:r>
              <a:rPr lang="ar-AE" sz="2800" dirty="0" smtClean="0">
                <a:cs typeface="+mj-cs"/>
              </a:rPr>
              <a:t> ؟</a:t>
            </a:r>
            <a:endParaRPr lang="en-US" sz="2800" dirty="0">
              <a:solidFill>
                <a:srgbClr val="B5B57D"/>
              </a:solidFill>
              <a:cs typeface="+mj-cs"/>
            </a:endParaRPr>
          </a:p>
        </p:txBody>
      </p:sp>
      <p:sp>
        <p:nvSpPr>
          <p:cNvPr id="2" name="مستطيل 1"/>
          <p:cNvSpPr/>
          <p:nvPr/>
        </p:nvSpPr>
        <p:spPr>
          <a:xfrm>
            <a:off x="4355976" y="569661"/>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AE"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a:t>
            </a:r>
            <a:endParaRPr lang="ar-SA"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971635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9" name="Picture 9" descr="wall6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130" name="Rectangle 10"/>
          <p:cNvSpPr>
            <a:spLocks noChangeArrowheads="1"/>
          </p:cNvSpPr>
          <p:nvPr/>
        </p:nvSpPr>
        <p:spPr bwMode="auto">
          <a:xfrm>
            <a:off x="6443663" y="1268413"/>
            <a:ext cx="2592387"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1" name="Rectangle 11"/>
          <p:cNvSpPr>
            <a:spLocks noChangeArrowheads="1"/>
          </p:cNvSpPr>
          <p:nvPr/>
        </p:nvSpPr>
        <p:spPr bwMode="auto">
          <a:xfrm>
            <a:off x="6300788" y="1268413"/>
            <a:ext cx="576262"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2" name="Rectangle 12"/>
          <p:cNvSpPr>
            <a:spLocks noChangeArrowheads="1"/>
          </p:cNvSpPr>
          <p:nvPr/>
        </p:nvSpPr>
        <p:spPr bwMode="auto">
          <a:xfrm>
            <a:off x="6084888" y="1484313"/>
            <a:ext cx="1079500"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 name="مستطيل 1"/>
          <p:cNvSpPr/>
          <p:nvPr/>
        </p:nvSpPr>
        <p:spPr>
          <a:xfrm>
            <a:off x="4438308" y="345083"/>
            <a:ext cx="56938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AE"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a:t>
            </a:r>
            <a:endParaRPr lang="ar-SA"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9" name="Text Box 4"/>
          <p:cNvSpPr txBox="1">
            <a:spLocks noChangeArrowheads="1"/>
          </p:cNvSpPr>
          <p:nvPr/>
        </p:nvSpPr>
        <p:spPr bwMode="auto">
          <a:xfrm>
            <a:off x="1402555" y="1121109"/>
            <a:ext cx="6337300" cy="2308324"/>
          </a:xfrm>
          <a:prstGeom prst="rect">
            <a:avLst/>
          </a:prstGeom>
          <a:blipFill>
            <a:blip r:embed="rId4"/>
            <a:tile tx="0" ty="0" sx="100000" sy="100000" flip="none" algn="tl"/>
          </a:blipFill>
          <a:ln>
            <a:solidFill>
              <a:schemeClr val="tx1"/>
            </a:solidFill>
          </a:ln>
          <a:effectLst/>
          <a:extLst/>
        </p:spPr>
        <p:txBody>
          <a:bodyPr>
            <a:spAutoFit/>
          </a:bodyPr>
          <a:lstStyle/>
          <a:p>
            <a:pPr algn="ctr">
              <a:spcBef>
                <a:spcPct val="50000"/>
              </a:spcBef>
            </a:pPr>
            <a:r>
              <a:rPr lang="ar-SA" sz="2400" b="1" u="sng" dirty="0">
                <a:solidFill>
                  <a:srgbClr val="FF0000"/>
                </a:solidFill>
                <a:cs typeface="+mj-cs"/>
              </a:rPr>
              <a:t>* </a:t>
            </a:r>
            <a:r>
              <a:rPr lang="ar-AE" sz="2400" b="1" u="sng" dirty="0">
                <a:solidFill>
                  <a:srgbClr val="FF0000"/>
                </a:solidFill>
                <a:cs typeface="+mj-cs"/>
              </a:rPr>
              <a:t>في الفقرة </a:t>
            </a:r>
            <a:r>
              <a:rPr lang="ar-AE" sz="2400" b="1" u="sng" dirty="0" smtClean="0">
                <a:solidFill>
                  <a:srgbClr val="FF0000"/>
                </a:solidFill>
                <a:cs typeface="+mj-cs"/>
              </a:rPr>
              <a:t>السابقة أيضاً , </a:t>
            </a:r>
            <a:r>
              <a:rPr lang="ar-AE" sz="2400" b="1" u="sng" dirty="0">
                <a:solidFill>
                  <a:srgbClr val="FF0000"/>
                </a:solidFill>
                <a:cs typeface="+mj-cs"/>
              </a:rPr>
              <a:t>يقول الكاتب :</a:t>
            </a:r>
            <a:r>
              <a:rPr lang="ar-AE" sz="2400" b="1" dirty="0">
                <a:solidFill>
                  <a:srgbClr val="FF0000"/>
                </a:solidFill>
                <a:cs typeface="+mj-cs"/>
              </a:rPr>
              <a:t> </a:t>
            </a:r>
          </a:p>
          <a:p>
            <a:pPr algn="ctr">
              <a:spcBef>
                <a:spcPct val="50000"/>
              </a:spcBef>
            </a:pPr>
            <a:r>
              <a:rPr lang="ar-AE" sz="2400" b="1" dirty="0">
                <a:solidFill>
                  <a:schemeClr val="tx2"/>
                </a:solidFill>
                <a:cs typeface="+mj-cs"/>
              </a:rPr>
              <a:t>         أدغدغُ الأحلامَ الغضّةَ المتسلّقةَ أغصانَ صدري </a:t>
            </a:r>
          </a:p>
          <a:p>
            <a:pPr algn="ctr">
              <a:spcBef>
                <a:spcPct val="50000"/>
              </a:spcBef>
            </a:pPr>
            <a:r>
              <a:rPr lang="ar-AE" sz="2800" b="1" dirty="0">
                <a:cs typeface="+mj-cs"/>
              </a:rPr>
              <a:t>_</a:t>
            </a:r>
            <a:r>
              <a:rPr lang="ar-AE" sz="2400" b="1" dirty="0">
                <a:cs typeface="+mj-cs"/>
              </a:rPr>
              <a:t> </a:t>
            </a:r>
            <a:r>
              <a:rPr lang="ar-AE" sz="2400" b="1" dirty="0" smtClean="0">
                <a:cs typeface="+mj-cs"/>
              </a:rPr>
              <a:t>أعد </a:t>
            </a:r>
            <a:r>
              <a:rPr lang="ar-AE" sz="2400" b="1" dirty="0">
                <a:cs typeface="+mj-cs"/>
              </a:rPr>
              <a:t>قراءة الجملة مرةً أخرى .</a:t>
            </a:r>
          </a:p>
          <a:p>
            <a:pPr algn="ctr">
              <a:spcBef>
                <a:spcPct val="50000"/>
              </a:spcBef>
            </a:pPr>
            <a:r>
              <a:rPr lang="ar-AE" sz="2800" b="1" dirty="0">
                <a:cs typeface="+mj-cs"/>
              </a:rPr>
              <a:t>_</a:t>
            </a:r>
            <a:r>
              <a:rPr lang="ar-AE" sz="2400" b="1" dirty="0">
                <a:cs typeface="+mj-cs"/>
              </a:rPr>
              <a:t> </a:t>
            </a:r>
            <a:r>
              <a:rPr lang="ar-AE" sz="2400" b="1" dirty="0" smtClean="0">
                <a:cs typeface="+mj-cs"/>
              </a:rPr>
              <a:t>فكر </a:t>
            </a:r>
            <a:r>
              <a:rPr lang="ar-AE" sz="2400" b="1" dirty="0">
                <a:cs typeface="+mj-cs"/>
              </a:rPr>
              <a:t>في دلالتها </a:t>
            </a:r>
            <a:r>
              <a:rPr lang="ar-AE" sz="2400" b="1" dirty="0">
                <a:solidFill>
                  <a:srgbClr val="333300"/>
                </a:solidFill>
                <a:cs typeface="FS_Free" pitchFamily="2" charset="-78"/>
              </a:rPr>
              <a:t>.</a:t>
            </a:r>
            <a:endParaRPr lang="en-US" sz="2400" b="1" dirty="0">
              <a:solidFill>
                <a:srgbClr val="333300"/>
              </a:solidFill>
              <a:cs typeface="FS_Free" pitchFamily="2" charset="-78"/>
            </a:endParaRPr>
          </a:p>
        </p:txBody>
      </p:sp>
      <p:sp>
        <p:nvSpPr>
          <p:cNvPr id="10" name="Text Box 5"/>
          <p:cNvSpPr txBox="1">
            <a:spLocks noChangeArrowheads="1"/>
          </p:cNvSpPr>
          <p:nvPr/>
        </p:nvSpPr>
        <p:spPr bwMode="auto">
          <a:xfrm>
            <a:off x="1402556" y="3441831"/>
            <a:ext cx="6337300" cy="3046988"/>
          </a:xfrm>
          <a:prstGeom prst="rect">
            <a:avLst/>
          </a:prstGeom>
          <a:blipFill>
            <a:blip r:embed="rId4"/>
            <a:tile tx="0" ty="0" sx="100000" sy="100000" flip="none" algn="tl"/>
          </a:blipFill>
          <a:ln>
            <a:solidFill>
              <a:schemeClr val="tx1"/>
            </a:solidFill>
          </a:ln>
          <a:effectLst/>
          <a:extLst/>
        </p:spPr>
        <p:txBody>
          <a:bodyPr wrap="square">
            <a:spAutoFit/>
          </a:bodyPr>
          <a:lstStyle/>
          <a:p>
            <a:pPr algn="ctr">
              <a:spcBef>
                <a:spcPct val="50000"/>
              </a:spcBef>
            </a:pPr>
            <a:r>
              <a:rPr lang="ar-SA" sz="2400" b="1" u="sng" dirty="0">
                <a:solidFill>
                  <a:srgbClr val="333300"/>
                </a:solidFill>
                <a:cs typeface="+mj-cs"/>
              </a:rPr>
              <a:t>* </a:t>
            </a:r>
            <a:r>
              <a:rPr lang="ar-AE" sz="2400" b="1" u="sng" dirty="0">
                <a:solidFill>
                  <a:srgbClr val="333300"/>
                </a:solidFill>
                <a:cs typeface="+mj-cs"/>
              </a:rPr>
              <a:t>والآن ، </a:t>
            </a:r>
            <a:r>
              <a:rPr lang="ar-AE" sz="2400" b="1" u="sng" dirty="0" err="1">
                <a:solidFill>
                  <a:srgbClr val="333300"/>
                </a:solidFill>
                <a:cs typeface="+mj-cs"/>
              </a:rPr>
              <a:t>أجيبي</a:t>
            </a:r>
            <a:r>
              <a:rPr lang="ar-AE" sz="2400" b="1" u="sng" dirty="0">
                <a:solidFill>
                  <a:srgbClr val="333300"/>
                </a:solidFill>
                <a:cs typeface="+mj-cs"/>
              </a:rPr>
              <a:t> عن الأسئلة التالية :</a:t>
            </a:r>
          </a:p>
          <a:p>
            <a:pPr algn="ctr">
              <a:spcBef>
                <a:spcPct val="50000"/>
              </a:spcBef>
            </a:pPr>
            <a:r>
              <a:rPr lang="ar-AE" sz="2800" b="1" dirty="0">
                <a:cs typeface="+mj-cs"/>
              </a:rPr>
              <a:t>_</a:t>
            </a:r>
            <a:r>
              <a:rPr lang="ar-AE" sz="2400" b="1" dirty="0">
                <a:cs typeface="+mj-cs"/>
              </a:rPr>
              <a:t> هل تدغدغ الأحلام حقيقة ؟</a:t>
            </a:r>
          </a:p>
          <a:p>
            <a:pPr algn="ctr">
              <a:spcBef>
                <a:spcPct val="50000"/>
              </a:spcBef>
            </a:pPr>
            <a:r>
              <a:rPr lang="ar-AE" sz="2800" b="1" dirty="0">
                <a:cs typeface="+mj-cs"/>
              </a:rPr>
              <a:t>_</a:t>
            </a:r>
            <a:r>
              <a:rPr lang="ar-AE" sz="2400" b="1" dirty="0">
                <a:cs typeface="+mj-cs"/>
              </a:rPr>
              <a:t> وهل تكون الأحلام غضةً ؟</a:t>
            </a:r>
          </a:p>
          <a:p>
            <a:pPr algn="ctr">
              <a:spcBef>
                <a:spcPct val="50000"/>
              </a:spcBef>
            </a:pPr>
            <a:r>
              <a:rPr lang="ar-AE" sz="2800" b="1" dirty="0">
                <a:cs typeface="+mj-cs"/>
              </a:rPr>
              <a:t>_</a:t>
            </a:r>
            <a:r>
              <a:rPr lang="ar-AE" sz="2400" b="1" dirty="0">
                <a:cs typeface="+mj-cs"/>
              </a:rPr>
              <a:t> وهل تتسلق الأحلام الأغصان ؟</a:t>
            </a:r>
          </a:p>
          <a:p>
            <a:pPr algn="ctr">
              <a:spcBef>
                <a:spcPct val="50000"/>
              </a:spcBef>
            </a:pPr>
            <a:r>
              <a:rPr lang="ar-AE" sz="2800" b="1" dirty="0">
                <a:cs typeface="+mj-cs"/>
              </a:rPr>
              <a:t>_</a:t>
            </a:r>
            <a:r>
              <a:rPr lang="ar-AE" sz="2400" b="1" dirty="0">
                <a:cs typeface="+mj-cs"/>
              </a:rPr>
              <a:t> وهل للصدر أغصان فعلاً ؟</a:t>
            </a:r>
            <a:endParaRPr lang="en-US" sz="2400" b="1" dirty="0">
              <a:cs typeface="+mj-cs"/>
            </a:endParaRPr>
          </a:p>
        </p:txBody>
      </p:sp>
    </p:spTree>
    <p:extLst>
      <p:ext uri="{BB962C8B-B14F-4D97-AF65-F5344CB8AC3E}">
        <p14:creationId xmlns:p14="http://schemas.microsoft.com/office/powerpoint/2010/main" val="2912053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9" name="Picture 9" descr="wall6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130" name="Rectangle 10"/>
          <p:cNvSpPr>
            <a:spLocks noChangeArrowheads="1"/>
          </p:cNvSpPr>
          <p:nvPr/>
        </p:nvSpPr>
        <p:spPr bwMode="auto">
          <a:xfrm>
            <a:off x="6443663" y="1268413"/>
            <a:ext cx="2592387"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1" name="Rectangle 11"/>
          <p:cNvSpPr>
            <a:spLocks noChangeArrowheads="1"/>
          </p:cNvSpPr>
          <p:nvPr/>
        </p:nvSpPr>
        <p:spPr bwMode="auto">
          <a:xfrm>
            <a:off x="6300788" y="1268413"/>
            <a:ext cx="576262"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2" name="Rectangle 12"/>
          <p:cNvSpPr>
            <a:spLocks noChangeArrowheads="1"/>
          </p:cNvSpPr>
          <p:nvPr/>
        </p:nvSpPr>
        <p:spPr bwMode="auto">
          <a:xfrm>
            <a:off x="6084888" y="1484313"/>
            <a:ext cx="1079500"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 name="WordArt 3"/>
          <p:cNvSpPr>
            <a:spLocks noChangeArrowheads="1" noChangeShapeType="1" noTextEdit="1"/>
          </p:cNvSpPr>
          <p:nvPr/>
        </p:nvSpPr>
        <p:spPr bwMode="auto">
          <a:xfrm>
            <a:off x="2159794" y="1284288"/>
            <a:ext cx="4824412" cy="5238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ar-AE" sz="3600" kern="10" dirty="0">
                <a:solidFill>
                  <a:srgbClr val="FF0000"/>
                </a:solidFill>
                <a:effectLst>
                  <a:outerShdw dist="45791" dir="2021404" algn="ctr" rotWithShape="0">
                    <a:srgbClr val="B2B2B2">
                      <a:alpha val="80000"/>
                    </a:srgbClr>
                  </a:outerShdw>
                </a:effectLst>
                <a:latin typeface="FS_Modern3"/>
              </a:rPr>
              <a:t>تأمل السؤال الأخير ، ثم </a:t>
            </a:r>
            <a:r>
              <a:rPr lang="ar-AE" sz="3600" kern="10" dirty="0" smtClean="0">
                <a:solidFill>
                  <a:srgbClr val="FF0000"/>
                </a:solidFill>
                <a:effectLst>
                  <a:outerShdw dist="45791" dir="2021404" algn="ctr" rotWithShape="0">
                    <a:srgbClr val="B2B2B2">
                      <a:alpha val="80000"/>
                    </a:srgbClr>
                  </a:outerShdw>
                </a:effectLst>
                <a:latin typeface="FS_Modern3"/>
              </a:rPr>
              <a:t>أجب </a:t>
            </a:r>
            <a:r>
              <a:rPr lang="ar-AE" sz="3600" kern="10" dirty="0">
                <a:solidFill>
                  <a:srgbClr val="FF0000"/>
                </a:solidFill>
                <a:effectLst>
                  <a:outerShdw dist="45791" dir="2021404" algn="ctr" rotWithShape="0">
                    <a:srgbClr val="B2B2B2">
                      <a:alpha val="80000"/>
                    </a:srgbClr>
                  </a:outerShdw>
                </a:effectLst>
                <a:latin typeface="FS_Modern3"/>
              </a:rPr>
              <a:t>عما يلي :</a:t>
            </a:r>
            <a:endParaRPr lang="en-US" sz="3600" kern="10" dirty="0">
              <a:solidFill>
                <a:srgbClr val="FF0000"/>
              </a:solidFill>
              <a:effectLst>
                <a:outerShdw dist="45791" dir="2021404" algn="ctr" rotWithShape="0">
                  <a:srgbClr val="B2B2B2">
                    <a:alpha val="80000"/>
                  </a:srgbClr>
                </a:outerShdw>
              </a:effectLst>
              <a:latin typeface="FS_Modern3"/>
            </a:endParaRPr>
          </a:p>
        </p:txBody>
      </p:sp>
      <p:sp>
        <p:nvSpPr>
          <p:cNvPr id="12" name="Text Box 2"/>
          <p:cNvSpPr txBox="1">
            <a:spLocks noChangeArrowheads="1"/>
          </p:cNvSpPr>
          <p:nvPr/>
        </p:nvSpPr>
        <p:spPr bwMode="auto">
          <a:xfrm>
            <a:off x="611560" y="1916113"/>
            <a:ext cx="7992888" cy="3539430"/>
          </a:xfrm>
          <a:prstGeom prst="rect">
            <a:avLst/>
          </a:prstGeom>
          <a:blipFill>
            <a:blip r:embed="rId4"/>
            <a:tile tx="0" ty="0" sx="100000" sy="100000" flip="none" algn="tl"/>
          </a:blipFill>
          <a:ln>
            <a:solidFill>
              <a:schemeClr val="tx1"/>
            </a:solidFill>
          </a:ln>
          <a:effectLst/>
          <a:extLst/>
        </p:spPr>
        <p:txBody>
          <a:bodyPr wrap="square">
            <a:spAutoFit/>
          </a:bodyPr>
          <a:lstStyle/>
          <a:p>
            <a:pPr>
              <a:spcBef>
                <a:spcPct val="50000"/>
              </a:spcBef>
            </a:pPr>
            <a:r>
              <a:rPr lang="ar-AE" sz="2800" dirty="0">
                <a:cs typeface="+mj-cs"/>
              </a:rPr>
              <a:t>_ ماذا يقصدُ الكاتبُ </a:t>
            </a:r>
            <a:r>
              <a:rPr lang="ar-AE" sz="2800" dirty="0" smtClean="0">
                <a:cs typeface="+mj-cs"/>
              </a:rPr>
              <a:t>بأغصانِ </a:t>
            </a:r>
            <a:r>
              <a:rPr lang="ar-AE" sz="2800" dirty="0">
                <a:cs typeface="+mj-cs"/>
              </a:rPr>
              <a:t>الصدر ؟</a:t>
            </a:r>
          </a:p>
          <a:p>
            <a:pPr>
              <a:spcBef>
                <a:spcPct val="50000"/>
              </a:spcBef>
            </a:pPr>
            <a:r>
              <a:rPr lang="ar-AE" sz="2800" dirty="0">
                <a:cs typeface="+mj-cs"/>
              </a:rPr>
              <a:t>_ </a:t>
            </a:r>
            <a:r>
              <a:rPr lang="ar-AE" sz="2800" dirty="0" smtClean="0">
                <a:cs typeface="+mj-cs"/>
              </a:rPr>
              <a:t>لِمَ  </a:t>
            </a:r>
            <a:r>
              <a:rPr lang="ar-AE" sz="2800" dirty="0" err="1">
                <a:cs typeface="+mj-cs"/>
              </a:rPr>
              <a:t>لْم</a:t>
            </a:r>
            <a:r>
              <a:rPr lang="ar-AE" sz="2800" dirty="0">
                <a:cs typeface="+mj-cs"/>
              </a:rPr>
              <a:t> </a:t>
            </a:r>
            <a:r>
              <a:rPr lang="ar-AE" sz="2800" dirty="0" smtClean="0">
                <a:cs typeface="+mj-cs"/>
              </a:rPr>
              <a:t>يذكر الكلمة </a:t>
            </a:r>
            <a:r>
              <a:rPr lang="ar-AE" sz="2800" dirty="0">
                <a:cs typeface="+mj-cs"/>
              </a:rPr>
              <a:t>المعبرة عن قصدهِ مباشرةً ؟</a:t>
            </a:r>
          </a:p>
          <a:p>
            <a:pPr>
              <a:spcBef>
                <a:spcPct val="50000"/>
              </a:spcBef>
            </a:pPr>
            <a:r>
              <a:rPr lang="ar-AE" sz="2800" dirty="0">
                <a:cs typeface="+mj-cs"/>
              </a:rPr>
              <a:t>_ استبدل بكلمة ( أغصان ) الكلمة الأصلية التي يقصدها الكاتب ، واقرأ الجملة مرةً أخرى .</a:t>
            </a:r>
          </a:p>
          <a:p>
            <a:pPr>
              <a:spcBef>
                <a:spcPct val="50000"/>
              </a:spcBef>
            </a:pPr>
            <a:r>
              <a:rPr lang="ar-AE" sz="2800" dirty="0">
                <a:cs typeface="+mj-cs"/>
              </a:rPr>
              <a:t>_ هل تجد لها التأثير ذاته الذي شعرت به بوجود كلمة ( أغصان )</a:t>
            </a:r>
          </a:p>
          <a:p>
            <a:pPr>
              <a:spcBef>
                <a:spcPct val="50000"/>
              </a:spcBef>
            </a:pPr>
            <a:r>
              <a:rPr lang="ar-AE" sz="2800" dirty="0">
                <a:cs typeface="+mj-cs"/>
              </a:rPr>
              <a:t>_ ماذا </a:t>
            </a:r>
            <a:r>
              <a:rPr lang="ar-AE" sz="2800" dirty="0" smtClean="0">
                <a:cs typeface="+mj-cs"/>
              </a:rPr>
              <a:t>تستنتج </a:t>
            </a:r>
            <a:r>
              <a:rPr lang="ar-AE" sz="2800" dirty="0">
                <a:cs typeface="+mj-cs"/>
              </a:rPr>
              <a:t>من ذلك ؟</a:t>
            </a:r>
            <a:endParaRPr lang="en-US" sz="2800" dirty="0">
              <a:cs typeface="+mj-cs"/>
            </a:endParaRPr>
          </a:p>
        </p:txBody>
      </p:sp>
    </p:spTree>
    <p:extLst>
      <p:ext uri="{BB962C8B-B14F-4D97-AF65-F5344CB8AC3E}">
        <p14:creationId xmlns:p14="http://schemas.microsoft.com/office/powerpoint/2010/main" val="1833686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800" decel="100000"/>
                                        <p:tgtEl>
                                          <p:spTgt spid="11"/>
                                        </p:tgtEl>
                                      </p:cBhvr>
                                    </p:animEffect>
                                    <p:anim calcmode="lin" valueType="num">
                                      <p:cBhvr>
                                        <p:cTn id="8" dur="800" decel="100000" fill="hold"/>
                                        <p:tgtEl>
                                          <p:spTgt spid="11"/>
                                        </p:tgtEl>
                                        <p:attrNameLst>
                                          <p:attrName>style.rotation</p:attrName>
                                        </p:attrNameLst>
                                      </p:cBhvr>
                                      <p:tavLst>
                                        <p:tav tm="0">
                                          <p:val>
                                            <p:fltVal val="-90"/>
                                          </p:val>
                                        </p:tav>
                                        <p:tav tm="100000">
                                          <p:val>
                                            <p:fltVal val="0"/>
                                          </p:val>
                                        </p:tav>
                                      </p:tavLst>
                                    </p:anim>
                                    <p:anim calcmode="lin" valueType="num">
                                      <p:cBhvr>
                                        <p:cTn id="9" dur="800" decel="100000" fill="hold"/>
                                        <p:tgtEl>
                                          <p:spTgt spid="11"/>
                                        </p:tgtEl>
                                        <p:attrNameLst>
                                          <p:attrName>ppt_x</p:attrName>
                                        </p:attrNameLst>
                                      </p:cBhvr>
                                      <p:tavLst>
                                        <p:tav tm="0">
                                          <p:val>
                                            <p:strVal val="#ppt_x+0.4"/>
                                          </p:val>
                                        </p:tav>
                                        <p:tav tm="100000">
                                          <p:val>
                                            <p:strVal val="#ppt_x-0.05"/>
                                          </p:val>
                                        </p:tav>
                                      </p:tavLst>
                                    </p:anim>
                                    <p:anim calcmode="lin" valueType="num">
                                      <p:cBhvr>
                                        <p:cTn id="10" dur="800" decel="100000" fill="hold"/>
                                        <p:tgtEl>
                                          <p:spTgt spid="1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plus(in)">
                                      <p:cBhvr>
                                        <p:cTn id="1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9" name="Picture 9" descr="wall6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86"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130" name="Rectangle 10"/>
          <p:cNvSpPr>
            <a:spLocks noChangeArrowheads="1"/>
          </p:cNvSpPr>
          <p:nvPr/>
        </p:nvSpPr>
        <p:spPr bwMode="auto">
          <a:xfrm>
            <a:off x="6443663" y="1268413"/>
            <a:ext cx="2592387"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1" name="Rectangle 11"/>
          <p:cNvSpPr>
            <a:spLocks noChangeArrowheads="1"/>
          </p:cNvSpPr>
          <p:nvPr/>
        </p:nvSpPr>
        <p:spPr bwMode="auto">
          <a:xfrm>
            <a:off x="6300788" y="1268413"/>
            <a:ext cx="576262"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2" name="Rectangle 12"/>
          <p:cNvSpPr>
            <a:spLocks noChangeArrowheads="1"/>
          </p:cNvSpPr>
          <p:nvPr/>
        </p:nvSpPr>
        <p:spPr bwMode="auto">
          <a:xfrm>
            <a:off x="6084888" y="1484313"/>
            <a:ext cx="1079500"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 name="مستطيل 1"/>
          <p:cNvSpPr/>
          <p:nvPr/>
        </p:nvSpPr>
        <p:spPr>
          <a:xfrm>
            <a:off x="611560" y="1439059"/>
            <a:ext cx="8280920" cy="954107"/>
          </a:xfrm>
          <a:prstGeom prst="rect">
            <a:avLst/>
          </a:prstGeom>
          <a:blipFill>
            <a:blip r:embed="rId4"/>
            <a:tile tx="0" ty="0" sx="100000" sy="100000" flip="none" algn="tl"/>
          </a:blipFill>
          <a:ln>
            <a:solidFill>
              <a:schemeClr val="tx1"/>
            </a:solidFill>
          </a:ln>
        </p:spPr>
        <p:txBody>
          <a:bodyPr wrap="square">
            <a:spAutoFit/>
          </a:bodyPr>
          <a:lstStyle/>
          <a:p>
            <a:r>
              <a:rPr lang="ar-AE" sz="2800" dirty="0">
                <a:solidFill>
                  <a:srgbClr val="FF0000"/>
                </a:solidFill>
              </a:rPr>
              <a:t>استخدم الكلمات  التالية  في جمل مفيدة من انشائك بحيث مرة  مشبها و مرة مشبهًا بها :- </a:t>
            </a:r>
            <a:endParaRPr lang="en-US" sz="2800" dirty="0">
              <a:solidFill>
                <a:srgbClr val="FF0000"/>
              </a:solidFill>
            </a:endParaRPr>
          </a:p>
        </p:txBody>
      </p:sp>
      <p:sp>
        <p:nvSpPr>
          <p:cNvPr id="3" name="مستطيل 2"/>
          <p:cNvSpPr/>
          <p:nvPr/>
        </p:nvSpPr>
        <p:spPr>
          <a:xfrm>
            <a:off x="611560" y="2415214"/>
            <a:ext cx="8280920" cy="954107"/>
          </a:xfrm>
          <a:prstGeom prst="rect">
            <a:avLst/>
          </a:prstGeom>
          <a:blipFill>
            <a:blip r:embed="rId4"/>
            <a:tile tx="0" ty="0" sx="100000" sy="100000" flip="none" algn="tl"/>
          </a:blipFill>
          <a:ln>
            <a:solidFill>
              <a:schemeClr val="tx1"/>
            </a:solidFill>
          </a:ln>
        </p:spPr>
        <p:txBody>
          <a:bodyPr wrap="square">
            <a:spAutoFit/>
          </a:bodyPr>
          <a:lstStyle/>
          <a:p>
            <a:r>
              <a:rPr lang="ar-AE" sz="2800" b="1" dirty="0"/>
              <a:t>أ :- بسط الليل رداءه الاسود </a:t>
            </a:r>
            <a:r>
              <a:rPr lang="ar-AE" sz="2800" b="1" dirty="0" smtClean="0"/>
              <a:t>فهد</a:t>
            </a:r>
            <a:r>
              <a:rPr lang="ar-AE" sz="2800" b="1" dirty="0"/>
              <a:t>أ</a:t>
            </a:r>
            <a:r>
              <a:rPr lang="ar-AE" sz="2800" b="1" dirty="0" smtClean="0"/>
              <a:t>ت </a:t>
            </a:r>
            <a:r>
              <a:rPr lang="ar-AE" sz="2800" b="1" dirty="0"/>
              <a:t>انفاس الحياة </a:t>
            </a:r>
            <a:endParaRPr lang="en-US" sz="2800" b="1" dirty="0"/>
          </a:p>
          <a:p>
            <a:r>
              <a:rPr lang="ar-AE" sz="2800" b="1" dirty="0"/>
              <a:t>ب :- </a:t>
            </a:r>
            <a:r>
              <a:rPr lang="ar-AE" sz="2800" b="1" dirty="0" smtClean="0"/>
              <a:t>رأيت </a:t>
            </a:r>
            <a:r>
              <a:rPr lang="ar-AE" sz="2800" b="1" dirty="0"/>
              <a:t>فتاة حسناء غطى الليل ظهرها </a:t>
            </a:r>
            <a:endParaRPr lang="en-US" sz="2800" b="1" dirty="0"/>
          </a:p>
        </p:txBody>
      </p:sp>
      <p:sp>
        <p:nvSpPr>
          <p:cNvPr id="4" name="مستطيل 3"/>
          <p:cNvSpPr/>
          <p:nvPr/>
        </p:nvSpPr>
        <p:spPr>
          <a:xfrm>
            <a:off x="611560" y="3369321"/>
            <a:ext cx="8280919" cy="2308324"/>
          </a:xfrm>
          <a:prstGeom prst="rect">
            <a:avLst/>
          </a:prstGeom>
          <a:blipFill>
            <a:blip r:embed="rId4"/>
            <a:tile tx="0" ty="0" sx="100000" sy="100000" flip="none" algn="tl"/>
          </a:blipFill>
          <a:ln>
            <a:solidFill>
              <a:schemeClr val="tx1"/>
            </a:solidFill>
          </a:ln>
        </p:spPr>
        <p:txBody>
          <a:bodyPr wrap="square">
            <a:spAutoFit/>
          </a:bodyPr>
          <a:lstStyle/>
          <a:p>
            <a:r>
              <a:rPr lang="ar-AE" sz="2400" b="1" dirty="0" smtClean="0"/>
              <a:t>القمر </a:t>
            </a:r>
            <a:r>
              <a:rPr lang="ar-AE" sz="2400" b="1" dirty="0"/>
              <a:t>:- </a:t>
            </a:r>
            <a:endParaRPr lang="en-US" sz="2400" b="1" dirty="0"/>
          </a:p>
          <a:p>
            <a:r>
              <a:rPr lang="ar-AE" sz="2400" b="1" dirty="0"/>
              <a:t>أ :- </a:t>
            </a:r>
            <a:r>
              <a:rPr lang="ar-AE" sz="2400" b="1" dirty="0" smtClean="0"/>
              <a:t>.......................................................................</a:t>
            </a:r>
            <a:endParaRPr lang="en-US" sz="2400" b="1" dirty="0"/>
          </a:p>
          <a:p>
            <a:r>
              <a:rPr lang="ar-AE" sz="2400" b="1" dirty="0"/>
              <a:t>ب :- </a:t>
            </a:r>
            <a:r>
              <a:rPr lang="ar-AE" sz="2400" b="1" dirty="0" smtClean="0"/>
              <a:t>......................................................................</a:t>
            </a:r>
            <a:endParaRPr lang="en-US" sz="2400" b="1" dirty="0"/>
          </a:p>
          <a:p>
            <a:r>
              <a:rPr lang="ar-AE" sz="2400" b="1" dirty="0"/>
              <a:t>اليد :- </a:t>
            </a:r>
            <a:endParaRPr lang="en-US" sz="2400" b="1" dirty="0"/>
          </a:p>
          <a:p>
            <a:r>
              <a:rPr lang="ar-AE" sz="2400" b="1" dirty="0"/>
              <a:t>أ :- ........................................................................</a:t>
            </a:r>
            <a:endParaRPr lang="en-US" sz="2400" b="1" dirty="0"/>
          </a:p>
          <a:p>
            <a:r>
              <a:rPr lang="ar-AE" sz="2400" b="1" dirty="0"/>
              <a:t>ب :- </a:t>
            </a:r>
            <a:r>
              <a:rPr lang="ar-AE" sz="2400" b="1" dirty="0" smtClean="0"/>
              <a:t>....................................................................... </a:t>
            </a:r>
            <a:endParaRPr lang="en-US" sz="2400" b="1" dirty="0"/>
          </a:p>
        </p:txBody>
      </p:sp>
    </p:spTree>
    <p:extLst>
      <p:ext uri="{BB962C8B-B14F-4D97-AF65-F5344CB8AC3E}">
        <p14:creationId xmlns:p14="http://schemas.microsoft.com/office/powerpoint/2010/main" val="2748759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9" name="Picture 9" descr="wall6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86"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130" name="Rectangle 10"/>
          <p:cNvSpPr>
            <a:spLocks noChangeArrowheads="1"/>
          </p:cNvSpPr>
          <p:nvPr/>
        </p:nvSpPr>
        <p:spPr bwMode="auto">
          <a:xfrm>
            <a:off x="6443663" y="1268413"/>
            <a:ext cx="2592387"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1" name="Rectangle 11"/>
          <p:cNvSpPr>
            <a:spLocks noChangeArrowheads="1"/>
          </p:cNvSpPr>
          <p:nvPr/>
        </p:nvSpPr>
        <p:spPr bwMode="auto">
          <a:xfrm>
            <a:off x="6300788" y="1268413"/>
            <a:ext cx="576262"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32" name="Rectangle 12"/>
          <p:cNvSpPr>
            <a:spLocks noChangeArrowheads="1"/>
          </p:cNvSpPr>
          <p:nvPr/>
        </p:nvSpPr>
        <p:spPr bwMode="auto">
          <a:xfrm>
            <a:off x="6084888" y="1484313"/>
            <a:ext cx="1079500" cy="6477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 name="مربع نص 4"/>
          <p:cNvSpPr txBox="1"/>
          <p:nvPr/>
        </p:nvSpPr>
        <p:spPr>
          <a:xfrm>
            <a:off x="979449" y="1268413"/>
            <a:ext cx="7488832" cy="4678204"/>
          </a:xfrm>
          <a:prstGeom prst="rect">
            <a:avLst/>
          </a:prstGeom>
          <a:blipFill>
            <a:blip r:embed="rId4"/>
            <a:tile tx="0" ty="0" sx="100000" sy="100000" flip="none" algn="tl"/>
          </a:blipFill>
          <a:ln>
            <a:solidFill>
              <a:schemeClr val="tx1"/>
            </a:solidFill>
          </a:ln>
        </p:spPr>
        <p:txBody>
          <a:bodyPr wrap="square" rtlCol="0">
            <a:spAutoFit/>
          </a:bodyPr>
          <a:lstStyle/>
          <a:p>
            <a:r>
              <a:rPr lang="ar-AE" sz="2800" dirty="0"/>
              <a:t>-</a:t>
            </a:r>
            <a:r>
              <a:rPr lang="ar-AE" sz="2800" dirty="0" smtClean="0"/>
              <a:t>تأمل العبارات التالية, ثم حدد الكلمة التي استخدمت فيها من قبيل الاستعارة.</a:t>
            </a:r>
          </a:p>
          <a:p>
            <a:pPr marL="285750" indent="-285750">
              <a:buFontTx/>
              <a:buChar char="-"/>
            </a:pPr>
            <a:r>
              <a:rPr lang="ar-AE" sz="2800" dirty="0" smtClean="0"/>
              <a:t>(( وداود الذي خبر الحياة و ذاق حلوها و مرها, لا يحتاج إلى من يعلمه دروساً جديدة, يحتاج فقط إلى من يحمل أفكاره و يوصلها إلى الناس))</a:t>
            </a:r>
          </a:p>
          <a:p>
            <a:pPr marL="285750" indent="-285750">
              <a:buFontTx/>
              <a:buChar char="-"/>
            </a:pPr>
            <a:r>
              <a:rPr lang="ar-AE" sz="2800" dirty="0" smtClean="0"/>
              <a:t>قال تعالى و لقد زينا السماء الدنيا بمصابيح و جعلناها رجوماً للشياطين و أعتدنا لهم عذاب السعير</a:t>
            </a:r>
          </a:p>
          <a:p>
            <a:pPr marL="285750" indent="-285750">
              <a:buFontTx/>
              <a:buChar char="-"/>
            </a:pPr>
            <a:r>
              <a:rPr lang="ar-AE" sz="2800" dirty="0" smtClean="0"/>
              <a:t>قال البردوني :</a:t>
            </a:r>
          </a:p>
          <a:p>
            <a:pPr marL="285750" indent="-285750">
              <a:buFontTx/>
              <a:buChar char="-"/>
            </a:pPr>
            <a:r>
              <a:rPr lang="ar-AE" sz="2800" dirty="0" smtClean="0"/>
              <a:t>عالم الشاعر ذكرى و منى ---- و حنين كالجحيم الهرد</a:t>
            </a:r>
          </a:p>
          <a:p>
            <a:pPr marL="285750" indent="-285750">
              <a:buFontTx/>
              <a:buChar char="-"/>
            </a:pPr>
            <a:r>
              <a:rPr lang="ar-AE" sz="2800" dirty="0" smtClean="0"/>
              <a:t>يقطف الأحلام و الذكرى كما ---- يقطف العنقود كف العاصر</a:t>
            </a:r>
          </a:p>
          <a:p>
            <a:pPr marL="285750" indent="-285750">
              <a:buFontTx/>
              <a:buChar char="-"/>
            </a:pPr>
            <a:endParaRPr lang="ar-AE" dirty="0" smtClean="0"/>
          </a:p>
        </p:txBody>
      </p:sp>
      <p:sp>
        <p:nvSpPr>
          <p:cNvPr id="6" name="مستطيل 5"/>
          <p:cNvSpPr/>
          <p:nvPr/>
        </p:nvSpPr>
        <p:spPr>
          <a:xfrm>
            <a:off x="3353559" y="345083"/>
            <a:ext cx="2436886"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AE"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التدريب 1</a:t>
            </a:r>
            <a:endParaRPr lang="ar-SA"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4134583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TotalTime>
  <Words>795</Words>
  <Application>Microsoft Office PowerPoint</Application>
  <PresentationFormat>عرض على الشاشة (3:4)‏</PresentationFormat>
  <Paragraphs>84</Paragraphs>
  <Slides>13</Slides>
  <Notes>10</Notes>
  <HiddenSlides>0</HiddenSlides>
  <MMClips>0</MMClips>
  <ScaleCrop>false</ScaleCrop>
  <HeadingPairs>
    <vt:vector size="4" baseType="variant">
      <vt:variant>
        <vt:lpstr>نسق</vt:lpstr>
      </vt:variant>
      <vt:variant>
        <vt:i4>1</vt:i4>
      </vt:variant>
      <vt:variant>
        <vt:lpstr>عناوين الشرائح</vt:lpstr>
      </vt:variant>
      <vt:variant>
        <vt:i4>13</vt:i4>
      </vt:variant>
    </vt:vector>
  </HeadingPairs>
  <TitlesOfParts>
    <vt:vector size="14" baseType="lpstr">
      <vt:lpstr>سمة Office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EHAB</dc:creator>
  <cp:lastModifiedBy>EHAB</cp:lastModifiedBy>
  <cp:revision>18</cp:revision>
  <dcterms:created xsi:type="dcterms:W3CDTF">2011-10-28T15:01:30Z</dcterms:created>
  <dcterms:modified xsi:type="dcterms:W3CDTF">2011-10-29T08:07:40Z</dcterms:modified>
</cp:coreProperties>
</file>