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72" r:id="rId5"/>
    <p:sldId id="259" r:id="rId6"/>
    <p:sldId id="26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ar-A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نمط ذو سمات 1 - تميي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40" d="100"/>
          <a:sy n="40" d="100"/>
        </p:scale>
        <p:origin x="-13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AE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03B6CDC-DF56-4117-BE6F-1C05D488BCAC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AE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A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A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0EAE498-5A00-4801-AD68-EEF5174651DA}" type="slidenum">
              <a:rPr lang="ar-AE" smtClean="0"/>
              <a:pPr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479243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AE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AE498-5A00-4801-AD68-EEF5174651DA}" type="slidenum">
              <a:rPr lang="ar-AE" smtClean="0"/>
              <a:pPr/>
              <a:t>10</a:t>
            </a:fld>
            <a:endParaRPr lang="ar-A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AE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AE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DBA60-31D0-4CE8-BE59-34CD3658E6C4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A0020-D3A6-456D-9FDC-D8E67824B857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AE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AE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DBA60-31D0-4CE8-BE59-34CD3658E6C4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A0020-D3A6-456D-9FDC-D8E67824B857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AE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AE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DBA60-31D0-4CE8-BE59-34CD3658E6C4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A0020-D3A6-456D-9FDC-D8E67824B857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AE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AE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DBA60-31D0-4CE8-BE59-34CD3658E6C4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A0020-D3A6-456D-9FDC-D8E67824B857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AE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DBA60-31D0-4CE8-BE59-34CD3658E6C4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A0020-D3A6-456D-9FDC-D8E67824B857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AE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AE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AE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DBA60-31D0-4CE8-BE59-34CD3658E6C4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A0020-D3A6-456D-9FDC-D8E67824B857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AE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AE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AE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DBA60-31D0-4CE8-BE59-34CD3658E6C4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A0020-D3A6-456D-9FDC-D8E67824B857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AE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DBA60-31D0-4CE8-BE59-34CD3658E6C4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A0020-D3A6-456D-9FDC-D8E67824B857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DBA60-31D0-4CE8-BE59-34CD3658E6C4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A0020-D3A6-456D-9FDC-D8E67824B857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AE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AE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DBA60-31D0-4CE8-BE59-34CD3658E6C4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A0020-D3A6-456D-9FDC-D8E67824B857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AE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AE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DBA60-31D0-4CE8-BE59-34CD3658E6C4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A0020-D3A6-456D-9FDC-D8E67824B857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AE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AE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DBA60-31D0-4CE8-BE59-34CD3658E6C4}" type="datetimeFigureOut">
              <a:rPr lang="ar-AE" smtClean="0"/>
              <a:pPr/>
              <a:t>06/12/1432</a:t>
            </a:fld>
            <a:endParaRPr lang="ar-A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A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A0020-D3A6-456D-9FDC-D8E67824B857}" type="slidenum">
              <a:rPr lang="ar-AE" smtClean="0"/>
              <a:pPr/>
              <a:t>‹#›</a:t>
            </a:fld>
            <a:endParaRPr lang="ar-A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AE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wmf"/><Relationship Id="rId10" Type="http://schemas.openxmlformats.org/officeDocument/2006/relationships/image" Target="../media/image18.jpeg"/><Relationship Id="rId4" Type="http://schemas.openxmlformats.org/officeDocument/2006/relationships/image" Target="../media/image12.wmf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13.wmf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 descr="122067_012116548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 rot="1715711">
            <a:off x="-85762" y="2633001"/>
            <a:ext cx="95703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Alain Wildlife Park and resort</a:t>
            </a:r>
            <a:endParaRPr lang="ar-AE" sz="6000" b="1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915816" y="260648"/>
            <a:ext cx="417646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House</a:t>
            </a:r>
            <a:r>
              <a:rPr kumimoji="0" lang="en-US" sz="36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en-US" sz="36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mammals</a:t>
            </a:r>
            <a:endParaRPr kumimoji="0" lang="en-US" sz="3600" b="1" i="0" u="none" strike="noStrike" normalizeH="0" baseline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915816" y="980728"/>
            <a:ext cx="46085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There are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almost 2500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species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of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mammals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7" name="Picture 3" descr="C:\Users\user1\AppData\Local\Microsoft\Windows\Temporary Internet Files\Content.IE5\QVG1FUBD\MC90019768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34626" y="1988840"/>
            <a:ext cx="909374" cy="1102705"/>
          </a:xfrm>
          <a:prstGeom prst="rect">
            <a:avLst/>
          </a:prstGeom>
          <a:noFill/>
        </p:spPr>
      </p:pic>
      <p:pic>
        <p:nvPicPr>
          <p:cNvPr id="21509" name="Picture 5" descr="C:\Program Files (x86)\Microsoft Office\MEDIA\CAGCAT10\j0158007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996952"/>
            <a:ext cx="9144000" cy="288032"/>
          </a:xfrm>
          <a:prstGeom prst="rect">
            <a:avLst/>
          </a:prstGeom>
          <a:noFill/>
        </p:spPr>
      </p:pic>
      <p:pic>
        <p:nvPicPr>
          <p:cNvPr id="9" name="Picture 5" descr="C:\Program Files (x86)\Microsoft Office\MEDIA\CAGCAT10\j0158007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44824"/>
            <a:ext cx="9144000" cy="288032"/>
          </a:xfrm>
          <a:prstGeom prst="rect">
            <a:avLst/>
          </a:prstGeom>
          <a:noFill/>
        </p:spPr>
      </p:pic>
      <p:sp>
        <p:nvSpPr>
          <p:cNvPr id="10" name="مستطيل 9"/>
          <p:cNvSpPr/>
          <p:nvPr/>
        </p:nvSpPr>
        <p:spPr>
          <a:xfrm>
            <a:off x="539552" y="2276872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There are two images belong to the mammals </a:t>
            </a:r>
            <a:r>
              <a:rPr lang="en-US" dirty="0" smtClean="0">
                <a:solidFill>
                  <a:srgbClr val="FFFF00"/>
                </a:solidFill>
              </a:rPr>
              <a:t>,what are  their?</a:t>
            </a:r>
            <a:endParaRPr lang="ar-AE" dirty="0">
              <a:solidFill>
                <a:srgbClr val="FFFF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67544" y="4653136"/>
            <a:ext cx="1067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Crocodile</a:t>
            </a:r>
            <a:endParaRPr lang="ar-AE" dirty="0"/>
          </a:p>
        </p:txBody>
      </p:sp>
      <p:pic>
        <p:nvPicPr>
          <p:cNvPr id="12" name="صورة 11" descr="12503440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3356992"/>
            <a:ext cx="917848" cy="1284987"/>
          </a:xfrm>
          <a:prstGeom prst="rect">
            <a:avLst/>
          </a:prstGeom>
        </p:spPr>
      </p:pic>
      <p:sp>
        <p:nvSpPr>
          <p:cNvPr id="13" name="مستطيل 12"/>
          <p:cNvSpPr/>
          <p:nvPr/>
        </p:nvSpPr>
        <p:spPr>
          <a:xfrm>
            <a:off x="323528" y="5229200"/>
            <a:ext cx="1296144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cxnSp>
        <p:nvCxnSpPr>
          <p:cNvPr id="15" name="رابط مستقيم 14"/>
          <p:cNvCxnSpPr/>
          <p:nvPr/>
        </p:nvCxnSpPr>
        <p:spPr>
          <a:xfrm rot="5400000">
            <a:off x="539552" y="5301208"/>
            <a:ext cx="864096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مستقيم 15"/>
          <p:cNvCxnSpPr/>
          <p:nvPr/>
        </p:nvCxnSpPr>
        <p:spPr>
          <a:xfrm rot="16200000" flipH="1">
            <a:off x="611560" y="5517232"/>
            <a:ext cx="656456" cy="5124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صورة 18" descr="44F7454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11960" y="3356992"/>
            <a:ext cx="1214263" cy="1368152"/>
          </a:xfrm>
          <a:prstGeom prst="rect">
            <a:avLst/>
          </a:prstGeom>
        </p:spPr>
      </p:pic>
      <p:sp>
        <p:nvSpPr>
          <p:cNvPr id="20" name="مستطيل 19"/>
          <p:cNvSpPr/>
          <p:nvPr/>
        </p:nvSpPr>
        <p:spPr>
          <a:xfrm>
            <a:off x="4720817" y="4797152"/>
            <a:ext cx="558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bird</a:t>
            </a:r>
            <a:endParaRPr lang="ar-AE" dirty="0"/>
          </a:p>
        </p:txBody>
      </p:sp>
      <p:sp>
        <p:nvSpPr>
          <p:cNvPr id="21" name="مستطيل 20"/>
          <p:cNvSpPr/>
          <p:nvPr/>
        </p:nvSpPr>
        <p:spPr>
          <a:xfrm>
            <a:off x="4139952" y="5229200"/>
            <a:ext cx="1296144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cxnSp>
        <p:nvCxnSpPr>
          <p:cNvPr id="22" name="رابط مستقيم 21"/>
          <p:cNvCxnSpPr/>
          <p:nvPr/>
        </p:nvCxnSpPr>
        <p:spPr>
          <a:xfrm rot="5400000">
            <a:off x="4355976" y="5301208"/>
            <a:ext cx="864096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رابط مستقيم 22"/>
          <p:cNvCxnSpPr/>
          <p:nvPr/>
        </p:nvCxnSpPr>
        <p:spPr>
          <a:xfrm rot="16200000" flipH="1">
            <a:off x="4427984" y="5517232"/>
            <a:ext cx="656456" cy="5124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صورة 23" descr="tropical-fish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40152" y="3429000"/>
            <a:ext cx="1043608" cy="1296144"/>
          </a:xfrm>
          <a:prstGeom prst="rect">
            <a:avLst/>
          </a:prstGeom>
        </p:spPr>
      </p:pic>
      <p:sp>
        <p:nvSpPr>
          <p:cNvPr id="25" name="مستطيل 24"/>
          <p:cNvSpPr/>
          <p:nvPr/>
        </p:nvSpPr>
        <p:spPr>
          <a:xfrm>
            <a:off x="6156176" y="4869160"/>
            <a:ext cx="519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fish</a:t>
            </a:r>
            <a:endParaRPr lang="ar-AE" dirty="0"/>
          </a:p>
        </p:txBody>
      </p:sp>
      <p:sp>
        <p:nvSpPr>
          <p:cNvPr id="26" name="مستطيل 25"/>
          <p:cNvSpPr/>
          <p:nvPr/>
        </p:nvSpPr>
        <p:spPr>
          <a:xfrm>
            <a:off x="5940152" y="5229200"/>
            <a:ext cx="1296144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cxnSp>
        <p:nvCxnSpPr>
          <p:cNvPr id="27" name="رابط مستقيم 26"/>
          <p:cNvCxnSpPr/>
          <p:nvPr/>
        </p:nvCxnSpPr>
        <p:spPr>
          <a:xfrm rot="5400000">
            <a:off x="6156176" y="5301208"/>
            <a:ext cx="864096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رابط مستقيم 27"/>
          <p:cNvCxnSpPr/>
          <p:nvPr/>
        </p:nvCxnSpPr>
        <p:spPr>
          <a:xfrm rot="16200000" flipH="1">
            <a:off x="6228184" y="5517232"/>
            <a:ext cx="656456" cy="5124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مستطيل 28"/>
          <p:cNvSpPr/>
          <p:nvPr/>
        </p:nvSpPr>
        <p:spPr>
          <a:xfrm>
            <a:off x="2339752" y="4725144"/>
            <a:ext cx="1016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Elephant</a:t>
            </a:r>
            <a:endParaRPr lang="ar-AE" dirty="0"/>
          </a:p>
        </p:txBody>
      </p:sp>
      <p:sp>
        <p:nvSpPr>
          <p:cNvPr id="30" name="مستطيل 29"/>
          <p:cNvSpPr/>
          <p:nvPr/>
        </p:nvSpPr>
        <p:spPr>
          <a:xfrm>
            <a:off x="2051720" y="5229200"/>
            <a:ext cx="1296144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cxnSp>
        <p:nvCxnSpPr>
          <p:cNvPr id="31" name="رابط مستقيم 30"/>
          <p:cNvCxnSpPr/>
          <p:nvPr/>
        </p:nvCxnSpPr>
        <p:spPr>
          <a:xfrm rot="5400000">
            <a:off x="2267744" y="5301208"/>
            <a:ext cx="864096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رابط مستقيم 31"/>
          <p:cNvCxnSpPr/>
          <p:nvPr/>
        </p:nvCxnSpPr>
        <p:spPr>
          <a:xfrm rot="5400000">
            <a:off x="2051720" y="5949280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مستطيل 33"/>
          <p:cNvSpPr/>
          <p:nvPr/>
        </p:nvSpPr>
        <p:spPr>
          <a:xfrm>
            <a:off x="7380312" y="5157192"/>
            <a:ext cx="1296144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cxnSp>
        <p:nvCxnSpPr>
          <p:cNvPr id="35" name="رابط مستقيم 34"/>
          <p:cNvCxnSpPr/>
          <p:nvPr/>
        </p:nvCxnSpPr>
        <p:spPr>
          <a:xfrm rot="5400000">
            <a:off x="7596336" y="5229200"/>
            <a:ext cx="864096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رابط مستقيم 35"/>
          <p:cNvCxnSpPr/>
          <p:nvPr/>
        </p:nvCxnSpPr>
        <p:spPr>
          <a:xfrm rot="5400000">
            <a:off x="7380312" y="587727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صورة 36" descr="squirrel-eating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452320" y="3429000"/>
            <a:ext cx="1160800" cy="1302648"/>
          </a:xfrm>
          <a:prstGeom prst="rect">
            <a:avLst/>
          </a:prstGeom>
        </p:spPr>
      </p:pic>
      <p:sp>
        <p:nvSpPr>
          <p:cNvPr id="38" name="مستطيل 37"/>
          <p:cNvSpPr/>
          <p:nvPr/>
        </p:nvSpPr>
        <p:spPr>
          <a:xfrm>
            <a:off x="7596336" y="4725144"/>
            <a:ext cx="91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Squirrel</a:t>
            </a:r>
            <a:endParaRPr lang="ar-AE" dirty="0"/>
          </a:p>
        </p:txBody>
      </p:sp>
      <p:pic>
        <p:nvPicPr>
          <p:cNvPr id="39" name="صورة 38" descr="fel 1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95736" y="3284984"/>
            <a:ext cx="1275606" cy="1368152"/>
          </a:xfrm>
          <a:prstGeom prst="rect">
            <a:avLst/>
          </a:prstGeom>
        </p:spPr>
      </p:pic>
      <p:sp>
        <p:nvSpPr>
          <p:cNvPr id="40" name="مستطيل 39"/>
          <p:cNvSpPr/>
          <p:nvPr/>
        </p:nvSpPr>
        <p:spPr>
          <a:xfrm>
            <a:off x="3203848" y="2708920"/>
            <a:ext cx="15702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Right or wrong</a:t>
            </a:r>
            <a:endParaRPr lang="ar-AE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  <p:bldP spid="21506" grpId="0"/>
      <p:bldP spid="10" grpId="0"/>
      <p:bldP spid="11" grpId="0"/>
      <p:bldP spid="13" grpId="0" animBg="1"/>
      <p:bldP spid="20" grpId="0"/>
      <p:bldP spid="21" grpId="0" animBg="1"/>
      <p:bldP spid="25" grpId="0"/>
      <p:bldP spid="26" grpId="0" animBg="1"/>
      <p:bldP spid="29" grpId="0"/>
      <p:bldP spid="30" grpId="0" animBg="1"/>
      <p:bldP spid="34" grpId="0" animBg="1"/>
      <p:bldP spid="38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إلى اليمين 5"/>
          <p:cNvSpPr/>
          <p:nvPr/>
        </p:nvSpPr>
        <p:spPr>
          <a:xfrm>
            <a:off x="360040" y="0"/>
            <a:ext cx="2808312" cy="15121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sp>
        <p:nvSpPr>
          <p:cNvPr id="7" name="مستطيل 6"/>
          <p:cNvSpPr/>
          <p:nvPr/>
        </p:nvSpPr>
        <p:spPr>
          <a:xfrm>
            <a:off x="1008112" y="1152128"/>
            <a:ext cx="792088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sp>
        <p:nvSpPr>
          <p:cNvPr id="8" name="مستطيل 7"/>
          <p:cNvSpPr/>
          <p:nvPr/>
        </p:nvSpPr>
        <p:spPr>
          <a:xfrm>
            <a:off x="0" y="360040"/>
            <a:ext cx="2797803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Cat House</a:t>
            </a:r>
            <a:endParaRPr lang="ar-AE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2530" name="DiagonalStripe"/>
          <p:cNvSpPr>
            <a:spLocks noEditPoints="1" noChangeArrowheads="1"/>
          </p:cNvSpPr>
          <p:nvPr/>
        </p:nvSpPr>
        <p:spPr bwMode="auto">
          <a:xfrm>
            <a:off x="2771800" y="0"/>
            <a:ext cx="1872208" cy="3212976"/>
          </a:xfrm>
          <a:custGeom>
            <a:avLst/>
            <a:gdLst>
              <a:gd name="G0" fmla="+- 0 0 0"/>
              <a:gd name="G1" fmla="*/ 10914 1 2"/>
              <a:gd name="G2" fmla="+- 10914 0 0"/>
              <a:gd name="G3" fmla="+- G1 10800 0"/>
              <a:gd name="T0" fmla="*/ 5457 w 21600"/>
              <a:gd name="T1" fmla="*/ 5457 h 21600"/>
              <a:gd name="T2" fmla="*/ 0 w 21600"/>
              <a:gd name="T3" fmla="*/ 16257 h 21600"/>
              <a:gd name="T4" fmla="*/ 10800 w 21600"/>
              <a:gd name="T5" fmla="*/ 10800 h 21600"/>
              <a:gd name="T6" fmla="*/ 16257 w 21600"/>
              <a:gd name="T7" fmla="*/ 0 h 21600"/>
              <a:gd name="T8" fmla="*/ 11796480 60000 65536"/>
              <a:gd name="T9" fmla="*/ 11796480 60000 65536"/>
              <a:gd name="T10" fmla="*/ 0 60000 65536"/>
              <a:gd name="T11" fmla="*/ 17694720 60000 65536"/>
              <a:gd name="T12" fmla="*/ 0 w 21600"/>
              <a:gd name="T13" fmla="*/ 0 h 21600"/>
              <a:gd name="T14" fmla="*/ G3 w 21600"/>
              <a:gd name="T15" fmla="*/ G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914" y="0"/>
                </a:moveTo>
                <a:lnTo>
                  <a:pt x="0" y="10914"/>
                </a:ln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/>
          </a:p>
        </p:txBody>
      </p:sp>
      <p:sp>
        <p:nvSpPr>
          <p:cNvPr id="10" name="DiagonalStripe"/>
          <p:cNvSpPr>
            <a:spLocks noEditPoints="1" noChangeArrowheads="1"/>
          </p:cNvSpPr>
          <p:nvPr/>
        </p:nvSpPr>
        <p:spPr bwMode="auto">
          <a:xfrm rot="10646748">
            <a:off x="970254" y="1668921"/>
            <a:ext cx="1872208" cy="3212976"/>
          </a:xfrm>
          <a:custGeom>
            <a:avLst/>
            <a:gdLst>
              <a:gd name="G0" fmla="+- 0 0 0"/>
              <a:gd name="G1" fmla="*/ 10914 1 2"/>
              <a:gd name="G2" fmla="+- 10914 0 0"/>
              <a:gd name="G3" fmla="+- G1 10800 0"/>
              <a:gd name="T0" fmla="*/ 5457 w 21600"/>
              <a:gd name="T1" fmla="*/ 5457 h 21600"/>
              <a:gd name="T2" fmla="*/ 0 w 21600"/>
              <a:gd name="T3" fmla="*/ 16257 h 21600"/>
              <a:gd name="T4" fmla="*/ 10800 w 21600"/>
              <a:gd name="T5" fmla="*/ 10800 h 21600"/>
              <a:gd name="T6" fmla="*/ 16257 w 21600"/>
              <a:gd name="T7" fmla="*/ 0 h 21600"/>
              <a:gd name="T8" fmla="*/ 11796480 60000 65536"/>
              <a:gd name="T9" fmla="*/ 11796480 60000 65536"/>
              <a:gd name="T10" fmla="*/ 0 60000 65536"/>
              <a:gd name="T11" fmla="*/ 17694720 60000 65536"/>
              <a:gd name="T12" fmla="*/ 0 w 21600"/>
              <a:gd name="T13" fmla="*/ 0 h 21600"/>
              <a:gd name="T14" fmla="*/ G3 w 21600"/>
              <a:gd name="T15" fmla="*/ G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914" y="0"/>
                </a:moveTo>
                <a:lnTo>
                  <a:pt x="0" y="10914"/>
                </a:ln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/>
          </a:p>
        </p:txBody>
      </p:sp>
      <p:sp>
        <p:nvSpPr>
          <p:cNvPr id="11" name="مستطيل 10"/>
          <p:cNvSpPr/>
          <p:nvPr/>
        </p:nvSpPr>
        <p:spPr>
          <a:xfrm>
            <a:off x="4572000" y="4046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2400" dirty="0" smtClean="0">
                <a:solidFill>
                  <a:srgbClr val="FFFF00"/>
                </a:solidFill>
              </a:rPr>
              <a:t>one of the world’s largest, There are many  leopards, jaguars, pumas, lions and tigers.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12" name="صورة 11" descr="Wildlife_Cat Hous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83968" y="1844824"/>
            <a:ext cx="2776513" cy="1586979"/>
          </a:xfrm>
          <a:prstGeom prst="rect">
            <a:avLst/>
          </a:prstGeom>
        </p:spPr>
      </p:pic>
      <p:pic>
        <p:nvPicPr>
          <p:cNvPr id="13" name="صورة 12" descr="golden tabby tiger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717032"/>
            <a:ext cx="2516696" cy="2608133"/>
          </a:xfrm>
          <a:prstGeom prst="rect">
            <a:avLst/>
          </a:prstGeom>
        </p:spPr>
      </p:pic>
      <p:pic>
        <p:nvPicPr>
          <p:cNvPr id="14" name="صورة 13" descr="88409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3717032"/>
            <a:ext cx="1533116" cy="2569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Arabian Mixed Exhibit</a:t>
            </a:r>
            <a:endParaRPr lang="ar-AE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67544" y="2276872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</a:rPr>
              <a:t>Our President Sheikh Zayed bin Sultan interested much Arabic  animals which are close to extinction</a:t>
            </a:r>
            <a:endParaRPr lang="ar-AE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11560" y="2924944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</a:rPr>
              <a:t>And is issued rules to keep them and to build reserves</a:t>
            </a:r>
            <a:endParaRPr lang="ar-AE" dirty="0">
              <a:solidFill>
                <a:schemeClr val="bg1"/>
              </a:solidFill>
            </a:endParaRPr>
          </a:p>
        </p:txBody>
      </p:sp>
      <p:pic>
        <p:nvPicPr>
          <p:cNvPr id="6" name="صورة 5" descr="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3591017"/>
            <a:ext cx="2641476" cy="1981107"/>
          </a:xfrm>
          <a:prstGeom prst="rect">
            <a:avLst/>
          </a:prstGeom>
        </p:spPr>
      </p:pic>
      <p:pic>
        <p:nvPicPr>
          <p:cNvPr id="7" name="صورة 6" descr="7118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429000"/>
            <a:ext cx="4181475" cy="3133725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5398336" y="6021288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Falcon</a:t>
            </a:r>
            <a:endParaRPr lang="ar-AE" sz="3200" dirty="0">
              <a:solidFill>
                <a:schemeClr val="bg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31433" y="6093296"/>
            <a:ext cx="2617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Arabian Oryx</a:t>
            </a:r>
            <a:endParaRPr lang="ar-AE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115616" y="188640"/>
            <a:ext cx="712879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>
              <a:lnSpc>
                <a:spcPct val="115000"/>
              </a:lnSpc>
              <a:spcAft>
                <a:spcPts val="0"/>
              </a:spcAft>
            </a:pPr>
            <a:r>
              <a:rPr lang="en-US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highlight>
                  <a:srgbClr val="FFFF00"/>
                </a:highlight>
                <a:latin typeface="Verdana"/>
                <a:ea typeface="Times New Roman"/>
                <a:cs typeface="Times New Roman"/>
              </a:rPr>
              <a:t>Sheikh Zayed Desert Learning Centre</a:t>
            </a:r>
            <a:endParaRPr lang="en-US" sz="3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a typeface="Calibri"/>
              <a:cs typeface="Arial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83568" y="1628800"/>
            <a:ext cx="7560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tx2"/>
                </a:solidFill>
              </a:rPr>
              <a:t>The Sheikh Zayed Desert Learning Centre is a monument to the late Sheikh Zayed, a tribute to his commitment to the natural and cultural life of the UAE, and a symbol the Al Ain Wildlife Park &amp; Resort’s own ongoing commitment to conservation and sustainable living.</a:t>
            </a:r>
            <a:endParaRPr lang="ar-AE" sz="2400" dirty="0">
              <a:solidFill>
                <a:schemeClr val="tx2"/>
              </a:solidFill>
            </a:endParaRPr>
          </a:p>
        </p:txBody>
      </p:sp>
      <p:pic>
        <p:nvPicPr>
          <p:cNvPr id="6" name="صورة 5" descr="SZDLC_Introduction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3528" y="3861048"/>
            <a:ext cx="3960440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3419872" y="404664"/>
          <a:ext cx="1728192" cy="54698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728192"/>
              </a:tblGrid>
              <a:tr h="2871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highlight>
                            <a:srgbClr val="FFFF00"/>
                          </a:highlight>
                        </a:rPr>
                        <a:t>Zoo Train</a:t>
                      </a:r>
                      <a:endParaRPr lang="en-US" sz="3200" b="1" dirty="0">
                        <a:latin typeface="Calibri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539552" y="980728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this is great idea, I mean if you need see all park, ride the train . you will see nice scenes and beautifully </a:t>
            </a:r>
            <a:endParaRPr lang="ar-AE" sz="2800" b="1" dirty="0">
              <a:solidFill>
                <a:srgbClr val="FFFF00"/>
              </a:solidFill>
            </a:endParaRPr>
          </a:p>
        </p:txBody>
      </p:sp>
      <p:pic>
        <p:nvPicPr>
          <p:cNvPr id="6" name="صورة 5" descr="get-2-2010-sez_ae_upjwlmi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48881"/>
            <a:ext cx="9144000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Senior Management</a:t>
            </a:r>
            <a:b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ar-AE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2771800" y="1415479"/>
            <a:ext cx="33113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HE 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Majid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 Al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Mansouri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صورة 24" descr="majidalmansouri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4008" y="1772816"/>
            <a:ext cx="1227859" cy="1109034"/>
          </a:xfrm>
          <a:prstGeom prst="rect">
            <a:avLst/>
          </a:prstGeom>
        </p:spPr>
      </p:pic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AE"/>
          </a:p>
        </p:txBody>
      </p:sp>
      <p:sp>
        <p:nvSpPr>
          <p:cNvPr id="29" name="مستطيل 28"/>
          <p:cNvSpPr/>
          <p:nvPr/>
        </p:nvSpPr>
        <p:spPr>
          <a:xfrm>
            <a:off x="4253062" y="3140968"/>
            <a:ext cx="1963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Managing Director</a:t>
            </a:r>
            <a:endParaRPr lang="ar-AE" b="1" dirty="0"/>
          </a:p>
        </p:txBody>
      </p:sp>
      <p:sp>
        <p:nvSpPr>
          <p:cNvPr id="33" name="مستطيل 32"/>
          <p:cNvSpPr/>
          <p:nvPr/>
        </p:nvSpPr>
        <p:spPr>
          <a:xfrm>
            <a:off x="1656413" y="1484784"/>
            <a:ext cx="1754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/>
              <a:t>Ghanem</a:t>
            </a:r>
            <a:r>
              <a:rPr lang="en-US" b="1" dirty="0"/>
              <a:t> Al </a:t>
            </a:r>
            <a:r>
              <a:rPr lang="en-US" b="1" dirty="0" err="1"/>
              <a:t>Hajri</a:t>
            </a:r>
            <a:endParaRPr lang="ar-AE" b="1" dirty="0"/>
          </a:p>
        </p:txBody>
      </p:sp>
      <p:pic>
        <p:nvPicPr>
          <p:cNvPr id="34" name="صورة 33" descr="GhanimAlHajeri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51720" y="1916832"/>
            <a:ext cx="1181100" cy="1066800"/>
          </a:xfrm>
          <a:prstGeom prst="rect">
            <a:avLst/>
          </a:prstGeom>
        </p:spPr>
      </p:pic>
      <p:sp>
        <p:nvSpPr>
          <p:cNvPr id="35" name="مستطيل 34"/>
          <p:cNvSpPr/>
          <p:nvPr/>
        </p:nvSpPr>
        <p:spPr>
          <a:xfrm>
            <a:off x="1667507" y="3140968"/>
            <a:ext cx="18322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Director-General </a:t>
            </a:r>
            <a:endParaRPr lang="ar-AE" b="1" dirty="0"/>
          </a:p>
        </p:txBody>
      </p:sp>
      <p:pic>
        <p:nvPicPr>
          <p:cNvPr id="29722" name="Picture 26" descr="C:\Program Files (x86)\Microsoft Office\MEDIA\CAGCAT10\j0158007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645024"/>
            <a:ext cx="7128792" cy="224689"/>
          </a:xfrm>
          <a:prstGeom prst="rect">
            <a:avLst/>
          </a:prstGeom>
          <a:noFill/>
        </p:spPr>
      </p:pic>
      <p:sp>
        <p:nvSpPr>
          <p:cNvPr id="40" name="مستطيل 39"/>
          <p:cNvSpPr/>
          <p:nvPr/>
        </p:nvSpPr>
        <p:spPr>
          <a:xfrm>
            <a:off x="971600" y="4005064"/>
            <a:ext cx="3277418" cy="32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37155" algn="ctr"/>
                <a:tab pos="5274310" algn="r"/>
              </a:tabLst>
            </a:pPr>
            <a:r>
              <a:rPr lang="en-US" sz="1400" b="1" dirty="0" smtClean="0">
                <a:solidFill>
                  <a:srgbClr val="000000"/>
                </a:solidFill>
                <a:latin typeface="Arial"/>
                <a:ea typeface="Calibri"/>
                <a:cs typeface="Arial"/>
              </a:rPr>
              <a:t>Mohammed Abdullah Al-</a:t>
            </a:r>
            <a:r>
              <a:rPr lang="en-US" sz="1400" b="1" dirty="0" err="1" smtClean="0">
                <a:solidFill>
                  <a:srgbClr val="000000"/>
                </a:solidFill>
                <a:latin typeface="Arial"/>
                <a:ea typeface="Calibri"/>
                <a:cs typeface="Arial"/>
              </a:rPr>
              <a:t>Hammadi</a:t>
            </a:r>
            <a:endParaRPr lang="en-US" sz="1100" b="1" dirty="0">
              <a:ea typeface="Calibri"/>
              <a:cs typeface="Arial"/>
            </a:endParaRPr>
          </a:p>
        </p:txBody>
      </p:sp>
      <p:pic>
        <p:nvPicPr>
          <p:cNvPr id="41" name="صورة 40" descr="MohamedAlHammadi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91680" y="4365104"/>
            <a:ext cx="1181100" cy="1066800"/>
          </a:xfrm>
          <a:prstGeom prst="rect">
            <a:avLst/>
          </a:prstGeom>
        </p:spPr>
      </p:pic>
      <p:sp>
        <p:nvSpPr>
          <p:cNvPr id="42" name="مستطيل 41"/>
          <p:cNvSpPr/>
          <p:nvPr/>
        </p:nvSpPr>
        <p:spPr>
          <a:xfrm>
            <a:off x="1115616" y="5661248"/>
            <a:ext cx="228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0000"/>
                </a:solidFill>
                <a:latin typeface="Arial"/>
                <a:ea typeface="Calibri"/>
              </a:rPr>
              <a:t>Deputy Executive Director of Support Services</a:t>
            </a:r>
            <a:endParaRPr lang="ar-AE" b="1" dirty="0"/>
          </a:p>
        </p:txBody>
      </p:sp>
      <p:sp>
        <p:nvSpPr>
          <p:cNvPr id="44" name="مستطيل 43"/>
          <p:cNvSpPr/>
          <p:nvPr/>
        </p:nvSpPr>
        <p:spPr>
          <a:xfrm>
            <a:off x="4283968" y="4005064"/>
            <a:ext cx="2992441" cy="32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37155" algn="ctr"/>
                <a:tab pos="5274310" algn="r"/>
              </a:tabLst>
            </a:pPr>
            <a:r>
              <a:rPr lang="en-US" sz="1400" b="1" dirty="0" smtClean="0">
                <a:solidFill>
                  <a:srgbClr val="000000"/>
                </a:solidFill>
                <a:latin typeface="Arial"/>
                <a:ea typeface="Calibri"/>
                <a:cs typeface="Arial"/>
              </a:rPr>
              <a:t>Dr / Michael </a:t>
            </a:r>
            <a:r>
              <a:rPr lang="en-US" sz="1400" b="1" dirty="0" err="1" smtClean="0">
                <a:solidFill>
                  <a:srgbClr val="000000"/>
                </a:solidFill>
                <a:latin typeface="Arial"/>
                <a:ea typeface="Calibri"/>
                <a:cs typeface="Arial"/>
              </a:rPr>
              <a:t>Mondr</a:t>
            </a:r>
            <a:endParaRPr lang="en-US" sz="1100" b="1" dirty="0">
              <a:ea typeface="Calibri"/>
              <a:cs typeface="Arial"/>
            </a:endParaRPr>
          </a:p>
        </p:txBody>
      </p:sp>
      <p:pic>
        <p:nvPicPr>
          <p:cNvPr id="45" name="صورة 44" descr="MichaelMaunder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004048" y="4509120"/>
            <a:ext cx="1181100" cy="1066800"/>
          </a:xfrm>
          <a:prstGeom prst="rect">
            <a:avLst/>
          </a:prstGeom>
        </p:spPr>
      </p:pic>
      <p:sp>
        <p:nvSpPr>
          <p:cNvPr id="46" name="مستطيل 45"/>
          <p:cNvSpPr/>
          <p:nvPr/>
        </p:nvSpPr>
        <p:spPr>
          <a:xfrm>
            <a:off x="3563888" y="56576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/>
              <a:t>Deputy Executive Director of the Department of Education and the preservation of environmental and animal collection </a:t>
            </a:r>
            <a:endParaRPr lang="ar-AE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715" grpId="0"/>
      <p:bldP spid="29" grpId="0"/>
      <p:bldP spid="33" grpId="0"/>
      <p:bldP spid="35" grpId="0"/>
      <p:bldP spid="40" grpId="0"/>
      <p:bldP spid="42" grpId="0"/>
      <p:bldP spid="44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highlight>
                  <a:srgbClr val="FFFF00"/>
                </a:highlight>
                <a:latin typeface="Arial"/>
                <a:ea typeface="Calibri"/>
                <a:cs typeface="Arial"/>
              </a:rPr>
              <a:t>Conclusion</a:t>
            </a:r>
            <a:r>
              <a:rPr lang="en-US" dirty="0">
                <a:ea typeface="Calibri"/>
                <a:cs typeface="Arial"/>
              </a:rPr>
              <a:t/>
            </a:r>
            <a:br>
              <a:rPr lang="en-US" dirty="0">
                <a:ea typeface="Calibri"/>
                <a:cs typeface="Arial"/>
              </a:rPr>
            </a:br>
            <a:endParaRPr lang="ar-AE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Arial"/>
                <a:ea typeface="Calibri"/>
                <a:cs typeface="Arial"/>
              </a:rPr>
              <a:t>Alain Wildlife Park and resort it's nice place to take more information about nature. And about different type of animals    </a:t>
            </a:r>
            <a:endParaRPr lang="en-US" dirty="0">
              <a:solidFill>
                <a:srgbClr val="FFFF00"/>
              </a:solidFill>
              <a:ea typeface="Calibri"/>
              <a:cs typeface="Arial"/>
            </a:endParaRPr>
          </a:p>
          <a:p>
            <a:endParaRPr lang="ar-A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267744" y="260648"/>
            <a:ext cx="48288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Students make::</a:t>
            </a:r>
          </a:p>
          <a:p>
            <a:pPr algn="ctr"/>
            <a:endParaRPr lang="ar-SA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348251" y="4149080"/>
            <a:ext cx="23896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Grade</a:t>
            </a:r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::</a:t>
            </a:r>
            <a:endParaRPr lang="en-US" sz="54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Text Box 1"/>
          <p:cNvSpPr txBox="1">
            <a:spLocks noChangeArrowheads="1"/>
          </p:cNvSpPr>
          <p:nvPr/>
        </p:nvSpPr>
        <p:spPr bwMode="auto">
          <a:xfrm>
            <a:off x="611560" y="1196752"/>
            <a:ext cx="8133531" cy="4752528"/>
          </a:xfrm>
          <a:prstGeom prst="rect">
            <a:avLst/>
          </a:prstGeom>
          <a:solidFill>
            <a:schemeClr val="accent1"/>
          </a:solidFill>
          <a:ln w="76200" cmpd="thickThin">
            <a:solidFill>
              <a:srgbClr val="622423"/>
            </a:solidFill>
            <a:miter lim="800000"/>
            <a:headEnd/>
            <a:tailEnd/>
          </a:ln>
        </p:spPr>
        <p:txBody>
          <a:bodyPr vert="horz" wrap="square" lIns="137160" tIns="91440" rIns="137160" bIns="9144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US" sz="2400" b="1" dirty="0">
                <a:solidFill>
                  <a:srgbClr val="002060"/>
                </a:solidFill>
              </a:rPr>
              <a:t>The Alain Wildlife Park and resort a place for people who want to experience and learn about wildlife and conservation in unique natural desert.</a:t>
            </a:r>
            <a:endParaRPr lang="en-US" sz="2400" dirty="0">
              <a:solidFill>
                <a:srgbClr val="002060"/>
              </a:solidFill>
            </a:endParaRPr>
          </a:p>
          <a:p>
            <a:pPr algn="l"/>
            <a:r>
              <a:rPr lang="en-US" sz="2400" b="1" dirty="0">
                <a:solidFill>
                  <a:srgbClr val="002060"/>
                </a:solidFill>
              </a:rPr>
              <a:t>The Alain Wildlife Park and resort is not a new endeavor. Because, it was opened to the public in AD 1972. And is the largest zoo in   the Middle East in terms of area,</a:t>
            </a:r>
            <a:endParaRPr lang="en-US" sz="2400" dirty="0">
              <a:solidFill>
                <a:srgbClr val="002060"/>
              </a:solidFill>
            </a:endParaRPr>
          </a:p>
          <a:p>
            <a:pPr algn="l"/>
            <a:r>
              <a:rPr lang="en-US" sz="2400" b="1" dirty="0">
                <a:solidFill>
                  <a:srgbClr val="002060"/>
                </a:solidFill>
              </a:rPr>
              <a:t> Evolving from the far-sighted vision of the  late Sheikh </a:t>
            </a:r>
            <a:r>
              <a:rPr lang="en-US" sz="2400" b="1" dirty="0" err="1" smtClean="0">
                <a:solidFill>
                  <a:srgbClr val="002060"/>
                </a:solidFill>
              </a:rPr>
              <a:t>Zayed,the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>
                <a:solidFill>
                  <a:srgbClr val="002060"/>
                </a:solidFill>
              </a:rPr>
              <a:t>Al Ain Wildlife Park and resort is deeply rooted in     the cultural heritage and values of Abu Dhabi Emirate.</a:t>
            </a:r>
            <a:endParaRPr lang="en-US" sz="2400" dirty="0">
              <a:solidFill>
                <a:srgbClr val="002060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A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843808" y="332656"/>
            <a:ext cx="3600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Introduction                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  <p:bldP spid="20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 descr="8585.imgcach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11560" y="1124744"/>
            <a:ext cx="7992888" cy="5256584"/>
          </a:xfrm>
          <a:prstGeom prst="rect">
            <a:avLst/>
          </a:prstGeom>
          <a:noFill/>
          <a:ln w="12700">
            <a:solidFill>
              <a:srgbClr val="31849B"/>
            </a:solidFill>
            <a:miter lim="800000"/>
            <a:headEnd/>
            <a:tailEnd/>
          </a:ln>
          <a:effectLst/>
        </p:spPr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3725" algn="l"/>
              </a:tabLst>
            </a:pP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And strengthens its presence in the city of Al Ain and the tendency to maintain attention on the environment and its 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components and   aquatic animal being pursued </a:t>
            </a:r>
            <a:r>
              <a:rPr kumimoji="0" lang="en-US" sz="2600" b="1" i="0" u="sng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bythe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 United Arab Emirates. The total area of 1,570,000 square meters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.</a:t>
            </a:r>
            <a:endParaRPr kumimoji="0" lang="ar-AE" sz="2600" b="1" i="0" u="sng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3725" algn="l"/>
              </a:tabLst>
            </a:pP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And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include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the building of the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aquatic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reptile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building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the new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house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primates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,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cats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dreary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castle, crocodiles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,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buildings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,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birds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,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dogs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,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race track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,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the new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African region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,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and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a wide range of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pens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and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ponds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and cages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that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contain a lot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of</a:t>
            </a:r>
            <a:r>
              <a:rPr kumimoji="0" lang="ar-AE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rare animals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endParaRPr kumimoji="0" lang="ar-AE" sz="2000" b="1" i="0" u="sng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843808" y="404664"/>
            <a:ext cx="43444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The Topic      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 descr="8585.imgcach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11560" y="1124744"/>
            <a:ext cx="7992888" cy="5256584"/>
          </a:xfrm>
          <a:prstGeom prst="rect">
            <a:avLst/>
          </a:prstGeom>
          <a:noFill/>
          <a:ln w="12700">
            <a:solidFill>
              <a:srgbClr val="31849B"/>
            </a:solidFill>
            <a:miter lim="800000"/>
            <a:headEnd/>
            <a:tailEnd/>
          </a:ln>
          <a:effectLst/>
        </p:spPr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3725" algn="l"/>
              </a:tabLst>
            </a:pP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It also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includes children's games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,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trains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,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cafeteria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,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recreational facilities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and service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again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.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The Department of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the garden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extension services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that will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make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tours and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useful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inconvenient, including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guided tours, publications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and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brochures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on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the park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  <a:t>.</a:t>
            </a:r>
            <a:b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</a:rPr>
            </a:b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Calibri" pitchFamily="34" charset="0"/>
              </a:rPr>
              <a:t>Park eye for wildlife is not a zoo traditionally it is undergoing a process of re-development of a giant would turn it into a park, a large includes the largest zoo and the largest botanical garden in the world when completed in February 13, 2014 The development includes further 5 sites for safari, and a center and a large scale for procedure</a:t>
            </a:r>
            <a:r>
              <a:rPr kumimoji="0" lang="ar-AE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/>
                <a:ea typeface="Calibri" pitchFamily="34" charset="0"/>
              </a:rPr>
              <a:t> 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Calibri" pitchFamily="34" charset="0"/>
              </a:rPr>
              <a:t>enrichment processes and the preservation of plant and animal species .Includes trade infrastructure that is constructed a family resort and a hotel with 200 rooms and safari camps and shopping </a:t>
            </a:r>
            <a:r>
              <a:rPr kumimoji="0" lang="en-US" sz="1600" b="1" i="0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Calibri" pitchFamily="34" charset="0"/>
              </a:rPr>
              <a:t>centers in addition to a thousand housing units distributed into 5 groups</a:t>
            </a:r>
            <a:endParaRPr kumimoji="0" lang="ar-AE" sz="1600" b="1" i="0" u="sng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3725" algn="l"/>
              </a:tabLst>
            </a:pPr>
            <a:endParaRPr kumimoji="0" lang="ar-AE" sz="18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187624" y="404664"/>
            <a:ext cx="69127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spc="-15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Vision in Al-ain Wildlife Park and resort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043608" y="1154941"/>
            <a:ext cx="6984776" cy="107721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Pioneers in harmonious coexistence with wildlife and natural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95536" y="2852936"/>
            <a:ext cx="81171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Mission Al-ain Wildlife Park and resort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4264350"/>
            <a:ext cx="9144000" cy="156966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To become the pride of our community by providing the views of a sustainable world class, with live cultures, people and wildlife in harmony and mutual respect. This will be achieved through innovative ideas and excellence in work and Strategic Partnerships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410" grpId="0" animBg="1"/>
      <p:bldP spid="7" grpId="0"/>
      <p:bldP spid="174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987824" y="188640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800" b="0" dirty="0" smtClean="0">
                <a:solidFill>
                  <a:srgbClr val="219A4B"/>
                </a:solidFill>
                <a:highlight>
                  <a:srgbClr val="FFFF00"/>
                </a:highlight>
                <a:latin typeface="Verdana"/>
                <a:ea typeface="Times New Roman"/>
              </a:rPr>
              <a:t>Opening Hours</a:t>
            </a:r>
            <a:endParaRPr lang="en-US" sz="2800" b="1" dirty="0">
              <a:latin typeface="Times New Roman"/>
              <a:ea typeface="Times New Roman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836712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Winter months (October to May):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From October 07, 2010 to November 30, 2010 the Park Opening Hours are: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09:00 AM to 08:00 PM** (Daily)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Bird Show will be daily at 06:30 PM.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Future park timings will be announced soon.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Summer months (June to September):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04:00 PM to 10:00 PM** (Saturday to Thursday)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10:00 AM to 10:00 PM** (Friday)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Ramadan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09:00 PM to 02:00 AM ** (Daily)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** Last ticket sales and admission 1 hour before park closes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/>
          <a:lstStyle/>
          <a:p>
            <a:r>
              <a:rPr lang="en-US" dirty="0"/>
              <a:t>THE TAKITS</a:t>
            </a:r>
            <a:endParaRPr lang="ar-AE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2450307"/>
            <a:ext cx="8229600" cy="1540768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Adult: 15 AED </a:t>
            </a:r>
            <a:b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Children 6 to 15 years old: 5 AED </a:t>
            </a:r>
            <a:b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Children under 6 years: free</a:t>
            </a:r>
          </a:p>
          <a:p>
            <a:endParaRPr lang="ar-A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81292" y="271101"/>
            <a:ext cx="7291163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6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Map to </a:t>
            </a:r>
            <a:r>
              <a:rPr lang="en-US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Alain Wildlife Park and resort</a:t>
            </a:r>
            <a:endParaRPr lang="ar-AE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صورة 5" descr="nsaayat0ed8e6680b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3568" y="3068960"/>
            <a:ext cx="3024336" cy="2664296"/>
          </a:xfrm>
          <a:prstGeom prst="rect">
            <a:avLst/>
          </a:prstGeom>
        </p:spPr>
      </p:pic>
      <p:pic>
        <p:nvPicPr>
          <p:cNvPr id="7" name="صورة 6" descr="Al-Ain-Wildlife-Park-map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67944" y="1556792"/>
            <a:ext cx="4752528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131840" y="260648"/>
            <a:ext cx="273630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House reptiles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763688" y="1124744"/>
            <a:ext cx="61206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Alain Wildlife Park and resort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has the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/>
                <a:ea typeface="Calibri" pitchFamily="34" charset="0"/>
                <a:cs typeface="Arial" pitchFamily="34" charset="0"/>
              </a:rPr>
              <a:t>  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of many reptiles. There are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more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than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600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reptiles, 30%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of them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are threatened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en-US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with extinction.</a:t>
            </a:r>
            <a:endParaRPr kumimoji="0" lang="en-US" sz="2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صورة 6" descr="wnv6v64bxvh3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59832" y="2348880"/>
            <a:ext cx="3240360" cy="1872208"/>
          </a:xfrm>
          <a:prstGeom prst="rect">
            <a:avLst/>
          </a:prstGeom>
        </p:spPr>
      </p:pic>
      <p:pic>
        <p:nvPicPr>
          <p:cNvPr id="8" name="صورة 7" descr="222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3528" y="4869160"/>
            <a:ext cx="3742725" cy="1584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صورة 8" descr="111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148064" y="4509120"/>
            <a:ext cx="3203838" cy="21305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4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314</Words>
  <Application>Microsoft Office PowerPoint</Application>
  <PresentationFormat>عرض على الشاشة (3:4)‏</PresentationFormat>
  <Paragraphs>57</Paragraphs>
  <Slides>17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17</vt:i4>
      </vt:variant>
    </vt:vector>
  </HeadingPairs>
  <TitlesOfParts>
    <vt:vector size="18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THE TAKITS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Arabian Mixed Exhibit</vt:lpstr>
      <vt:lpstr>عرض تقديمي في PowerPoint</vt:lpstr>
      <vt:lpstr>عرض تقديمي في PowerPoint</vt:lpstr>
      <vt:lpstr>Senior Management </vt:lpstr>
      <vt:lpstr>Conclusion 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EHAB</cp:lastModifiedBy>
  <cp:revision>20</cp:revision>
  <dcterms:created xsi:type="dcterms:W3CDTF">2011-03-05T13:52:58Z</dcterms:created>
  <dcterms:modified xsi:type="dcterms:W3CDTF">2011-11-02T11:24:16Z</dcterms:modified>
</cp:coreProperties>
</file>