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7" r:id="rId2"/>
    <p:sldId id="258" r:id="rId3"/>
    <p:sldId id="259" r:id="rId4"/>
    <p:sldId id="260" r:id="rId5"/>
    <p:sldId id="261" r:id="rId6"/>
    <p:sldId id="263" r:id="rId7"/>
    <p:sldId id="265" r:id="rId8"/>
    <p:sldId id="262" r:id="rId9"/>
    <p:sldId id="264" r:id="rId10"/>
    <p:sldId id="266" r:id="rId11"/>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84380"/>
    <p:restoredTop sz="94660"/>
  </p:normalViewPr>
  <p:slideViewPr>
    <p:cSldViewPr>
      <p:cViewPr varScale="1">
        <p:scale>
          <a:sx n="72" d="100"/>
          <a:sy n="72" d="100"/>
        </p:scale>
        <p:origin x="-546"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4598AD6D-2D1C-4379-9805-4E4DBA66B9D3}" type="datetimeFigureOut">
              <a:rPr lang="ar-SA" smtClean="0"/>
              <a:t>01/11/31</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414B9B4F-6448-413D-AE55-8033DB153C8E}" type="slidenum">
              <a:rPr lang="ar-SA" smtClean="0"/>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4598AD6D-2D1C-4379-9805-4E4DBA66B9D3}" type="datetimeFigureOut">
              <a:rPr lang="ar-SA" smtClean="0"/>
              <a:t>01/11/31</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414B9B4F-6448-413D-AE55-8033DB153C8E}" type="slidenum">
              <a:rPr lang="ar-SA" smtClean="0"/>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4598AD6D-2D1C-4379-9805-4E4DBA66B9D3}" type="datetimeFigureOut">
              <a:rPr lang="ar-SA" smtClean="0"/>
              <a:t>01/11/31</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414B9B4F-6448-413D-AE55-8033DB153C8E}" type="slidenum">
              <a:rPr lang="ar-SA" smtClean="0"/>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4598AD6D-2D1C-4379-9805-4E4DBA66B9D3}" type="datetimeFigureOut">
              <a:rPr lang="ar-SA" smtClean="0"/>
              <a:t>01/11/31</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414B9B4F-6448-413D-AE55-8033DB153C8E}" type="slidenum">
              <a:rPr lang="ar-SA" smtClean="0"/>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4598AD6D-2D1C-4379-9805-4E4DBA66B9D3}" type="datetimeFigureOut">
              <a:rPr lang="ar-SA" smtClean="0"/>
              <a:t>01/11/31</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414B9B4F-6448-413D-AE55-8033DB153C8E}" type="slidenum">
              <a:rPr lang="ar-SA" smtClean="0"/>
              <a:t>‹#›</a:t>
            </a:fld>
            <a:endParaRPr lang="ar-S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4598AD6D-2D1C-4379-9805-4E4DBA66B9D3}" type="datetimeFigureOut">
              <a:rPr lang="ar-SA" smtClean="0"/>
              <a:t>01/11/31</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414B9B4F-6448-413D-AE55-8033DB153C8E}" type="slidenum">
              <a:rPr lang="ar-SA" smtClean="0"/>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4598AD6D-2D1C-4379-9805-4E4DBA66B9D3}" type="datetimeFigureOut">
              <a:rPr lang="ar-SA" smtClean="0"/>
              <a:t>01/11/31</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414B9B4F-6448-413D-AE55-8033DB153C8E}" type="slidenum">
              <a:rPr lang="ar-SA" smtClean="0"/>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4598AD6D-2D1C-4379-9805-4E4DBA66B9D3}" type="datetimeFigureOut">
              <a:rPr lang="ar-SA" smtClean="0"/>
              <a:t>01/11/31</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414B9B4F-6448-413D-AE55-8033DB153C8E}" type="slidenum">
              <a:rPr lang="ar-SA" smtClean="0"/>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4598AD6D-2D1C-4379-9805-4E4DBA66B9D3}" type="datetimeFigureOut">
              <a:rPr lang="ar-SA" smtClean="0"/>
              <a:t>01/11/31</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414B9B4F-6448-413D-AE55-8033DB153C8E}" type="slidenum">
              <a:rPr lang="ar-SA" smtClean="0"/>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4598AD6D-2D1C-4379-9805-4E4DBA66B9D3}" type="datetimeFigureOut">
              <a:rPr lang="ar-SA" smtClean="0"/>
              <a:t>01/11/31</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414B9B4F-6448-413D-AE55-8033DB153C8E}" type="slidenum">
              <a:rPr lang="ar-SA" smtClean="0"/>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4598AD6D-2D1C-4379-9805-4E4DBA66B9D3}" type="datetimeFigureOut">
              <a:rPr lang="ar-SA" smtClean="0"/>
              <a:t>01/11/31</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414B9B4F-6448-413D-AE55-8033DB153C8E}" type="slidenum">
              <a:rPr lang="ar-SA" smtClean="0"/>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4598AD6D-2D1C-4379-9805-4E4DBA66B9D3}" type="datetimeFigureOut">
              <a:rPr lang="ar-SA" smtClean="0"/>
              <a:t>01/11/31</a:t>
            </a:fld>
            <a:endParaRPr lang="ar-SA"/>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414B9B4F-6448-413D-AE55-8033DB153C8E}" type="slidenum">
              <a:rPr lang="ar-SA" smtClean="0"/>
              <a:t>‹#›</a:t>
            </a:fld>
            <a:endParaRPr lang="ar-S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5" name="مستطيل 4"/>
          <p:cNvSpPr/>
          <p:nvPr/>
        </p:nvSpPr>
        <p:spPr>
          <a:xfrm>
            <a:off x="4572000" y="2285992"/>
            <a:ext cx="4094391" cy="923330"/>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ar-SA" sz="54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موضوع الدرس :</a:t>
            </a:r>
            <a:endParaRPr lang="ar-SA" sz="54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6" name="مستطيل 5"/>
          <p:cNvSpPr/>
          <p:nvPr/>
        </p:nvSpPr>
        <p:spPr>
          <a:xfrm>
            <a:off x="1214414" y="3929066"/>
            <a:ext cx="6380273" cy="707886"/>
          </a:xfrm>
          <a:prstGeom prst="rect">
            <a:avLst/>
          </a:prstGeom>
          <a:noFill/>
        </p:spPr>
        <p:txBody>
          <a:bodyPr wrap="none" lIns="91440" tIns="45720" rIns="91440" bIns="45720">
            <a:spAutoFit/>
          </a:bodyPr>
          <a:lstStyle/>
          <a:p>
            <a:pPr algn="ctr"/>
            <a:r>
              <a:rPr lang="ar-SA" sz="40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glow rad="228600">
                    <a:schemeClr val="accent2">
                      <a:satMod val="175000"/>
                      <a:alpha val="40000"/>
                    </a:schemeClr>
                  </a:glow>
                </a:effectLst>
              </a:rPr>
              <a:t>التوزيع الالكتروني في </a:t>
            </a:r>
            <a:r>
              <a:rPr lang="ar-SA" sz="4000" b="1" cap="none" spc="0" dirty="0" err="1"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glow rad="228600">
                    <a:schemeClr val="accent2">
                      <a:satMod val="175000"/>
                      <a:alpha val="40000"/>
                    </a:schemeClr>
                  </a:glow>
                </a:effectLst>
              </a:rPr>
              <a:t>ذرات</a:t>
            </a:r>
            <a:r>
              <a:rPr lang="ar-SA" sz="40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glow rad="228600">
                    <a:schemeClr val="accent2">
                      <a:satMod val="175000"/>
                      <a:alpha val="40000"/>
                    </a:schemeClr>
                  </a:glow>
                </a:effectLst>
              </a:rPr>
              <a:t> العناصر </a:t>
            </a:r>
            <a:endParaRPr lang="ar-SA" sz="40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glow rad="228600">
                  <a:schemeClr val="accent2">
                    <a:satMod val="175000"/>
                    <a:alpha val="40000"/>
                  </a:schemeClr>
                </a:glow>
              </a:effectLs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AutoShape 2" descr="صورة40"/>
          <p:cNvSpPr>
            <a:spLocks noChangeArrowheads="1"/>
          </p:cNvSpPr>
          <p:nvPr/>
        </p:nvSpPr>
        <p:spPr bwMode="auto">
          <a:xfrm>
            <a:off x="3857620" y="1142984"/>
            <a:ext cx="4935546" cy="5526101"/>
          </a:xfrm>
          <a:prstGeom prst="wedgeRoundRectCallout">
            <a:avLst>
              <a:gd name="adj1" fmla="val -66505"/>
              <a:gd name="adj2" fmla="val -48146"/>
              <a:gd name="adj3" fmla="val 16667"/>
            </a:avLst>
          </a:prstGeom>
          <a:blipFill dpi="0" rotWithShape="1">
            <a:blip r:embed="rId2">
              <a:alphaModFix amt="51000"/>
            </a:blip>
            <a:srcRect/>
            <a:stretch>
              <a:fillRect/>
            </a:stretch>
          </a:blip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endParaRPr kumimoji="0" lang="en-US" sz="4400" b="0" i="0" u="none" strike="noStrike" cap="none" normalizeH="0" baseline="0" dirty="0" smtClean="0">
              <a:ln>
                <a:noFill/>
              </a:ln>
              <a:solidFill>
                <a:schemeClr val="tx1"/>
              </a:solidFill>
              <a:effectLst/>
              <a:latin typeface="Calibri" pitchFamily="34" charset="0"/>
              <a:ea typeface="Arial" pitchFamily="34" charset="0"/>
              <a:cs typeface="DecoType Naskh" pitchFamily="2" charset="-78"/>
            </a:endParaRPr>
          </a:p>
          <a:p>
            <a:pPr marL="0" marR="0" lvl="0" indent="0" algn="r" defTabSz="914400" rtl="1" eaLnBrk="1" fontAlgn="base" latinLnBrk="0" hangingPunct="1">
              <a:lnSpc>
                <a:spcPct val="100000"/>
              </a:lnSpc>
              <a:spcBef>
                <a:spcPct val="0"/>
              </a:spcBef>
              <a:spcAft>
                <a:spcPts val="1000"/>
              </a:spcAft>
              <a:buClrTx/>
              <a:buSzTx/>
              <a:buFontTx/>
              <a:buNone/>
              <a:tabLst/>
            </a:pPr>
            <a:r>
              <a:rPr kumimoji="0" lang="ar-SA" sz="4400" b="0" i="0" u="none" strike="noStrike" cap="none" normalizeH="0" baseline="0" dirty="0" smtClean="0">
                <a:ln>
                  <a:noFill/>
                </a:ln>
                <a:solidFill>
                  <a:srgbClr val="1F497D"/>
                </a:solidFill>
                <a:effectLst/>
                <a:latin typeface="Calibri" pitchFamily="34" charset="0"/>
                <a:ea typeface="Arial" pitchFamily="34" charset="0"/>
                <a:cs typeface="DecoType Thuluth" pitchFamily="2" charset="-78"/>
              </a:rPr>
              <a:t>س / اكتبي التوزيع الإلكتروني لما يأتي  </a:t>
            </a:r>
          </a:p>
          <a:p>
            <a:pPr lvl="0" fontAlgn="base">
              <a:spcBef>
                <a:spcPct val="0"/>
              </a:spcBef>
              <a:spcAft>
                <a:spcPts val="1000"/>
              </a:spcAft>
            </a:pPr>
            <a:r>
              <a:rPr kumimoji="0" lang="en-US" sz="4400" b="0" i="0" u="none" strike="noStrike" cap="none" normalizeH="0" baseline="0" dirty="0" smtClean="0">
                <a:ln>
                  <a:noFill/>
                </a:ln>
                <a:solidFill>
                  <a:srgbClr val="1F497D"/>
                </a:solidFill>
                <a:effectLst/>
                <a:latin typeface="Calibri" pitchFamily="34" charset="0"/>
                <a:ea typeface="Arial" pitchFamily="34" charset="0"/>
                <a:cs typeface="DecoType Thuluth" pitchFamily="2" charset="-78"/>
              </a:rPr>
              <a:t>K  , </a:t>
            </a:r>
            <a:r>
              <a:rPr kumimoji="0" lang="en-US" sz="4400" b="0" i="0" u="none" strike="noStrike" cap="none" normalizeH="0" baseline="0" dirty="0" smtClean="0">
                <a:ln>
                  <a:noFill/>
                </a:ln>
                <a:solidFill>
                  <a:srgbClr val="1F497D"/>
                </a:solidFill>
                <a:effectLst/>
                <a:latin typeface="Calibri" pitchFamily="34" charset="0"/>
                <a:ea typeface="Arial" pitchFamily="34" charset="0"/>
                <a:cs typeface="DecoType Thuluth" pitchFamily="2" charset="-78"/>
              </a:rPr>
              <a:t>Ca</a:t>
            </a:r>
            <a:r>
              <a:rPr kumimoji="0" lang="en-US" sz="4400" b="0" i="0" u="none" strike="noStrike" cap="none" normalizeH="0" baseline="30000" dirty="0" smtClean="0">
                <a:ln>
                  <a:noFill/>
                </a:ln>
                <a:solidFill>
                  <a:srgbClr val="1F497D"/>
                </a:solidFill>
                <a:effectLst/>
                <a:latin typeface="Calibri" pitchFamily="34" charset="0"/>
                <a:ea typeface="Arial" pitchFamily="34" charset="0"/>
                <a:cs typeface="DecoType Thuluth" pitchFamily="2" charset="-78"/>
              </a:rPr>
              <a:t>++</a:t>
            </a:r>
            <a:r>
              <a:rPr kumimoji="0" lang="ar-SA" sz="4400" b="0" i="0" u="none" strike="noStrike" cap="none" normalizeH="0" baseline="0" dirty="0" smtClean="0">
                <a:ln>
                  <a:noFill/>
                </a:ln>
                <a:solidFill>
                  <a:srgbClr val="1F497D"/>
                </a:solidFill>
                <a:effectLst/>
                <a:latin typeface="Calibri" pitchFamily="34" charset="0"/>
                <a:ea typeface="Arial" pitchFamily="34" charset="0"/>
                <a:cs typeface="Arial" pitchFamily="34" charset="0"/>
              </a:rPr>
              <a:t>  ؟          </a:t>
            </a:r>
            <a:endParaRPr kumimoji="0" lang="en-US" sz="4400" b="0" i="0" u="none" strike="noStrike" cap="none" normalizeH="0" baseline="0" dirty="0" smtClean="0">
              <a:ln>
                <a:noFill/>
              </a:ln>
              <a:solidFill>
                <a:srgbClr val="1F497D"/>
              </a:solidFill>
              <a:effectLst/>
              <a:latin typeface="Calibri" pitchFamily="34" charset="0"/>
              <a:ea typeface="Arial" pitchFamily="34" charset="0"/>
              <a:cs typeface="DecoType Thuluth" pitchFamily="2" charset="-78"/>
            </a:endParaRPr>
          </a:p>
        </p:txBody>
      </p:sp>
      <p:sp>
        <p:nvSpPr>
          <p:cNvPr id="5" name="مستطيل 4"/>
          <p:cNvSpPr/>
          <p:nvPr/>
        </p:nvSpPr>
        <p:spPr>
          <a:xfrm>
            <a:off x="1857356" y="214290"/>
            <a:ext cx="1811714"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الواجب</a:t>
            </a:r>
            <a:endParaRPr lang="ar-SA"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4" name="مستطيل 3"/>
          <p:cNvSpPr/>
          <p:nvPr/>
        </p:nvSpPr>
        <p:spPr>
          <a:xfrm>
            <a:off x="5286380" y="1214422"/>
            <a:ext cx="3331361" cy="707886"/>
          </a:xfrm>
          <a:prstGeom prst="rect">
            <a:avLst/>
          </a:prstGeom>
        </p:spPr>
        <p:txBody>
          <a:bodyPr wrap="none">
            <a:spAutoFit/>
          </a:bodyPr>
          <a:lstStyle/>
          <a:p>
            <a:r>
              <a:rPr lang="ar-SA"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التوزيع الإلكتروني</a:t>
            </a:r>
          </a:p>
        </p:txBody>
      </p:sp>
      <p:sp>
        <p:nvSpPr>
          <p:cNvPr id="6" name="مستطيل 5"/>
          <p:cNvSpPr/>
          <p:nvPr/>
        </p:nvSpPr>
        <p:spPr>
          <a:xfrm>
            <a:off x="1500166" y="2000240"/>
            <a:ext cx="6429420" cy="1323439"/>
          </a:xfrm>
          <a:prstGeom prst="rect">
            <a:avLst/>
          </a:prstGeom>
        </p:spPr>
        <p:txBody>
          <a:bodyPr wrap="square">
            <a:spAutoFit/>
          </a:bodyPr>
          <a:lstStyle/>
          <a:p>
            <a:r>
              <a:rPr lang="ar-SA" sz="4000" b="1" dirty="0"/>
              <a:t>هو ترتيب الإلكترونات في الذرة .</a:t>
            </a:r>
            <a:r>
              <a:rPr lang="ar-SA" sz="4000" dirty="0"/>
              <a:t/>
            </a:r>
            <a:br>
              <a:rPr lang="ar-SA" sz="4000" dirty="0"/>
            </a:br>
            <a:endParaRPr lang="ar-SA" sz="4000" dirty="0"/>
          </a:p>
        </p:txBody>
      </p:sp>
      <p:pic>
        <p:nvPicPr>
          <p:cNvPr id="2050" name="Picture 2" descr="http://hichamsarakbi.jeeran.com/helium.gif"/>
          <p:cNvPicPr>
            <a:picLocks noChangeAspect="1" noChangeArrowheads="1" noCrop="1"/>
          </p:cNvPicPr>
          <p:nvPr/>
        </p:nvPicPr>
        <p:blipFill>
          <a:blip r:embed="rId3"/>
          <a:srcRect/>
          <a:stretch>
            <a:fillRect/>
          </a:stretch>
        </p:blipFill>
        <p:spPr bwMode="auto">
          <a:xfrm>
            <a:off x="4000496" y="3286124"/>
            <a:ext cx="2428892" cy="2200280"/>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4" name="مستطيل 3"/>
          <p:cNvSpPr/>
          <p:nvPr/>
        </p:nvSpPr>
        <p:spPr>
          <a:xfrm>
            <a:off x="5072066" y="2143116"/>
            <a:ext cx="3000396" cy="3046988"/>
          </a:xfrm>
          <a:prstGeom prst="rect">
            <a:avLst/>
          </a:prstGeom>
        </p:spPr>
        <p:txBody>
          <a:bodyPr wrap="square">
            <a:spAutoFit/>
          </a:bodyPr>
          <a:lstStyle/>
          <a:p>
            <a:r>
              <a:rPr lang="ar-SA" sz="3200" b="1" dirty="0">
                <a:ln w="17780" cmpd="sng">
                  <a:solidFill>
                    <a:sysClr val="windowText" lastClr="000000"/>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لابد للإلكترونات أن تملأ المستويات الفرعية ذات الطاقة المنخفضة أولاً،ثم المستويات الفرعية ذات الطاقة الأعلى "</a:t>
            </a:r>
          </a:p>
        </p:txBody>
      </p:sp>
      <p:sp>
        <p:nvSpPr>
          <p:cNvPr id="5" name="مستطيل 4"/>
          <p:cNvSpPr/>
          <p:nvPr/>
        </p:nvSpPr>
        <p:spPr>
          <a:xfrm>
            <a:off x="4572000" y="785794"/>
            <a:ext cx="3964547" cy="70788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ar-SA" sz="40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مبدأ البناء التصاعدي :</a:t>
            </a:r>
            <a:endParaRPr lang="ar-SA" sz="40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1026" name="Picture 2" descr="http://hichamsarakbi.jeeran.com/%D8%B7%D8%B1%D9%8A%D9%82%D8%A9%20%D8%A7%D9%84%D8%AA%D9%88%D8%B2%D9%8A%D8%B9%20%D8%A7%D9%84%D8%A7%D9%84%D9%83%D8%AA%D8%B1%D9%88%D9%86%D9%8A.jpg"/>
          <p:cNvPicPr>
            <a:picLocks noChangeAspect="1" noChangeArrowheads="1"/>
          </p:cNvPicPr>
          <p:nvPr/>
        </p:nvPicPr>
        <p:blipFill>
          <a:blip r:embed="rId3"/>
          <a:srcRect/>
          <a:stretch>
            <a:fillRect/>
          </a:stretch>
        </p:blipFill>
        <p:spPr bwMode="auto">
          <a:xfrm>
            <a:off x="214282" y="1857364"/>
            <a:ext cx="4905375" cy="432435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1026"/>
                                        </p:tgtEl>
                                        <p:attrNameLst>
                                          <p:attrName>style.visibility</p:attrName>
                                        </p:attrNameLst>
                                      </p:cBhvr>
                                      <p:to>
                                        <p:strVal val="visible"/>
                                      </p:to>
                                    </p:set>
                                    <p:animEffect transition="in" filter="blinds(horizontal)">
                                      <p:cBhvr>
                                        <p:cTn id="15"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4" name="مستطيل 3"/>
          <p:cNvSpPr/>
          <p:nvPr/>
        </p:nvSpPr>
        <p:spPr>
          <a:xfrm>
            <a:off x="1500166" y="1857364"/>
            <a:ext cx="4868640" cy="923330"/>
          </a:xfrm>
          <a:prstGeom prst="rect">
            <a:avLst/>
          </a:prstGeom>
          <a:noFill/>
        </p:spPr>
        <p:txBody>
          <a:bodyPr wrap="none" lIns="91440" tIns="45720" rIns="91440" bIns="45720">
            <a:spAutoFit/>
          </a:bodyPr>
          <a:lstStyle/>
          <a:p>
            <a:pPr algn="ctr"/>
            <a:r>
              <a:rPr lang="ar-SA"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glow rad="228600">
                    <a:schemeClr val="accent1">
                      <a:satMod val="175000"/>
                      <a:alpha val="40000"/>
                    </a:schemeClr>
                  </a:glow>
                </a:effectLst>
              </a:rPr>
              <a:t>مبدأ باولي للاستبعاد:</a:t>
            </a:r>
            <a:endParaRPr lang="ar-SA"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glow rad="228600">
                  <a:schemeClr val="accent1">
                    <a:satMod val="175000"/>
                    <a:alpha val="40000"/>
                  </a:schemeClr>
                </a:glow>
              </a:effectLst>
            </a:endParaRPr>
          </a:p>
        </p:txBody>
      </p:sp>
      <p:sp>
        <p:nvSpPr>
          <p:cNvPr id="5" name="مستطيل 4"/>
          <p:cNvSpPr/>
          <p:nvPr/>
        </p:nvSpPr>
        <p:spPr>
          <a:xfrm>
            <a:off x="1071538" y="2786058"/>
            <a:ext cx="5444119" cy="1077218"/>
          </a:xfrm>
          <a:prstGeom prst="rect">
            <a:avLst/>
          </a:prstGeom>
          <a:noFill/>
        </p:spPr>
        <p:txBody>
          <a:bodyPr wrap="none" lIns="91440" tIns="45720" rIns="91440" bIns="45720">
            <a:spAutoFit/>
          </a:bodyPr>
          <a:lstStyle/>
          <a:p>
            <a:pPr algn="ctr"/>
            <a:r>
              <a:rPr lang="ar-SA" sz="3200" b="1" cap="none" spc="0" dirty="0" smtClean="0">
                <a:ln w="17780" cmpd="sng">
                  <a:solidFill>
                    <a:sysClr val="windowText" lastClr="000000"/>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في الذرة الواحدة لا يمكن أن يتواجد </a:t>
            </a:r>
          </a:p>
          <a:p>
            <a:pPr algn="ctr"/>
            <a:r>
              <a:rPr lang="ar-SA" sz="3200" b="1" cap="none" spc="0" dirty="0" smtClean="0">
                <a:ln w="17780" cmpd="sng">
                  <a:solidFill>
                    <a:sysClr val="windowText" lastClr="000000"/>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إلكترونان يشتركان في جميع أعداد الكم.</a:t>
            </a:r>
            <a:endParaRPr lang="ar-SA" sz="3200" b="1" cap="none" spc="0" dirty="0">
              <a:ln w="17780" cmpd="sng">
                <a:solidFill>
                  <a:sysClr val="windowText" lastClr="000000"/>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pic>
        <p:nvPicPr>
          <p:cNvPr id="7170" name="Picture 2"/>
          <p:cNvPicPr>
            <a:picLocks noChangeAspect="1" noChangeArrowheads="1"/>
          </p:cNvPicPr>
          <p:nvPr/>
        </p:nvPicPr>
        <p:blipFill>
          <a:blip r:embed="rId3"/>
          <a:srcRect/>
          <a:stretch>
            <a:fillRect/>
          </a:stretch>
        </p:blipFill>
        <p:spPr bwMode="auto">
          <a:xfrm>
            <a:off x="2428860" y="3857628"/>
            <a:ext cx="3762378" cy="265747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Group 178"/>
          <p:cNvGraphicFramePr>
            <a:graphicFrameLocks noGrp="1"/>
          </p:cNvGraphicFramePr>
          <p:nvPr/>
        </p:nvGraphicFramePr>
        <p:xfrm>
          <a:off x="0" y="2205038"/>
          <a:ext cx="9144000" cy="2652078"/>
        </p:xfrm>
        <a:graphic>
          <a:graphicData uri="http://schemas.openxmlformats.org/drawingml/2006/table">
            <a:tbl>
              <a:tblPr rtl="1"/>
              <a:tblGrid>
                <a:gridCol w="2757487"/>
                <a:gridCol w="3313113"/>
                <a:gridCol w="3073400"/>
              </a:tblGrid>
              <a:tr h="579438">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ar-SA" sz="2400" b="1" i="0" u="none" strike="noStrike" cap="none" normalizeH="0" baseline="0" dirty="0" smtClean="0">
                          <a:ln>
                            <a:noFill/>
                          </a:ln>
                          <a:solidFill>
                            <a:schemeClr val="tx1"/>
                          </a:solidFill>
                          <a:effectLst/>
                          <a:latin typeface="Arial" pitchFamily="34" charset="0"/>
                          <a:cs typeface="Arial" pitchFamily="34" charset="0"/>
                        </a:rPr>
                        <a:t>رمز المستوى الفرعي</a:t>
                      </a:r>
                      <a:endParaRPr kumimoji="0" lang="en-US" sz="2400" b="1" i="0" u="none" strike="noStrike" cap="none" normalizeH="0" baseline="0" dirty="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ar-SA" sz="2400" b="1" i="0" u="none" strike="noStrike" cap="none" normalizeH="0" baseline="0" smtClean="0">
                          <a:ln>
                            <a:noFill/>
                          </a:ln>
                          <a:solidFill>
                            <a:schemeClr val="tx1"/>
                          </a:solidFill>
                          <a:effectLst/>
                          <a:latin typeface="Arial" pitchFamily="34" charset="0"/>
                          <a:cs typeface="Arial" pitchFamily="34" charset="0"/>
                        </a:rPr>
                        <a:t>عدد المجالات </a:t>
                      </a:r>
                      <a:endParaRPr kumimoji="0" lang="en-US" sz="2400" b="1"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ar-SA" sz="2400" b="1" i="0" u="none" strike="noStrike" cap="none" normalizeH="0" baseline="0" smtClean="0">
                          <a:ln>
                            <a:noFill/>
                          </a:ln>
                          <a:solidFill>
                            <a:schemeClr val="tx1"/>
                          </a:solidFill>
                          <a:effectLst/>
                          <a:latin typeface="Arial" pitchFamily="34" charset="0"/>
                          <a:cs typeface="Arial" pitchFamily="34" charset="0"/>
                        </a:rPr>
                        <a:t>الحد الأقصى للإلكترونات</a:t>
                      </a:r>
                      <a:endParaRPr kumimoji="0" lang="en-US" sz="2400" b="1"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439738">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ar-SA" sz="2800" b="0" i="0" u="none" strike="noStrike" cap="none" normalizeH="0" baseline="0" smtClean="0">
                          <a:ln>
                            <a:noFill/>
                          </a:ln>
                          <a:solidFill>
                            <a:schemeClr val="tx1"/>
                          </a:solidFill>
                          <a:effectLst/>
                          <a:latin typeface="Arial" pitchFamily="34" charset="0"/>
                          <a:cs typeface="Arial" pitchFamily="34" charset="0"/>
                        </a:rPr>
                        <a:t>1</a:t>
                      </a:r>
                      <a:endParaRPr kumimoji="0" lang="en-US" sz="2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ar-SA" sz="2800" b="0" i="0" u="none" strike="noStrike" cap="none" normalizeH="0" baseline="0" smtClean="0">
                          <a:ln>
                            <a:noFill/>
                          </a:ln>
                          <a:solidFill>
                            <a:schemeClr val="tx1"/>
                          </a:solidFill>
                          <a:effectLst/>
                          <a:latin typeface="Arial" pitchFamily="34" charset="0"/>
                          <a:cs typeface="Arial" pitchFamily="34" charset="0"/>
                        </a:rPr>
                        <a:t>2</a:t>
                      </a:r>
                      <a:endParaRPr kumimoji="0" lang="en-US" sz="2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466725">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p</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ar-SA" sz="2800" b="0" i="0" u="none" strike="noStrike" cap="none" normalizeH="0" baseline="0" smtClean="0">
                          <a:ln>
                            <a:noFill/>
                          </a:ln>
                          <a:solidFill>
                            <a:schemeClr val="tx1"/>
                          </a:solidFill>
                          <a:effectLst/>
                          <a:latin typeface="Arial" pitchFamily="34" charset="0"/>
                          <a:cs typeface="Arial" pitchFamily="34" charset="0"/>
                        </a:rPr>
                        <a:t>3</a:t>
                      </a:r>
                      <a:endParaRPr kumimoji="0" lang="en-US" sz="2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ar-SA" sz="2800" b="0" i="0" u="none" strike="noStrike" cap="none" normalizeH="0" baseline="0" smtClean="0">
                          <a:ln>
                            <a:noFill/>
                          </a:ln>
                          <a:solidFill>
                            <a:schemeClr val="tx1"/>
                          </a:solidFill>
                          <a:effectLst/>
                          <a:latin typeface="Arial" pitchFamily="34" charset="0"/>
                          <a:cs typeface="Arial" pitchFamily="34" charset="0"/>
                        </a:rPr>
                        <a:t>6</a:t>
                      </a:r>
                      <a:endParaRPr kumimoji="0" lang="en-US" sz="2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419100">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ar-SA" sz="2800" b="0" i="0" u="none" strike="noStrike" cap="none" normalizeH="0" baseline="0" smtClean="0">
                          <a:ln>
                            <a:noFill/>
                          </a:ln>
                          <a:solidFill>
                            <a:schemeClr val="tx1"/>
                          </a:solidFill>
                          <a:effectLst/>
                          <a:latin typeface="Arial" pitchFamily="34" charset="0"/>
                          <a:cs typeface="Arial" pitchFamily="34" charset="0"/>
                        </a:rPr>
                        <a:t>5</a:t>
                      </a:r>
                      <a:endParaRPr kumimoji="0" lang="en-US" sz="2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ar-SA" sz="2800" b="0" i="0" u="none" strike="noStrike" cap="none" normalizeH="0" baseline="0" smtClean="0">
                          <a:ln>
                            <a:noFill/>
                          </a:ln>
                          <a:solidFill>
                            <a:schemeClr val="tx1"/>
                          </a:solidFill>
                          <a:effectLst/>
                          <a:latin typeface="Arial" pitchFamily="34" charset="0"/>
                          <a:cs typeface="Arial" pitchFamily="34" charset="0"/>
                        </a:rPr>
                        <a:t>10</a:t>
                      </a:r>
                      <a:endParaRPr kumimoji="0" lang="en-US" sz="2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457200">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cs typeface="Arial" pitchFamily="34" charset="0"/>
                        </a:rPr>
                        <a:t>f</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ar-SA" sz="2800" b="0" i="0" u="none" strike="noStrike" cap="none" normalizeH="0" baseline="0" smtClean="0">
                          <a:ln>
                            <a:noFill/>
                          </a:ln>
                          <a:solidFill>
                            <a:schemeClr val="tx1"/>
                          </a:solidFill>
                          <a:effectLst/>
                          <a:latin typeface="Arial" pitchFamily="34" charset="0"/>
                          <a:cs typeface="Arial" pitchFamily="34" charset="0"/>
                        </a:rPr>
                        <a:t>7</a:t>
                      </a:r>
                      <a:endParaRPr kumimoji="0" lang="en-US" sz="2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ar-SA" sz="2800" b="0" i="0" u="none" strike="noStrike" cap="none" normalizeH="0" baseline="0" dirty="0" smtClean="0">
                          <a:ln>
                            <a:noFill/>
                          </a:ln>
                          <a:solidFill>
                            <a:schemeClr val="tx1"/>
                          </a:solidFill>
                          <a:effectLst/>
                          <a:latin typeface="Arial" pitchFamily="34" charset="0"/>
                          <a:cs typeface="Arial" pitchFamily="34" charset="0"/>
                        </a:rPr>
                        <a:t>14</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3" name="مستطيل 2"/>
          <p:cNvSpPr/>
          <p:nvPr/>
        </p:nvSpPr>
        <p:spPr>
          <a:xfrm>
            <a:off x="357158" y="214290"/>
            <a:ext cx="8286808" cy="1754326"/>
          </a:xfrm>
          <a:prstGeom prst="rect">
            <a:avLst/>
          </a:prstGeom>
        </p:spPr>
        <p:txBody>
          <a:bodyPr wrap="square">
            <a:spAutoFit/>
          </a:bodyPr>
          <a:lstStyle/>
          <a:p>
            <a:pPr>
              <a:lnSpc>
                <a:spcPct val="90000"/>
              </a:lnSpc>
            </a:pP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بما أن أي مدار في الذرة لا يمكن أن يستوعب أكثر من إلكترونين لهما دوران مغزلي  متعاكس وهذا يؤدي إلى إمكانية امتلاء أي مستوى فرعي بالكامل بعدد من الإلكترونات يساوي ضعف عدد مجالات المستوى الفرعي ويمكن توضيح الحد الأقصى لعدد الإلكترونات التي يمكن أن</a:t>
            </a:r>
          </a:p>
          <a:p>
            <a:pPr>
              <a:lnSpc>
                <a:spcPct val="90000"/>
              </a:lnSpc>
            </a:pP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تستوعبها المستويات الفرعية كما يلي :</a:t>
            </a:r>
            <a:endPar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4" name="مستطيل 3"/>
          <p:cNvSpPr/>
          <p:nvPr/>
        </p:nvSpPr>
        <p:spPr>
          <a:xfrm>
            <a:off x="571472" y="357166"/>
            <a:ext cx="7572428" cy="456022"/>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nSpc>
                <a:spcPct val="70000"/>
              </a:lnSpc>
              <a:spcBef>
                <a:spcPct val="50000"/>
              </a:spcBef>
            </a:pPr>
            <a:r>
              <a:rPr lang="ar-SA"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glow rad="228600">
                    <a:schemeClr val="accent6">
                      <a:satMod val="175000"/>
                      <a:alpha val="40000"/>
                    </a:schemeClr>
                  </a:glow>
                  <a:outerShdw blurRad="50800" dist="39000" dir="5460000" algn="tl">
                    <a:srgbClr val="000000">
                      <a:alpha val="38000"/>
                    </a:srgbClr>
                  </a:outerShdw>
                </a:effectLst>
                <a:cs typeface="AL-Mohanad Bold" pitchFamily="10" charset="-78"/>
              </a:rPr>
              <a:t>إتباع قاعدة هند المتعلقة بملء المجالات الفرعية .</a:t>
            </a:r>
            <a:endParaRPr lang="en-US"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glow rad="228600">
                  <a:schemeClr val="accent6">
                    <a:satMod val="175000"/>
                    <a:alpha val="40000"/>
                  </a:schemeClr>
                </a:glow>
                <a:outerShdw blurRad="50800" dist="39000" dir="5460000" algn="tl">
                  <a:srgbClr val="000000">
                    <a:alpha val="38000"/>
                  </a:srgbClr>
                </a:outerShdw>
              </a:effectLst>
              <a:cs typeface="AL-Mohanad Bold" pitchFamily="10" charset="-78"/>
            </a:endParaRPr>
          </a:p>
        </p:txBody>
      </p:sp>
      <p:sp>
        <p:nvSpPr>
          <p:cNvPr id="5" name="Text Box 3"/>
          <p:cNvSpPr txBox="1">
            <a:spLocks noChangeArrowheads="1"/>
          </p:cNvSpPr>
          <p:nvPr/>
        </p:nvSpPr>
        <p:spPr bwMode="auto">
          <a:xfrm>
            <a:off x="2143108" y="1643050"/>
            <a:ext cx="4876800" cy="584775"/>
          </a:xfrm>
          <a:prstGeom prst="rect">
            <a:avLst/>
          </a:prstGeom>
          <a:noFill/>
          <a:ln w="9525">
            <a:noFill/>
            <a:miter lim="800000"/>
            <a:headEnd/>
            <a:tailEnd/>
          </a:ln>
          <a:effectLst/>
        </p:spPr>
        <p:txBody>
          <a:bodyPr>
            <a:spAutoFit/>
          </a:bodyPr>
          <a:lstStyle/>
          <a:p>
            <a:pPr>
              <a:spcBef>
                <a:spcPct val="50000"/>
              </a:spcBef>
            </a:pPr>
            <a:r>
              <a:rPr lang="ar-SA" sz="32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cs typeface="AL-Mohanad Bold" pitchFamily="10" charset="-78"/>
              </a:rPr>
              <a:t> و </a:t>
            </a:r>
            <a:r>
              <a:rPr lang="ar-SA" sz="3200" b="1" dirty="0" err="1"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cs typeface="AL-Mohanad Bold" pitchFamily="10" charset="-78"/>
              </a:rPr>
              <a:t>تنص</a:t>
            </a:r>
            <a:r>
              <a:rPr lang="ar-SA" sz="32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cs typeface="AL-Mohanad Bold" pitchFamily="10" charset="-78"/>
              </a:rPr>
              <a:t> </a:t>
            </a:r>
            <a:r>
              <a:rPr lang="ar-SA" sz="32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cs typeface="AL-Mohanad Bold" pitchFamily="10" charset="-78"/>
              </a:rPr>
              <a:t>هذه القاعدة على أن :</a:t>
            </a:r>
            <a:endParaRPr lang="en-US" sz="32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cs typeface="AL-Mohanad Bold" pitchFamily="10" charset="-78"/>
            </a:endParaRPr>
          </a:p>
        </p:txBody>
      </p:sp>
      <p:sp>
        <p:nvSpPr>
          <p:cNvPr id="6" name="مستطيل 5"/>
          <p:cNvSpPr/>
          <p:nvPr/>
        </p:nvSpPr>
        <p:spPr>
          <a:xfrm>
            <a:off x="1500166" y="2357430"/>
            <a:ext cx="6143668" cy="1569660"/>
          </a:xfrm>
          <a:prstGeom prst="rect">
            <a:avLst/>
          </a:prstGeom>
        </p:spPr>
        <p:txBody>
          <a:bodyPr wrap="square">
            <a:spAutoFit/>
          </a:bodyPr>
          <a:lstStyle/>
          <a:p>
            <a:pPr algn="just">
              <a:spcBef>
                <a:spcPct val="50000"/>
              </a:spcBef>
            </a:pPr>
            <a:r>
              <a:rPr lang="ar-SA" sz="3200" b="1" dirty="0" smtClean="0">
                <a:ln w="17780" cmpd="sng">
                  <a:solidFill>
                    <a:sysClr val="windowText" lastClr="000000"/>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cs typeface="AL-Mohanad Bold" pitchFamily="10" charset="-78"/>
              </a:rPr>
              <a:t>الإلكترونات تعمد عند ملئها للمجالات الإلكترونية الفرعية إلى جعل حركة دورانها حول نفسها في نفس الاتجاه ما أمكنها ذلك .</a:t>
            </a:r>
            <a:endParaRPr lang="en-US" sz="3200" b="1" dirty="0">
              <a:ln w="17780" cmpd="sng">
                <a:solidFill>
                  <a:sysClr val="windowText" lastClr="000000"/>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cs typeface="AL-Mohanad Bold" pitchFamily="10" charset="-78"/>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34818" name="Text Box 2"/>
          <p:cNvSpPr txBox="1">
            <a:spLocks noChangeArrowheads="1"/>
          </p:cNvSpPr>
          <p:nvPr/>
        </p:nvSpPr>
        <p:spPr bwMode="auto">
          <a:xfrm>
            <a:off x="714348" y="285728"/>
            <a:ext cx="4800616" cy="2308324"/>
          </a:xfrm>
          <a:prstGeom prst="rect">
            <a:avLst/>
          </a:prstGeom>
          <a:noFill/>
          <a:ln w="9525">
            <a:noFill/>
            <a:miter lim="800000"/>
            <a:headEnd/>
            <a:tailEnd/>
          </a:ln>
          <a:effectLst/>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spcBef>
                <a:spcPct val="50000"/>
              </a:spcBef>
            </a:pPr>
            <a:r>
              <a:rPr lang="ar-SA" sz="3600" b="1" dirty="0">
                <a:ln w="11430">
                  <a:solidFill>
                    <a:srgbClr val="663300"/>
                  </a:solidFill>
                </a:ln>
                <a:solidFill>
                  <a:srgbClr val="663300"/>
                </a:solidFill>
                <a:effectLst>
                  <a:outerShdw blurRad="50800" dist="39000" dir="5460000" algn="tl">
                    <a:srgbClr val="000000">
                      <a:alpha val="38000"/>
                    </a:srgbClr>
                  </a:outerShdw>
                </a:effectLst>
                <a:cs typeface="AL-Mohanad Bold" pitchFamily="10" charset="-78"/>
              </a:rPr>
              <a:t>فعند توزيع الإلكترونات الستة </a:t>
            </a:r>
            <a:endParaRPr lang="ar-SA" sz="3600" b="1" dirty="0" smtClean="0">
              <a:ln w="11430">
                <a:solidFill>
                  <a:srgbClr val="663300"/>
                </a:solidFill>
              </a:ln>
              <a:solidFill>
                <a:srgbClr val="663300"/>
              </a:solidFill>
              <a:effectLst>
                <a:outerShdw blurRad="50800" dist="39000" dir="5460000" algn="tl">
                  <a:srgbClr val="000000">
                    <a:alpha val="38000"/>
                  </a:srgbClr>
                </a:outerShdw>
              </a:effectLst>
              <a:cs typeface="AL-Mohanad Bold" pitchFamily="10" charset="-78"/>
            </a:endParaRPr>
          </a:p>
          <a:p>
            <a:pPr>
              <a:spcBef>
                <a:spcPct val="50000"/>
              </a:spcBef>
            </a:pPr>
            <a:r>
              <a:rPr lang="ar-SA" sz="3600" b="1" dirty="0" smtClean="0">
                <a:ln w="11430">
                  <a:solidFill>
                    <a:srgbClr val="663300"/>
                  </a:solidFill>
                </a:ln>
                <a:solidFill>
                  <a:srgbClr val="663300"/>
                </a:solidFill>
                <a:effectLst>
                  <a:outerShdw blurRad="50800" dist="39000" dir="5460000" algn="tl">
                    <a:srgbClr val="000000">
                      <a:alpha val="38000"/>
                    </a:srgbClr>
                  </a:outerShdw>
                </a:effectLst>
                <a:cs typeface="AL-Mohanad Bold" pitchFamily="10" charset="-78"/>
              </a:rPr>
              <a:t>على </a:t>
            </a:r>
            <a:r>
              <a:rPr lang="ar-SA" sz="3600" b="1" dirty="0">
                <a:ln w="11430">
                  <a:solidFill>
                    <a:srgbClr val="663300"/>
                  </a:solidFill>
                </a:ln>
                <a:solidFill>
                  <a:srgbClr val="663300"/>
                </a:solidFill>
                <a:effectLst>
                  <a:outerShdw blurRad="50800" dist="39000" dir="5460000" algn="tl">
                    <a:srgbClr val="000000">
                      <a:alpha val="38000"/>
                    </a:srgbClr>
                  </a:outerShdw>
                </a:effectLst>
                <a:cs typeface="AL-Mohanad Bold" pitchFamily="10" charset="-78"/>
              </a:rPr>
              <a:t>المجالات الفرعية </a:t>
            </a:r>
            <a:r>
              <a:rPr lang="ar-SA" sz="3600" b="1" dirty="0" smtClean="0">
                <a:ln w="11430">
                  <a:solidFill>
                    <a:srgbClr val="663300"/>
                  </a:solidFill>
                </a:ln>
                <a:solidFill>
                  <a:srgbClr val="663300"/>
                </a:solidFill>
                <a:effectLst>
                  <a:outerShdw blurRad="50800" dist="39000" dir="5460000" algn="tl">
                    <a:srgbClr val="000000">
                      <a:alpha val="38000"/>
                    </a:srgbClr>
                  </a:outerShdw>
                </a:effectLst>
                <a:cs typeface="AL-Mohanad Bold" pitchFamily="10" charset="-78"/>
              </a:rPr>
              <a:t>الثلاث</a:t>
            </a:r>
          </a:p>
          <a:p>
            <a:pPr>
              <a:spcBef>
                <a:spcPct val="50000"/>
              </a:spcBef>
            </a:pPr>
            <a:r>
              <a:rPr lang="ar-SA" sz="3600" b="1" dirty="0" smtClean="0">
                <a:ln w="11430">
                  <a:solidFill>
                    <a:srgbClr val="663300"/>
                  </a:solidFill>
                </a:ln>
                <a:solidFill>
                  <a:srgbClr val="663300"/>
                </a:solidFill>
                <a:effectLst>
                  <a:outerShdw blurRad="50800" dist="39000" dir="5460000" algn="tl">
                    <a:srgbClr val="000000">
                      <a:alpha val="38000"/>
                    </a:srgbClr>
                  </a:outerShdw>
                </a:effectLst>
                <a:cs typeface="AL-Mohanad Bold" pitchFamily="10" charset="-78"/>
              </a:rPr>
              <a:t> </a:t>
            </a:r>
            <a:r>
              <a:rPr lang="ar-SA" sz="3600" b="1" dirty="0">
                <a:ln w="11430">
                  <a:solidFill>
                    <a:srgbClr val="663300"/>
                  </a:solidFill>
                </a:ln>
                <a:solidFill>
                  <a:srgbClr val="663300"/>
                </a:solidFill>
                <a:effectLst>
                  <a:outerShdw blurRad="50800" dist="39000" dir="5460000" algn="tl">
                    <a:srgbClr val="000000">
                      <a:alpha val="38000"/>
                    </a:srgbClr>
                  </a:outerShdw>
                </a:effectLst>
                <a:cs typeface="AL-Mohanad Bold" pitchFamily="10" charset="-78"/>
              </a:rPr>
              <a:t>للمجال الرئيسي </a:t>
            </a:r>
            <a:r>
              <a:rPr lang="en-US" sz="3600" b="1" dirty="0">
                <a:ln w="11430">
                  <a:solidFill>
                    <a:srgbClr val="663300"/>
                  </a:solidFill>
                </a:ln>
                <a:solidFill>
                  <a:srgbClr val="663300"/>
                </a:solidFill>
                <a:effectLst>
                  <a:outerShdw blurRad="50800" dist="39000" dir="5460000" algn="tl">
                    <a:srgbClr val="000000">
                      <a:alpha val="38000"/>
                    </a:srgbClr>
                  </a:outerShdw>
                </a:effectLst>
                <a:cs typeface="AL-Mohanad Bold" pitchFamily="10" charset="-78"/>
              </a:rPr>
              <a:t>p</a:t>
            </a:r>
            <a:r>
              <a:rPr lang="ar-SA" sz="3600" b="1" dirty="0">
                <a:ln w="11430">
                  <a:solidFill>
                    <a:srgbClr val="663300"/>
                  </a:solidFill>
                </a:ln>
                <a:solidFill>
                  <a:srgbClr val="663300"/>
                </a:solidFill>
                <a:effectLst>
                  <a:outerShdw blurRad="50800" dist="39000" dir="5460000" algn="tl">
                    <a:srgbClr val="000000">
                      <a:alpha val="38000"/>
                    </a:srgbClr>
                  </a:outerShdw>
                </a:effectLst>
                <a:cs typeface="AL-Mohanad Bold" pitchFamily="10" charset="-78"/>
              </a:rPr>
              <a:t> نتبع الأتي :</a:t>
            </a:r>
            <a:endParaRPr lang="en-US" sz="3600" b="1" dirty="0">
              <a:ln w="11430">
                <a:solidFill>
                  <a:srgbClr val="663300"/>
                </a:solidFill>
              </a:ln>
              <a:solidFill>
                <a:srgbClr val="663300"/>
              </a:solidFill>
              <a:effectLst>
                <a:outerShdw blurRad="50800" dist="39000" dir="5460000" algn="tl">
                  <a:srgbClr val="000000">
                    <a:alpha val="38000"/>
                  </a:srgbClr>
                </a:outerShdw>
              </a:effectLst>
              <a:cs typeface="AL-Mohanad Bold" pitchFamily="10" charset="-78"/>
            </a:endParaRPr>
          </a:p>
        </p:txBody>
      </p:sp>
      <p:sp>
        <p:nvSpPr>
          <p:cNvPr id="34819" name="Text Box 3"/>
          <p:cNvSpPr txBox="1">
            <a:spLocks noChangeArrowheads="1"/>
          </p:cNvSpPr>
          <p:nvPr/>
        </p:nvSpPr>
        <p:spPr bwMode="auto">
          <a:xfrm>
            <a:off x="5410200" y="3276600"/>
            <a:ext cx="838200" cy="698500"/>
          </a:xfrm>
          <a:prstGeom prst="rect">
            <a:avLst/>
          </a:prstGeom>
          <a:noFill/>
          <a:ln w="57150">
            <a:solidFill>
              <a:schemeClr val="tx1"/>
            </a:solidFill>
            <a:miter lim="800000"/>
            <a:headEnd/>
            <a:tailEnd/>
          </a:ln>
          <a:effectLst/>
        </p:spPr>
        <p:txBody>
          <a:bodyPr>
            <a:spAutoFit/>
          </a:bodyPr>
          <a:lstStyle/>
          <a:p>
            <a:pPr>
              <a:spcBef>
                <a:spcPct val="50000"/>
              </a:spcBef>
            </a:pPr>
            <a:endParaRPr lang="en-US" sz="3600">
              <a:cs typeface="AL-Mohanad Bold" pitchFamily="10" charset="-78"/>
            </a:endParaRPr>
          </a:p>
        </p:txBody>
      </p:sp>
      <p:sp>
        <p:nvSpPr>
          <p:cNvPr id="34825" name="Text Box 9"/>
          <p:cNvSpPr txBox="1">
            <a:spLocks noChangeArrowheads="1"/>
          </p:cNvSpPr>
          <p:nvPr/>
        </p:nvSpPr>
        <p:spPr bwMode="auto">
          <a:xfrm>
            <a:off x="2895600" y="3276600"/>
            <a:ext cx="838200" cy="698500"/>
          </a:xfrm>
          <a:prstGeom prst="rect">
            <a:avLst/>
          </a:prstGeom>
          <a:noFill/>
          <a:ln w="57150">
            <a:solidFill>
              <a:schemeClr val="tx1"/>
            </a:solidFill>
            <a:miter lim="800000"/>
            <a:headEnd/>
            <a:tailEnd/>
          </a:ln>
          <a:effectLst/>
        </p:spPr>
        <p:txBody>
          <a:bodyPr>
            <a:spAutoFit/>
          </a:bodyPr>
          <a:lstStyle/>
          <a:p>
            <a:pPr>
              <a:spcBef>
                <a:spcPct val="50000"/>
              </a:spcBef>
            </a:pPr>
            <a:endParaRPr lang="en-US" sz="3600">
              <a:cs typeface="AL-Mohanad Bold" pitchFamily="10" charset="-78"/>
            </a:endParaRPr>
          </a:p>
        </p:txBody>
      </p:sp>
      <p:sp>
        <p:nvSpPr>
          <p:cNvPr id="34826" name="Text Box 10"/>
          <p:cNvSpPr txBox="1">
            <a:spLocks noChangeArrowheads="1"/>
          </p:cNvSpPr>
          <p:nvPr/>
        </p:nvSpPr>
        <p:spPr bwMode="auto">
          <a:xfrm>
            <a:off x="4114800" y="3276600"/>
            <a:ext cx="838200" cy="698500"/>
          </a:xfrm>
          <a:prstGeom prst="rect">
            <a:avLst/>
          </a:prstGeom>
          <a:noFill/>
          <a:ln w="57150">
            <a:solidFill>
              <a:schemeClr val="tx1"/>
            </a:solidFill>
            <a:miter lim="800000"/>
            <a:headEnd/>
            <a:tailEnd/>
          </a:ln>
          <a:effectLst/>
        </p:spPr>
        <p:txBody>
          <a:bodyPr>
            <a:spAutoFit/>
          </a:bodyPr>
          <a:lstStyle/>
          <a:p>
            <a:pPr>
              <a:spcBef>
                <a:spcPct val="50000"/>
              </a:spcBef>
            </a:pPr>
            <a:endParaRPr lang="en-US" sz="3600">
              <a:cs typeface="AL-Mohanad Bold" pitchFamily="10" charset="-78"/>
            </a:endParaRPr>
          </a:p>
        </p:txBody>
      </p:sp>
      <p:sp>
        <p:nvSpPr>
          <p:cNvPr id="34828" name="Rectangle 12"/>
          <p:cNvSpPr>
            <a:spLocks noChangeArrowheads="1"/>
          </p:cNvSpPr>
          <p:nvPr/>
        </p:nvSpPr>
        <p:spPr bwMode="auto">
          <a:xfrm>
            <a:off x="2514600" y="2971800"/>
            <a:ext cx="4038600" cy="1752600"/>
          </a:xfrm>
          <a:prstGeom prst="rect">
            <a:avLst/>
          </a:prstGeom>
          <a:noFill/>
          <a:ln w="57150">
            <a:solidFill>
              <a:schemeClr val="tx1"/>
            </a:solidFill>
            <a:miter lim="800000"/>
            <a:headEnd/>
            <a:tailEnd/>
          </a:ln>
          <a:effectLst/>
        </p:spPr>
        <p:txBody>
          <a:bodyPr wrap="none" anchor="ctr"/>
          <a:lstStyle/>
          <a:p>
            <a:endParaRPr lang="ar-SA"/>
          </a:p>
          <a:p>
            <a:endParaRPr lang="ar-SA"/>
          </a:p>
          <a:p>
            <a:endParaRPr lang="ar-SA"/>
          </a:p>
          <a:p>
            <a:endParaRPr lang="ar-SA"/>
          </a:p>
          <a:p>
            <a:endParaRPr lang="ar-SA"/>
          </a:p>
        </p:txBody>
      </p:sp>
      <p:sp>
        <p:nvSpPr>
          <p:cNvPr id="34829" name="Text Box 13"/>
          <p:cNvSpPr txBox="1">
            <a:spLocks noChangeArrowheads="1"/>
          </p:cNvSpPr>
          <p:nvPr/>
        </p:nvSpPr>
        <p:spPr bwMode="auto">
          <a:xfrm>
            <a:off x="2895600" y="4022725"/>
            <a:ext cx="838200" cy="701675"/>
          </a:xfrm>
          <a:prstGeom prst="rect">
            <a:avLst/>
          </a:prstGeom>
          <a:noFill/>
          <a:ln w="9525">
            <a:noFill/>
            <a:miter lim="800000"/>
            <a:headEnd/>
            <a:tailEnd/>
          </a:ln>
          <a:effectLst/>
        </p:spPr>
        <p:txBody>
          <a:bodyPr>
            <a:spAutoFit/>
          </a:bodyPr>
          <a:lstStyle/>
          <a:p>
            <a:pPr>
              <a:spcBef>
                <a:spcPct val="50000"/>
              </a:spcBef>
            </a:pPr>
            <a:r>
              <a:rPr lang="en-US" b="1"/>
              <a:t>Px</a:t>
            </a:r>
          </a:p>
        </p:txBody>
      </p:sp>
      <p:sp>
        <p:nvSpPr>
          <p:cNvPr id="34830" name="Text Box 14"/>
          <p:cNvSpPr txBox="1">
            <a:spLocks noChangeArrowheads="1"/>
          </p:cNvSpPr>
          <p:nvPr/>
        </p:nvSpPr>
        <p:spPr bwMode="auto">
          <a:xfrm>
            <a:off x="4114800" y="4038600"/>
            <a:ext cx="838200" cy="701675"/>
          </a:xfrm>
          <a:prstGeom prst="rect">
            <a:avLst/>
          </a:prstGeom>
          <a:noFill/>
          <a:ln w="9525">
            <a:noFill/>
            <a:miter lim="800000"/>
            <a:headEnd/>
            <a:tailEnd/>
          </a:ln>
          <a:effectLst/>
        </p:spPr>
        <p:txBody>
          <a:bodyPr>
            <a:spAutoFit/>
          </a:bodyPr>
          <a:lstStyle/>
          <a:p>
            <a:pPr>
              <a:spcBef>
                <a:spcPct val="50000"/>
              </a:spcBef>
            </a:pPr>
            <a:r>
              <a:rPr lang="en-US" b="1"/>
              <a:t>Py</a:t>
            </a:r>
          </a:p>
        </p:txBody>
      </p:sp>
      <p:sp>
        <p:nvSpPr>
          <p:cNvPr id="34831" name="Text Box 15"/>
          <p:cNvSpPr txBox="1">
            <a:spLocks noChangeArrowheads="1"/>
          </p:cNvSpPr>
          <p:nvPr/>
        </p:nvSpPr>
        <p:spPr bwMode="auto">
          <a:xfrm>
            <a:off x="5410200" y="4098925"/>
            <a:ext cx="838200" cy="701675"/>
          </a:xfrm>
          <a:prstGeom prst="rect">
            <a:avLst/>
          </a:prstGeom>
          <a:noFill/>
          <a:ln w="9525">
            <a:noFill/>
            <a:miter lim="800000"/>
            <a:headEnd/>
            <a:tailEnd/>
          </a:ln>
          <a:effectLst/>
        </p:spPr>
        <p:txBody>
          <a:bodyPr>
            <a:spAutoFit/>
          </a:bodyPr>
          <a:lstStyle/>
          <a:p>
            <a:pPr>
              <a:spcBef>
                <a:spcPct val="50000"/>
              </a:spcBef>
            </a:pPr>
            <a:r>
              <a:rPr lang="en-US" b="1"/>
              <a:t>Pz</a:t>
            </a:r>
          </a:p>
        </p:txBody>
      </p:sp>
      <p:sp>
        <p:nvSpPr>
          <p:cNvPr id="34835" name="Line 19"/>
          <p:cNvSpPr>
            <a:spLocks noChangeShapeType="1"/>
          </p:cNvSpPr>
          <p:nvPr/>
        </p:nvSpPr>
        <p:spPr bwMode="auto">
          <a:xfrm flipH="1">
            <a:off x="3165475" y="3352800"/>
            <a:ext cx="0" cy="533400"/>
          </a:xfrm>
          <a:prstGeom prst="line">
            <a:avLst/>
          </a:prstGeom>
          <a:ln>
            <a:headEnd/>
            <a:tailEnd type="triangle" w="med" len="med"/>
          </a:ln>
        </p:spPr>
        <p:style>
          <a:lnRef idx="3">
            <a:schemeClr val="accent2"/>
          </a:lnRef>
          <a:fillRef idx="0">
            <a:schemeClr val="accent2"/>
          </a:fillRef>
          <a:effectRef idx="2">
            <a:schemeClr val="accent2"/>
          </a:effectRef>
          <a:fontRef idx="minor">
            <a:schemeClr val="tx1"/>
          </a:fontRef>
        </p:style>
        <p:txBody>
          <a:bodyPr/>
          <a:lstStyle/>
          <a:p>
            <a:endParaRPr lang="ar-SA"/>
          </a:p>
        </p:txBody>
      </p:sp>
      <p:sp>
        <p:nvSpPr>
          <p:cNvPr id="34836" name="Line 20"/>
          <p:cNvSpPr>
            <a:spLocks noChangeShapeType="1"/>
          </p:cNvSpPr>
          <p:nvPr/>
        </p:nvSpPr>
        <p:spPr bwMode="auto">
          <a:xfrm flipH="1">
            <a:off x="4419600" y="3352800"/>
            <a:ext cx="0" cy="533400"/>
          </a:xfrm>
          <a:prstGeom prst="line">
            <a:avLst/>
          </a:prstGeom>
          <a:ln>
            <a:headEnd/>
            <a:tailEnd type="triangle" w="med" len="med"/>
          </a:ln>
        </p:spPr>
        <p:style>
          <a:lnRef idx="3">
            <a:schemeClr val="accent2"/>
          </a:lnRef>
          <a:fillRef idx="0">
            <a:schemeClr val="accent2"/>
          </a:fillRef>
          <a:effectRef idx="2">
            <a:schemeClr val="accent2"/>
          </a:effectRef>
          <a:fontRef idx="minor">
            <a:schemeClr val="tx1"/>
          </a:fontRef>
        </p:style>
        <p:txBody>
          <a:bodyPr/>
          <a:lstStyle/>
          <a:p>
            <a:endParaRPr lang="ar-SA"/>
          </a:p>
        </p:txBody>
      </p:sp>
      <p:sp>
        <p:nvSpPr>
          <p:cNvPr id="34837" name="Line 21"/>
          <p:cNvSpPr>
            <a:spLocks noChangeShapeType="1"/>
          </p:cNvSpPr>
          <p:nvPr/>
        </p:nvSpPr>
        <p:spPr bwMode="auto">
          <a:xfrm flipH="1">
            <a:off x="5715000" y="3352800"/>
            <a:ext cx="0" cy="533400"/>
          </a:xfrm>
          <a:prstGeom prst="line">
            <a:avLst/>
          </a:prstGeom>
          <a:ln>
            <a:headEnd/>
            <a:tailEnd type="triangle" w="med" len="med"/>
          </a:ln>
        </p:spPr>
        <p:style>
          <a:lnRef idx="3">
            <a:schemeClr val="accent2"/>
          </a:lnRef>
          <a:fillRef idx="0">
            <a:schemeClr val="accent2"/>
          </a:fillRef>
          <a:effectRef idx="2">
            <a:schemeClr val="accent2"/>
          </a:effectRef>
          <a:fontRef idx="minor">
            <a:schemeClr val="tx1"/>
          </a:fontRef>
        </p:style>
        <p:txBody>
          <a:bodyPr/>
          <a:lstStyle/>
          <a:p>
            <a:endParaRPr lang="ar-SA"/>
          </a:p>
        </p:txBody>
      </p:sp>
      <p:sp>
        <p:nvSpPr>
          <p:cNvPr id="34838" name="Line 22"/>
          <p:cNvSpPr>
            <a:spLocks noChangeShapeType="1"/>
          </p:cNvSpPr>
          <p:nvPr/>
        </p:nvSpPr>
        <p:spPr bwMode="auto">
          <a:xfrm rot="10820461" flipH="1">
            <a:off x="5943600" y="3352800"/>
            <a:ext cx="1588" cy="533400"/>
          </a:xfrm>
          <a:prstGeom prst="line">
            <a:avLst/>
          </a:prstGeom>
          <a:ln>
            <a:headEnd/>
            <a:tailEnd type="triangle" w="med" len="med"/>
          </a:ln>
        </p:spPr>
        <p:style>
          <a:lnRef idx="3">
            <a:schemeClr val="accent2"/>
          </a:lnRef>
          <a:fillRef idx="0">
            <a:schemeClr val="accent2"/>
          </a:fillRef>
          <a:effectRef idx="2">
            <a:schemeClr val="accent2"/>
          </a:effectRef>
          <a:fontRef idx="minor">
            <a:schemeClr val="tx1"/>
          </a:fontRef>
        </p:style>
        <p:txBody>
          <a:bodyPr/>
          <a:lstStyle/>
          <a:p>
            <a:endParaRPr lang="ar-SA"/>
          </a:p>
        </p:txBody>
      </p:sp>
      <p:sp>
        <p:nvSpPr>
          <p:cNvPr id="34839" name="Line 23"/>
          <p:cNvSpPr>
            <a:spLocks noChangeShapeType="1"/>
          </p:cNvSpPr>
          <p:nvPr/>
        </p:nvSpPr>
        <p:spPr bwMode="auto">
          <a:xfrm rot="10820461" flipH="1">
            <a:off x="4648200" y="3352800"/>
            <a:ext cx="1588" cy="533400"/>
          </a:xfrm>
          <a:prstGeom prst="line">
            <a:avLst/>
          </a:prstGeom>
          <a:ln>
            <a:headEnd/>
            <a:tailEnd type="triangle" w="med" len="med"/>
          </a:ln>
        </p:spPr>
        <p:style>
          <a:lnRef idx="3">
            <a:schemeClr val="accent2"/>
          </a:lnRef>
          <a:fillRef idx="0">
            <a:schemeClr val="accent2"/>
          </a:fillRef>
          <a:effectRef idx="2">
            <a:schemeClr val="accent2"/>
          </a:effectRef>
          <a:fontRef idx="minor">
            <a:schemeClr val="tx1"/>
          </a:fontRef>
        </p:style>
        <p:txBody>
          <a:bodyPr/>
          <a:lstStyle/>
          <a:p>
            <a:endParaRPr lang="ar-SA"/>
          </a:p>
        </p:txBody>
      </p:sp>
      <p:sp>
        <p:nvSpPr>
          <p:cNvPr id="34840" name="Line 24"/>
          <p:cNvSpPr>
            <a:spLocks noChangeShapeType="1"/>
          </p:cNvSpPr>
          <p:nvPr/>
        </p:nvSpPr>
        <p:spPr bwMode="auto">
          <a:xfrm rot="10820461" flipH="1">
            <a:off x="3429000" y="3352800"/>
            <a:ext cx="1588" cy="533400"/>
          </a:xfrm>
          <a:prstGeom prst="line">
            <a:avLst/>
          </a:prstGeom>
          <a:ln>
            <a:headEnd/>
            <a:tailEnd type="triangle" w="med" len="med"/>
          </a:ln>
        </p:spPr>
        <p:style>
          <a:lnRef idx="3">
            <a:schemeClr val="accent2"/>
          </a:lnRef>
          <a:fillRef idx="0">
            <a:schemeClr val="accent2"/>
          </a:fillRef>
          <a:effectRef idx="2">
            <a:schemeClr val="accent2"/>
          </a:effectRef>
          <a:fontRef idx="minor">
            <a:schemeClr val="tx1"/>
          </a:fontRef>
        </p:style>
        <p:txBody>
          <a:bodyPr/>
          <a:lstStyle/>
          <a:p>
            <a:endParaRPr lang="ar-SA"/>
          </a:p>
        </p:txBody>
      </p:sp>
      <p:grpSp>
        <p:nvGrpSpPr>
          <p:cNvPr id="2" name="Group 27"/>
          <p:cNvGrpSpPr>
            <a:grpSpLocks/>
          </p:cNvGrpSpPr>
          <p:nvPr/>
        </p:nvGrpSpPr>
        <p:grpSpPr bwMode="auto">
          <a:xfrm>
            <a:off x="2438400" y="5105400"/>
            <a:ext cx="3962400" cy="914400"/>
            <a:chOff x="1440" y="3216"/>
            <a:chExt cx="2496" cy="576"/>
          </a:xfrm>
        </p:grpSpPr>
        <p:sp>
          <p:nvSpPr>
            <p:cNvPr id="34832" name="Text Box 16"/>
            <p:cNvSpPr txBox="1">
              <a:spLocks noChangeArrowheads="1"/>
            </p:cNvSpPr>
            <p:nvPr/>
          </p:nvSpPr>
          <p:spPr bwMode="auto">
            <a:xfrm>
              <a:off x="2544" y="3216"/>
              <a:ext cx="528" cy="576"/>
            </a:xfrm>
            <a:prstGeom prst="rect">
              <a:avLst/>
            </a:prstGeom>
            <a:noFill/>
            <a:ln w="9525">
              <a:noFill/>
              <a:miter lim="800000"/>
              <a:headEnd/>
              <a:tailEnd/>
            </a:ln>
            <a:effectLst/>
          </p:spPr>
          <p:txBody>
            <a:bodyPr>
              <a:spAutoFit/>
            </a:bodyPr>
            <a:lstStyle/>
            <a:p>
              <a:pPr>
                <a:spcBef>
                  <a:spcPct val="50000"/>
                </a:spcBef>
              </a:pPr>
              <a:r>
                <a:rPr lang="en-US" sz="5400" b="1">
                  <a:ln w="17780" cmpd="sng">
                    <a:solidFill>
                      <a:schemeClr val="tx1">
                        <a:lumMod val="95000"/>
                        <a:lumOff val="5000"/>
                      </a:schemeClr>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P</a:t>
              </a:r>
            </a:p>
          </p:txBody>
        </p:sp>
        <p:sp>
          <p:nvSpPr>
            <p:cNvPr id="34841" name="Text Box 25"/>
            <p:cNvSpPr txBox="1">
              <a:spLocks noChangeArrowheads="1"/>
            </p:cNvSpPr>
            <p:nvPr/>
          </p:nvSpPr>
          <p:spPr bwMode="auto">
            <a:xfrm>
              <a:off x="3024" y="3302"/>
              <a:ext cx="912" cy="233"/>
            </a:xfrm>
            <a:prstGeom prst="rect">
              <a:avLst/>
            </a:prstGeom>
            <a:noFill/>
            <a:ln w="9525">
              <a:noFill/>
              <a:miter lim="800000"/>
              <a:headEnd/>
              <a:tailEnd/>
            </a:ln>
            <a:effectLst/>
          </p:spPr>
          <p:txBody>
            <a:bodyPr>
              <a:spAutoFit/>
            </a:bodyPr>
            <a:lstStyle/>
            <a:p>
              <a:pPr>
                <a:spcBef>
                  <a:spcPct val="50000"/>
                </a:spcBef>
              </a:pPr>
              <a:r>
                <a:rPr lang="ar-SA" b="1" dirty="0">
                  <a:ln w="17780" cmpd="sng">
                    <a:solidFill>
                      <a:schemeClr val="tx1">
                        <a:lumMod val="95000"/>
                        <a:lumOff val="5000"/>
                      </a:schemeClr>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المجال</a:t>
              </a:r>
              <a:endParaRPr lang="en-US" b="1" dirty="0">
                <a:ln w="17780" cmpd="sng">
                  <a:solidFill>
                    <a:schemeClr val="tx1">
                      <a:lumMod val="95000"/>
                      <a:lumOff val="5000"/>
                    </a:schemeClr>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34842" name="Text Box 26"/>
            <p:cNvSpPr txBox="1">
              <a:spLocks noChangeArrowheads="1"/>
            </p:cNvSpPr>
            <p:nvPr/>
          </p:nvSpPr>
          <p:spPr bwMode="auto">
            <a:xfrm>
              <a:off x="1440" y="3302"/>
              <a:ext cx="1152" cy="233"/>
            </a:xfrm>
            <a:prstGeom prst="rect">
              <a:avLst/>
            </a:prstGeom>
            <a:noFill/>
            <a:ln w="9525">
              <a:noFill/>
              <a:miter lim="800000"/>
              <a:headEnd/>
              <a:tailEnd/>
            </a:ln>
            <a:effectLst/>
          </p:spPr>
          <p:txBody>
            <a:bodyPr>
              <a:spAutoFit/>
            </a:bodyPr>
            <a:lstStyle/>
            <a:p>
              <a:pPr>
                <a:spcBef>
                  <a:spcPct val="50000"/>
                </a:spcBef>
              </a:pPr>
              <a:r>
                <a:rPr lang="ar-SA" b="1">
                  <a:ln w="17780" cmpd="sng">
                    <a:solidFill>
                      <a:schemeClr val="tx1">
                        <a:lumMod val="95000"/>
                        <a:lumOff val="5000"/>
                      </a:schemeClr>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الرئيسي</a:t>
              </a:r>
              <a:endParaRPr lang="en-US" b="1">
                <a:ln w="17780" cmpd="sng">
                  <a:solidFill>
                    <a:schemeClr val="tx1">
                      <a:lumMod val="95000"/>
                      <a:lumOff val="5000"/>
                    </a:schemeClr>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4835"/>
                                        </p:tgtEl>
                                        <p:attrNameLst>
                                          <p:attrName>style.visibility</p:attrName>
                                        </p:attrNameLst>
                                      </p:cBhvr>
                                      <p:to>
                                        <p:strVal val="visible"/>
                                      </p:to>
                                    </p:set>
                                    <p:anim calcmode="lin" valueType="num">
                                      <p:cBhvr additive="base">
                                        <p:cTn id="7" dur="500" fill="hold"/>
                                        <p:tgtEl>
                                          <p:spTgt spid="34835"/>
                                        </p:tgtEl>
                                        <p:attrNameLst>
                                          <p:attrName>ppt_x</p:attrName>
                                        </p:attrNameLst>
                                      </p:cBhvr>
                                      <p:tavLst>
                                        <p:tav tm="0">
                                          <p:val>
                                            <p:strVal val="0-#ppt_w/2"/>
                                          </p:val>
                                        </p:tav>
                                        <p:tav tm="100000">
                                          <p:val>
                                            <p:strVal val="#ppt_x"/>
                                          </p:val>
                                        </p:tav>
                                      </p:tavLst>
                                    </p:anim>
                                    <p:anim calcmode="lin" valueType="num">
                                      <p:cBhvr additive="base">
                                        <p:cTn id="8" dur="500" fill="hold"/>
                                        <p:tgtEl>
                                          <p:spTgt spid="3483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4836"/>
                                        </p:tgtEl>
                                        <p:attrNameLst>
                                          <p:attrName>style.visibility</p:attrName>
                                        </p:attrNameLst>
                                      </p:cBhvr>
                                      <p:to>
                                        <p:strVal val="visible"/>
                                      </p:to>
                                    </p:set>
                                    <p:anim calcmode="lin" valueType="num">
                                      <p:cBhvr additive="base">
                                        <p:cTn id="13" dur="500" fill="hold"/>
                                        <p:tgtEl>
                                          <p:spTgt spid="34836"/>
                                        </p:tgtEl>
                                        <p:attrNameLst>
                                          <p:attrName>ppt_x</p:attrName>
                                        </p:attrNameLst>
                                      </p:cBhvr>
                                      <p:tavLst>
                                        <p:tav tm="0">
                                          <p:val>
                                            <p:strVal val="0-#ppt_w/2"/>
                                          </p:val>
                                        </p:tav>
                                        <p:tav tm="100000">
                                          <p:val>
                                            <p:strVal val="#ppt_x"/>
                                          </p:val>
                                        </p:tav>
                                      </p:tavLst>
                                    </p:anim>
                                    <p:anim calcmode="lin" valueType="num">
                                      <p:cBhvr additive="base">
                                        <p:cTn id="14" dur="500" fill="hold"/>
                                        <p:tgtEl>
                                          <p:spTgt spid="3483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4837"/>
                                        </p:tgtEl>
                                        <p:attrNameLst>
                                          <p:attrName>style.visibility</p:attrName>
                                        </p:attrNameLst>
                                      </p:cBhvr>
                                      <p:to>
                                        <p:strVal val="visible"/>
                                      </p:to>
                                    </p:set>
                                    <p:anim calcmode="lin" valueType="num">
                                      <p:cBhvr additive="base">
                                        <p:cTn id="19" dur="500" fill="hold"/>
                                        <p:tgtEl>
                                          <p:spTgt spid="34837"/>
                                        </p:tgtEl>
                                        <p:attrNameLst>
                                          <p:attrName>ppt_x</p:attrName>
                                        </p:attrNameLst>
                                      </p:cBhvr>
                                      <p:tavLst>
                                        <p:tav tm="0">
                                          <p:val>
                                            <p:strVal val="0-#ppt_w/2"/>
                                          </p:val>
                                        </p:tav>
                                        <p:tav tm="100000">
                                          <p:val>
                                            <p:strVal val="#ppt_x"/>
                                          </p:val>
                                        </p:tav>
                                      </p:tavLst>
                                    </p:anim>
                                    <p:anim calcmode="lin" valueType="num">
                                      <p:cBhvr additive="base">
                                        <p:cTn id="20" dur="500" fill="hold"/>
                                        <p:tgtEl>
                                          <p:spTgt spid="3483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4838"/>
                                        </p:tgtEl>
                                        <p:attrNameLst>
                                          <p:attrName>style.visibility</p:attrName>
                                        </p:attrNameLst>
                                      </p:cBhvr>
                                      <p:to>
                                        <p:strVal val="visible"/>
                                      </p:to>
                                    </p:set>
                                    <p:anim calcmode="lin" valueType="num">
                                      <p:cBhvr additive="base">
                                        <p:cTn id="25" dur="500" fill="hold"/>
                                        <p:tgtEl>
                                          <p:spTgt spid="34838"/>
                                        </p:tgtEl>
                                        <p:attrNameLst>
                                          <p:attrName>ppt_x</p:attrName>
                                        </p:attrNameLst>
                                      </p:cBhvr>
                                      <p:tavLst>
                                        <p:tav tm="0">
                                          <p:val>
                                            <p:strVal val="0-#ppt_w/2"/>
                                          </p:val>
                                        </p:tav>
                                        <p:tav tm="100000">
                                          <p:val>
                                            <p:strVal val="#ppt_x"/>
                                          </p:val>
                                        </p:tav>
                                      </p:tavLst>
                                    </p:anim>
                                    <p:anim calcmode="lin" valueType="num">
                                      <p:cBhvr additive="base">
                                        <p:cTn id="26" dur="500" fill="hold"/>
                                        <p:tgtEl>
                                          <p:spTgt spid="34838"/>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4839"/>
                                        </p:tgtEl>
                                        <p:attrNameLst>
                                          <p:attrName>style.visibility</p:attrName>
                                        </p:attrNameLst>
                                      </p:cBhvr>
                                      <p:to>
                                        <p:strVal val="visible"/>
                                      </p:to>
                                    </p:set>
                                    <p:anim calcmode="lin" valueType="num">
                                      <p:cBhvr additive="base">
                                        <p:cTn id="31" dur="500" fill="hold"/>
                                        <p:tgtEl>
                                          <p:spTgt spid="34839"/>
                                        </p:tgtEl>
                                        <p:attrNameLst>
                                          <p:attrName>ppt_x</p:attrName>
                                        </p:attrNameLst>
                                      </p:cBhvr>
                                      <p:tavLst>
                                        <p:tav tm="0">
                                          <p:val>
                                            <p:strVal val="0-#ppt_w/2"/>
                                          </p:val>
                                        </p:tav>
                                        <p:tav tm="100000">
                                          <p:val>
                                            <p:strVal val="#ppt_x"/>
                                          </p:val>
                                        </p:tav>
                                      </p:tavLst>
                                    </p:anim>
                                    <p:anim calcmode="lin" valueType="num">
                                      <p:cBhvr additive="base">
                                        <p:cTn id="32" dur="500" fill="hold"/>
                                        <p:tgtEl>
                                          <p:spTgt spid="34839"/>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34840"/>
                                        </p:tgtEl>
                                        <p:attrNameLst>
                                          <p:attrName>style.visibility</p:attrName>
                                        </p:attrNameLst>
                                      </p:cBhvr>
                                      <p:to>
                                        <p:strVal val="visible"/>
                                      </p:to>
                                    </p:set>
                                    <p:anim calcmode="lin" valueType="num">
                                      <p:cBhvr additive="base">
                                        <p:cTn id="37" dur="500" fill="hold"/>
                                        <p:tgtEl>
                                          <p:spTgt spid="34840"/>
                                        </p:tgtEl>
                                        <p:attrNameLst>
                                          <p:attrName>ppt_x</p:attrName>
                                        </p:attrNameLst>
                                      </p:cBhvr>
                                      <p:tavLst>
                                        <p:tav tm="0">
                                          <p:val>
                                            <p:strVal val="0-#ppt_w/2"/>
                                          </p:val>
                                        </p:tav>
                                        <p:tav tm="100000">
                                          <p:val>
                                            <p:strVal val="#ppt_x"/>
                                          </p:val>
                                        </p:tav>
                                      </p:tavLst>
                                    </p:anim>
                                    <p:anim calcmode="lin" valueType="num">
                                      <p:cBhvr additive="base">
                                        <p:cTn id="38" dur="500" fill="hold"/>
                                        <p:tgtEl>
                                          <p:spTgt spid="348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35" grpId="0" animBg="1"/>
      <p:bldP spid="34836" grpId="0" animBg="1"/>
      <p:bldP spid="34837" grpId="0" animBg="1"/>
      <p:bldP spid="34838" grpId="0" animBg="1"/>
      <p:bldP spid="34839" grpId="0" animBg="1"/>
      <p:bldP spid="3484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7" descr="ش 8"/>
          <p:cNvPicPr>
            <a:picLocks noChangeAspect="1" noChangeArrowheads="1"/>
          </p:cNvPicPr>
          <p:nvPr/>
        </p:nvPicPr>
        <p:blipFill>
          <a:blip r:embed="rId2"/>
          <a:srcRect/>
          <a:stretch>
            <a:fillRect/>
          </a:stretch>
        </p:blipFill>
        <p:spPr bwMode="auto">
          <a:xfrm>
            <a:off x="684213" y="1773238"/>
            <a:ext cx="7632700" cy="4464050"/>
          </a:xfrm>
          <a:prstGeom prst="rect">
            <a:avLst/>
          </a:prstGeom>
          <a:noFill/>
          <a:ln w="76200">
            <a:solidFill>
              <a:srgbClr val="000000"/>
            </a:solidFill>
            <a:miter lim="800000"/>
            <a:headEnd/>
            <a:tailEnd/>
          </a:ln>
        </p:spPr>
      </p:pic>
      <p:sp>
        <p:nvSpPr>
          <p:cNvPr id="3" name="مستطيل 2"/>
          <p:cNvSpPr/>
          <p:nvPr/>
        </p:nvSpPr>
        <p:spPr>
          <a:xfrm>
            <a:off x="4000496" y="500042"/>
            <a:ext cx="4288353" cy="923330"/>
          </a:xfrm>
          <a:prstGeom prst="rect">
            <a:avLst/>
          </a:prstGeom>
          <a:noFill/>
        </p:spPr>
        <p:txBody>
          <a:bodyPr wrap="none" lIns="91440" tIns="45720" rIns="91440" bIns="45720">
            <a:spAutoFit/>
          </a:bodyPr>
          <a:lstStyle/>
          <a:p>
            <a:pPr algn="ctr"/>
            <a:r>
              <a:rPr lang="ar-SA" sz="5400" b="1" cap="none" spc="0"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التوزيع الالكتروني</a:t>
            </a:r>
            <a:endParaRPr lang="ar-SA" sz="5400" b="1" cap="none" spc="0"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8" presetClass="entr" presetSubtype="0" accel="5000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0" fill="hold"/>
                                        <p:tgtEl>
                                          <p:spTgt spid="2"/>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5000" fill="hold"/>
                                        <p:tgtEl>
                                          <p:spTgt spid="2"/>
                                        </p:tgtEl>
                                        <p:attrNameLst>
                                          <p:attrName>ppt_x</p:attrName>
                                        </p:attrNameLst>
                                      </p:cBhvr>
                                      <p:tavLst>
                                        <p:tav tm="0">
                                          <p:val>
                                            <p:fltVal val="-1"/>
                                          </p:val>
                                        </p:tav>
                                        <p:tav tm="50000">
                                          <p:val>
                                            <p:fltVal val="0.95"/>
                                          </p:val>
                                        </p:tav>
                                        <p:tav tm="100000">
                                          <p:val>
                                            <p:strVal val="#ppt_x"/>
                                          </p:val>
                                        </p:tav>
                                      </p:tavLst>
                                    </p:anim>
                                    <p:anim calcmode="lin" valueType="num">
                                      <p:cBhvr>
                                        <p:cTn id="9" dur="5000" fill="hold"/>
                                        <p:tgtEl>
                                          <p:spTgt spid="2"/>
                                        </p:tgtEl>
                                        <p:attrNameLst>
                                          <p:attrName>ppt_y</p:attrName>
                                        </p:attrNameLst>
                                      </p:cBhvr>
                                      <p:tavLst>
                                        <p:tav tm="0">
                                          <p:val>
                                            <p:strVal val="#ppt_y"/>
                                          </p:val>
                                        </p:tav>
                                        <p:tav tm="100000">
                                          <p:val>
                                            <p:strVal val="#ppt_y"/>
                                          </p:val>
                                        </p:tav>
                                      </p:tavLst>
                                    </p:anim>
                                    <p:animEffect transition="in" filter="fade">
                                      <p:cBhvr>
                                        <p:cTn id="10" dur="5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AutoShape 2" descr="03"/>
          <p:cNvSpPr>
            <a:spLocks noChangeArrowheads="1"/>
          </p:cNvSpPr>
          <p:nvPr/>
        </p:nvSpPr>
        <p:spPr bwMode="auto">
          <a:xfrm>
            <a:off x="785786" y="500042"/>
            <a:ext cx="8358214" cy="6364308"/>
          </a:xfrm>
          <a:prstGeom prst="verticalScroll">
            <a:avLst>
              <a:gd name="adj" fmla="val 16190"/>
            </a:avLst>
          </a:prstGeom>
          <a:blipFill dpi="0" rotWithShape="1">
            <a:blip r:embed="rId2">
              <a:alphaModFix amt="52000"/>
            </a:blip>
            <a:srcRect/>
            <a:stretch>
              <a:fillRect/>
            </a:stretch>
          </a:blipFill>
          <a:ln w="9525">
            <a:noFill/>
            <a:round/>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ar-SA" sz="3600" b="0" i="0" u="none" strike="noStrike" cap="none" normalizeH="0" baseline="0" dirty="0" smtClean="0">
                <a:ln>
                  <a:noFill/>
                </a:ln>
                <a:solidFill>
                  <a:schemeClr val="tx1"/>
                </a:solidFill>
                <a:effectLst/>
                <a:latin typeface="Calibri" pitchFamily="34" charset="0"/>
                <a:ea typeface="Arial" pitchFamily="34" charset="0"/>
                <a:cs typeface="DecoType Naskh Variants" pitchFamily="2" charset="-78"/>
              </a:rPr>
              <a:t>  </a:t>
            </a:r>
            <a:r>
              <a:rPr kumimoji="0" lang="ar-SA" sz="3600" b="0" i="0" u="none" strike="noStrike" cap="none" normalizeH="0" baseline="0" dirty="0" smtClean="0">
                <a:ln>
                  <a:noFill/>
                </a:ln>
                <a:solidFill>
                  <a:srgbClr val="632423"/>
                </a:solidFill>
                <a:effectLst/>
                <a:latin typeface="Calibri" pitchFamily="34" charset="0"/>
                <a:ea typeface="Arial" pitchFamily="34" charset="0"/>
                <a:cs typeface="DecoType Naskh Variants" pitchFamily="2" charset="-78"/>
              </a:rPr>
              <a:t>س/    اكتبي التوزيع الإلكتروني للعناصر التالية : </a:t>
            </a:r>
            <a:r>
              <a:rPr kumimoji="0" lang="en-US" sz="3600" b="0" i="0" u="none" strike="noStrike" cap="none" normalizeH="0" baseline="0" dirty="0" smtClean="0">
                <a:ln>
                  <a:noFill/>
                </a:ln>
                <a:solidFill>
                  <a:srgbClr val="632423"/>
                </a:solidFill>
                <a:effectLst/>
                <a:latin typeface="Calibri" pitchFamily="34" charset="0"/>
                <a:ea typeface="Arial" pitchFamily="34" charset="0"/>
                <a:cs typeface="DecoType Naskh Variants" pitchFamily="2" charset="-78"/>
              </a:rPr>
              <a:t>C </a:t>
            </a:r>
            <a:r>
              <a:rPr kumimoji="0" lang="en-US" sz="3600" b="0" i="0" u="none" strike="noStrike" cap="none" normalizeH="0" baseline="-25000" dirty="0" smtClean="0">
                <a:ln>
                  <a:noFill/>
                </a:ln>
                <a:solidFill>
                  <a:srgbClr val="632423"/>
                </a:solidFill>
                <a:effectLst/>
                <a:latin typeface="Calibri" pitchFamily="34" charset="0"/>
                <a:ea typeface="Arial" pitchFamily="34" charset="0"/>
                <a:cs typeface="DecoType Naskh Variants" pitchFamily="2" charset="-78"/>
              </a:rPr>
              <a:t>6    </a:t>
            </a:r>
            <a:r>
              <a:rPr kumimoji="0" lang="en-US" sz="3600" b="0" i="0" u="none" strike="noStrike" cap="none" normalizeH="0" baseline="0" dirty="0" smtClean="0">
                <a:ln>
                  <a:noFill/>
                </a:ln>
                <a:solidFill>
                  <a:srgbClr val="632423"/>
                </a:solidFill>
                <a:effectLst/>
                <a:latin typeface="Calibri" pitchFamily="34" charset="0"/>
                <a:ea typeface="Arial" pitchFamily="34" charset="0"/>
                <a:cs typeface="DecoType Naskh Variants" pitchFamily="2" charset="-78"/>
              </a:rPr>
              <a:t>   &amp;    Na </a:t>
            </a:r>
            <a:r>
              <a:rPr kumimoji="0" lang="en-US" sz="3600" b="0" i="0" u="none" strike="noStrike" cap="none" normalizeH="0" baseline="-25000" dirty="0" smtClean="0">
                <a:ln>
                  <a:noFill/>
                </a:ln>
                <a:solidFill>
                  <a:srgbClr val="632423"/>
                </a:solidFill>
                <a:effectLst/>
                <a:latin typeface="Calibri" pitchFamily="34" charset="0"/>
                <a:ea typeface="Arial" pitchFamily="34" charset="0"/>
                <a:cs typeface="DecoType Naskh Variants" pitchFamily="2" charset="-78"/>
              </a:rPr>
              <a:t>11</a:t>
            </a:r>
            <a:r>
              <a:rPr kumimoji="0" lang="ar-SA" sz="3600" b="0" i="0" u="none" strike="noStrike" cap="none" normalizeH="0" baseline="-25000" dirty="0" smtClean="0">
                <a:ln>
                  <a:noFill/>
                </a:ln>
                <a:solidFill>
                  <a:srgbClr val="632423"/>
                </a:solidFill>
                <a:effectLst/>
                <a:latin typeface="Calibri" pitchFamily="34" charset="0"/>
                <a:ea typeface="Arial" pitchFamily="34" charset="0"/>
                <a:cs typeface="DecoType Naskh Variants" pitchFamily="2" charset="-78"/>
              </a:rPr>
              <a:t>   </a:t>
            </a:r>
            <a:r>
              <a:rPr kumimoji="0" lang="ar-SA" sz="3600" b="0" i="0" u="none" strike="noStrike" cap="none" normalizeH="0" baseline="0" dirty="0" smtClean="0">
                <a:ln>
                  <a:noFill/>
                </a:ln>
                <a:solidFill>
                  <a:srgbClr val="632423"/>
                </a:solidFill>
                <a:effectLst/>
                <a:latin typeface="Calibri" pitchFamily="34" charset="0"/>
                <a:ea typeface="Arial" pitchFamily="34" charset="0"/>
                <a:cs typeface="DecoType Naskh Variants" pitchFamily="2" charset="-78"/>
              </a:rPr>
              <a:t> ؟</a:t>
            </a:r>
          </a:p>
          <a:p>
            <a:pPr marL="0" marR="0" lvl="0" indent="0" algn="r" defTabSz="914400" rtl="1" eaLnBrk="1" fontAlgn="base" latinLnBrk="0" hangingPunct="1">
              <a:lnSpc>
                <a:spcPct val="100000"/>
              </a:lnSpc>
              <a:spcBef>
                <a:spcPct val="0"/>
              </a:spcBef>
              <a:spcAft>
                <a:spcPts val="1000"/>
              </a:spcAft>
              <a:buClrTx/>
              <a:buSzTx/>
              <a:buFontTx/>
              <a:buNone/>
              <a:tabLst/>
            </a:pPr>
            <a:r>
              <a:rPr kumimoji="0" lang="ar-SA" sz="3600" b="0" i="0" u="none" strike="noStrike" cap="none" normalizeH="0" baseline="0" dirty="0" smtClean="0">
                <a:ln>
                  <a:noFill/>
                </a:ln>
                <a:solidFill>
                  <a:srgbClr val="632423"/>
                </a:solidFill>
                <a:effectLst/>
                <a:latin typeface="Calibri" pitchFamily="34" charset="0"/>
                <a:ea typeface="Arial" pitchFamily="34" charset="0"/>
                <a:cs typeface="DecoType Naskh Variants" pitchFamily="2" charset="-78"/>
              </a:rPr>
              <a:t>س /  أكملي الفراغات التالية :</a:t>
            </a:r>
          </a:p>
          <a:p>
            <a:pPr marL="0" marR="0" lvl="0" indent="0" algn="r" defTabSz="914400" rtl="1" eaLnBrk="1" fontAlgn="base" latinLnBrk="0" hangingPunct="1">
              <a:lnSpc>
                <a:spcPct val="100000"/>
              </a:lnSpc>
              <a:spcBef>
                <a:spcPct val="0"/>
              </a:spcBef>
              <a:spcAft>
                <a:spcPts val="1000"/>
              </a:spcAft>
              <a:buClrTx/>
              <a:buSzTx/>
              <a:buFontTx/>
              <a:buNone/>
              <a:tabLst/>
            </a:pPr>
            <a:r>
              <a:rPr kumimoji="0" lang="ar-SA" sz="3600" b="0" i="0" u="none" strike="noStrike" cap="none" normalizeH="0" baseline="0" dirty="0" smtClean="0">
                <a:ln>
                  <a:noFill/>
                </a:ln>
                <a:solidFill>
                  <a:srgbClr val="632423"/>
                </a:solidFill>
                <a:effectLst/>
                <a:latin typeface="Calibri" pitchFamily="34" charset="0"/>
                <a:ea typeface="Arial" pitchFamily="34" charset="0"/>
                <a:cs typeface="DecoType Naskh Variants" pitchFamily="2" charset="-78"/>
              </a:rPr>
              <a:t>  يتم توزيع الإلكترونات في المجالات تبعا للقواعد التالية ........   و ........ و.......  </a:t>
            </a:r>
          </a:p>
          <a:p>
            <a:pPr marL="0" marR="0" lvl="0" indent="0" algn="r" defTabSz="914400" rtl="1" eaLnBrk="1" fontAlgn="base" latinLnBrk="0" hangingPunct="1">
              <a:lnSpc>
                <a:spcPct val="100000"/>
              </a:lnSpc>
              <a:spcBef>
                <a:spcPct val="0"/>
              </a:spcBef>
              <a:spcAft>
                <a:spcPts val="1000"/>
              </a:spcAft>
              <a:buClrTx/>
              <a:buSzTx/>
              <a:buFontTx/>
              <a:buNone/>
              <a:tabLst/>
            </a:pPr>
            <a:r>
              <a:rPr kumimoji="0" lang="ar-SA" sz="3600" b="0" i="0" u="none" strike="noStrike" cap="none" normalizeH="0" baseline="0" dirty="0" smtClean="0">
                <a:ln>
                  <a:noFill/>
                </a:ln>
                <a:solidFill>
                  <a:srgbClr val="632423"/>
                </a:solidFill>
                <a:effectLst/>
                <a:latin typeface="Calibri" pitchFamily="34" charset="0"/>
                <a:ea typeface="Arial" pitchFamily="34" charset="0"/>
                <a:cs typeface="DecoType Naskh Variants" pitchFamily="2" charset="-78"/>
              </a:rPr>
              <a:t>                مثــــــــــــال  ( 1-2 ) </a:t>
            </a:r>
            <a:r>
              <a:rPr kumimoji="0" lang="ar-SA" sz="3600" b="0" i="0" u="none" strike="noStrike" cap="none" normalizeH="0" baseline="0" dirty="0" err="1" smtClean="0">
                <a:ln>
                  <a:noFill/>
                </a:ln>
                <a:solidFill>
                  <a:srgbClr val="632423"/>
                </a:solidFill>
                <a:effectLst/>
                <a:latin typeface="Calibri" pitchFamily="34" charset="0"/>
                <a:ea typeface="Arial" pitchFamily="34" charset="0"/>
                <a:cs typeface="DecoType Naskh Variants" pitchFamily="2" charset="-78"/>
              </a:rPr>
              <a:t>ص</a:t>
            </a:r>
            <a:r>
              <a:rPr kumimoji="0" lang="ar-SA" sz="3600" b="0" i="0" u="none" strike="noStrike" cap="none" normalizeH="0" baseline="0" dirty="0" smtClean="0">
                <a:ln>
                  <a:noFill/>
                </a:ln>
                <a:solidFill>
                  <a:srgbClr val="632423"/>
                </a:solidFill>
                <a:effectLst/>
                <a:latin typeface="Calibri" pitchFamily="34" charset="0"/>
                <a:ea typeface="Arial" pitchFamily="34" charset="0"/>
                <a:cs typeface="DecoType Naskh Variants" pitchFamily="2" charset="-78"/>
              </a:rPr>
              <a:t> 31</a:t>
            </a:r>
          </a:p>
          <a:p>
            <a:pPr marL="0" marR="0" lvl="0" indent="0" algn="r" defTabSz="914400" rtl="1" eaLnBrk="1" fontAlgn="base" latinLnBrk="0" hangingPunct="1">
              <a:lnSpc>
                <a:spcPct val="100000"/>
              </a:lnSpc>
              <a:spcBef>
                <a:spcPct val="0"/>
              </a:spcBef>
              <a:spcAft>
                <a:spcPts val="1000"/>
              </a:spcAft>
              <a:buClrTx/>
              <a:buSzTx/>
              <a:buFontTx/>
              <a:buNone/>
              <a:tabLst/>
            </a:pPr>
            <a:endParaRPr kumimoji="0" lang="en-US" sz="1100" b="0" i="0" u="none" strike="noStrike" cap="none" normalizeH="0" baseline="0" dirty="0" smtClean="0">
              <a:ln>
                <a:noFill/>
              </a:ln>
              <a:solidFill>
                <a:schemeClr val="tx1"/>
              </a:solidFill>
              <a:effectLst/>
              <a:latin typeface="Calibri" pitchFamily="34" charset="0"/>
              <a:ea typeface="Arial" pitchFamily="34" charset="0"/>
              <a:cs typeface="DecoType Naskh Variants" pitchFamily="2" charset="-78"/>
            </a:endParaRPr>
          </a:p>
          <a:p>
            <a:pPr marL="0" marR="0" lvl="0" indent="0" algn="r" defTabSz="914400" rtl="1" eaLnBrk="1" fontAlgn="base" latinLnBrk="0" hangingPunct="1">
              <a:lnSpc>
                <a:spcPct val="100000"/>
              </a:lnSpc>
              <a:spcBef>
                <a:spcPct val="0"/>
              </a:spcBef>
              <a:spcAft>
                <a:spcPts val="1000"/>
              </a:spcAft>
              <a:buClrTx/>
              <a:buSzTx/>
              <a:buFontTx/>
              <a:buNone/>
              <a:tabLst/>
            </a:pPr>
            <a:endParaRPr kumimoji="0" lang="en-US" sz="1100" b="0" i="0" u="none" strike="noStrike" cap="none" normalizeH="0" baseline="0" dirty="0" smtClean="0">
              <a:ln>
                <a:noFill/>
              </a:ln>
              <a:solidFill>
                <a:srgbClr val="FFFFFF"/>
              </a:solidFill>
              <a:effectLst/>
              <a:latin typeface="Calibri" pitchFamily="34" charset="0"/>
              <a:ea typeface="Arial" pitchFamily="34" charset="0"/>
              <a:cs typeface="DecoType Naskh Variants" pitchFamily="2" charset="-78"/>
            </a:endParaRPr>
          </a:p>
          <a:p>
            <a:pPr marL="0" marR="0" lvl="0" indent="0" algn="r" defTabSz="914400" rtl="1" eaLnBrk="1" fontAlgn="base" latinLnBrk="0" hangingPunct="1">
              <a:lnSpc>
                <a:spcPct val="100000"/>
              </a:lnSpc>
              <a:spcBef>
                <a:spcPct val="0"/>
              </a:spcBef>
              <a:spcAft>
                <a:spcPct val="0"/>
              </a:spcAft>
              <a:buClrTx/>
              <a:buSzTx/>
              <a:buFontTx/>
              <a:buNone/>
              <a:tabLst/>
            </a:pPr>
            <a:endParaRPr kumimoji="0" lang="ar-SA"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64</TotalTime>
  <Words>235</Words>
  <Application>Microsoft Office PowerPoint</Application>
  <PresentationFormat>عرض على الشاشة (3:4)‏</PresentationFormat>
  <Paragraphs>51</Paragraphs>
  <Slides>10</Slides>
  <Notes>0</Notes>
  <HiddenSlides>0</HiddenSlides>
  <MMClips>0</MMClips>
  <ScaleCrop>false</ScaleCrop>
  <HeadingPairs>
    <vt:vector size="4" baseType="variant">
      <vt:variant>
        <vt:lpstr>سمة</vt:lpstr>
      </vt:variant>
      <vt:variant>
        <vt:i4>1</vt:i4>
      </vt:variant>
      <vt:variant>
        <vt:lpstr>عناوين الشرائح</vt:lpstr>
      </vt:variant>
      <vt:variant>
        <vt:i4>10</vt:i4>
      </vt:variant>
    </vt:vector>
  </HeadingPairs>
  <TitlesOfParts>
    <vt:vector size="11" baseType="lpstr">
      <vt:lpstr>سمة Office</vt:lpstr>
      <vt:lpstr>الشريحة 1</vt:lpstr>
      <vt:lpstr>الشريحة 2</vt:lpstr>
      <vt:lpstr>الشريحة 3</vt:lpstr>
      <vt:lpstr>الشريحة 4</vt:lpstr>
      <vt:lpstr>الشريحة 5</vt:lpstr>
      <vt:lpstr>الشريحة 6</vt:lpstr>
      <vt:lpstr>الشريحة 7</vt:lpstr>
      <vt:lpstr>الشريحة 8</vt:lpstr>
      <vt:lpstr>الشريحة 9</vt:lpstr>
      <vt:lpstr>الشريحة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dc:creator>USER1</dc:creator>
  <cp:lastModifiedBy>USER1</cp:lastModifiedBy>
  <cp:revision>1</cp:revision>
  <dcterms:created xsi:type="dcterms:W3CDTF">2010-10-08T18:52:51Z</dcterms:created>
  <dcterms:modified xsi:type="dcterms:W3CDTF">2010-10-08T19:57:33Z</dcterms:modified>
</cp:coreProperties>
</file>