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9" r:id="rId4"/>
    <p:sldId id="258" r:id="rId5"/>
    <p:sldId id="260" r:id="rId6"/>
    <p:sldId id="261" r:id="rId7"/>
    <p:sldId id="262" r:id="rId8"/>
  </p:sldIdLst>
  <p:sldSz cx="9144000" cy="6858000" type="screen4x3"/>
  <p:notesSz cx="6858000" cy="9144000"/>
  <p:defaultTextStyle>
    <a:defPPr>
      <a:defRPr lang="ar-A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181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231" autoAdjust="0"/>
    <p:restoredTop sz="94660"/>
  </p:normalViewPr>
  <p:slideViewPr>
    <p:cSldViewPr>
      <p:cViewPr>
        <p:scale>
          <a:sx n="48" d="100"/>
          <a:sy n="48" d="100"/>
        </p:scale>
        <p:origin x="-732" y="-1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AE"/>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AE"/>
          </a:p>
        </p:txBody>
      </p:sp>
      <p:sp>
        <p:nvSpPr>
          <p:cNvPr id="4" name="عنصر نائب للتاريخ 3"/>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AE"/>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4" name="عنصر نائب للتاريخ 3"/>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AE"/>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AE"/>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5" name="عنصر نائب للتاريخ 4"/>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6" name="عنصر نائب للتذييل 5"/>
          <p:cNvSpPr>
            <a:spLocks noGrp="1"/>
          </p:cNvSpPr>
          <p:nvPr>
            <p:ph type="ftr" sz="quarter" idx="11"/>
          </p:nvPr>
        </p:nvSpPr>
        <p:spPr/>
        <p:txBody>
          <a:bodyPr/>
          <a:lstStyle/>
          <a:p>
            <a:endParaRPr lang="ar-AE"/>
          </a:p>
        </p:txBody>
      </p:sp>
      <p:sp>
        <p:nvSpPr>
          <p:cNvPr id="7" name="عنصر نائب لرقم الشريحة 6"/>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AE"/>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7" name="عنصر نائب للتاريخ 6"/>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8" name="عنصر نائب للتذييل 7"/>
          <p:cNvSpPr>
            <a:spLocks noGrp="1"/>
          </p:cNvSpPr>
          <p:nvPr>
            <p:ph type="ftr" sz="quarter" idx="11"/>
          </p:nvPr>
        </p:nvSpPr>
        <p:spPr/>
        <p:txBody>
          <a:bodyPr/>
          <a:lstStyle/>
          <a:p>
            <a:endParaRPr lang="ar-AE"/>
          </a:p>
        </p:txBody>
      </p:sp>
      <p:sp>
        <p:nvSpPr>
          <p:cNvPr id="9" name="عنصر نائب لرقم الشريحة 8"/>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AE"/>
          </a:p>
        </p:txBody>
      </p:sp>
      <p:sp>
        <p:nvSpPr>
          <p:cNvPr id="3" name="عنصر نائب للتاريخ 2"/>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4" name="عنصر نائب للتذييل 3"/>
          <p:cNvSpPr>
            <a:spLocks noGrp="1"/>
          </p:cNvSpPr>
          <p:nvPr>
            <p:ph type="ftr" sz="quarter" idx="11"/>
          </p:nvPr>
        </p:nvSpPr>
        <p:spPr/>
        <p:txBody>
          <a:bodyPr/>
          <a:lstStyle/>
          <a:p>
            <a:endParaRPr lang="ar-AE"/>
          </a:p>
        </p:txBody>
      </p:sp>
      <p:sp>
        <p:nvSpPr>
          <p:cNvPr id="5" name="عنصر نائب لرقم الشريحة 4"/>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3" name="عنصر نائب للتذييل 2"/>
          <p:cNvSpPr>
            <a:spLocks noGrp="1"/>
          </p:cNvSpPr>
          <p:nvPr>
            <p:ph type="ftr" sz="quarter" idx="11"/>
          </p:nvPr>
        </p:nvSpPr>
        <p:spPr/>
        <p:txBody>
          <a:bodyPr/>
          <a:lstStyle/>
          <a:p>
            <a:endParaRPr lang="ar-AE"/>
          </a:p>
        </p:txBody>
      </p:sp>
      <p:sp>
        <p:nvSpPr>
          <p:cNvPr id="4" name="عنصر نائب لرقم الشريحة 3"/>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AE"/>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6" name="عنصر نائب للتذييل 5"/>
          <p:cNvSpPr>
            <a:spLocks noGrp="1"/>
          </p:cNvSpPr>
          <p:nvPr>
            <p:ph type="ftr" sz="quarter" idx="11"/>
          </p:nvPr>
        </p:nvSpPr>
        <p:spPr/>
        <p:txBody>
          <a:bodyPr/>
          <a:lstStyle/>
          <a:p>
            <a:endParaRPr lang="ar-AE"/>
          </a:p>
        </p:txBody>
      </p:sp>
      <p:sp>
        <p:nvSpPr>
          <p:cNvPr id="7" name="عنصر نائب لرقم الشريحة 6"/>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AE"/>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AE"/>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6" name="عنصر نائب للتذييل 5"/>
          <p:cNvSpPr>
            <a:spLocks noGrp="1"/>
          </p:cNvSpPr>
          <p:nvPr>
            <p:ph type="ftr" sz="quarter" idx="11"/>
          </p:nvPr>
        </p:nvSpPr>
        <p:spPr/>
        <p:txBody>
          <a:bodyPr/>
          <a:lstStyle/>
          <a:p>
            <a:endParaRPr lang="ar-AE"/>
          </a:p>
        </p:txBody>
      </p:sp>
      <p:sp>
        <p:nvSpPr>
          <p:cNvPr id="7" name="عنصر نائب لرقم الشريحة 6"/>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AE"/>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4" name="عنصر نائب للتاريخ 3"/>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AE"/>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4" name="عنصر نائب للتاريخ 3"/>
          <p:cNvSpPr>
            <a:spLocks noGrp="1"/>
          </p:cNvSpPr>
          <p:nvPr>
            <p:ph type="dt" sz="half" idx="10"/>
          </p:nvPr>
        </p:nvSpPr>
        <p:spPr/>
        <p:txBody>
          <a:bodyPr/>
          <a:lstStyle/>
          <a:p>
            <a:fld id="{D16D518E-F499-4410-A423-F5364931DE27}" type="datetimeFigureOut">
              <a:rPr lang="ar-AE" smtClean="0"/>
              <a:pPr/>
              <a:t>20/02/1433</a:t>
            </a:fld>
            <a:endParaRPr lang="ar-AE"/>
          </a:p>
        </p:txBody>
      </p:sp>
      <p:sp>
        <p:nvSpPr>
          <p:cNvPr id="5" name="عنصر نائب للتذييل 4"/>
          <p:cNvSpPr>
            <a:spLocks noGrp="1"/>
          </p:cNvSpPr>
          <p:nvPr>
            <p:ph type="ftr" sz="quarter" idx="11"/>
          </p:nvPr>
        </p:nvSpPr>
        <p:spPr/>
        <p:txBody>
          <a:bodyPr/>
          <a:lstStyle/>
          <a:p>
            <a:endParaRPr lang="ar-AE"/>
          </a:p>
        </p:txBody>
      </p:sp>
      <p:sp>
        <p:nvSpPr>
          <p:cNvPr id="6" name="عنصر نائب لرقم الشريحة 5"/>
          <p:cNvSpPr>
            <a:spLocks noGrp="1"/>
          </p:cNvSpPr>
          <p:nvPr>
            <p:ph type="sldNum" sz="quarter" idx="12"/>
          </p:nvPr>
        </p:nvSpPr>
        <p:spPr/>
        <p:txBody>
          <a:bodyPr/>
          <a:lstStyle/>
          <a:p>
            <a:fld id="{2B96A843-7DC6-414D-B8FC-F7FC87B0E237}" type="slidenum">
              <a:rPr lang="ar-AE" smtClean="0"/>
              <a:pPr/>
              <a:t>‹#›</a:t>
            </a:fld>
            <a:endParaRPr lang="ar-A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25000" b="-25000"/>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AE"/>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AE"/>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16D518E-F499-4410-A423-F5364931DE27}" type="datetimeFigureOut">
              <a:rPr lang="ar-AE" smtClean="0"/>
              <a:pPr/>
              <a:t>20/02/1433</a:t>
            </a:fld>
            <a:endParaRPr lang="ar-AE"/>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AE"/>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B96A843-7DC6-414D-B8FC-F7FC87B0E237}" type="slidenum">
              <a:rPr lang="ar-AE" smtClean="0"/>
              <a:pPr/>
              <a:t>‹#›</a:t>
            </a:fld>
            <a:endParaRPr lang="ar-A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ar-AE"/>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مربع نص 4"/>
          <p:cNvSpPr txBox="1"/>
          <p:nvPr/>
        </p:nvSpPr>
        <p:spPr>
          <a:xfrm>
            <a:off x="2571736" y="3500438"/>
            <a:ext cx="5429288" cy="2769989"/>
          </a:xfrm>
          <a:prstGeom prst="rect">
            <a:avLst/>
          </a:prstGeom>
          <a:noFill/>
        </p:spPr>
        <p:txBody>
          <a:bodyPr wrap="square" rtlCol="1">
            <a:spAutoFit/>
          </a:bodyPr>
          <a:lstStyle/>
          <a:p>
            <a:r>
              <a:rPr lang="ar-AE" sz="5400" dirty="0" smtClean="0">
                <a:solidFill>
                  <a:srgbClr val="B41818"/>
                </a:solidFill>
                <a:effectLst>
                  <a:outerShdw blurRad="38100" dist="38100" dir="2700000" algn="tl">
                    <a:srgbClr val="000000">
                      <a:alpha val="43137"/>
                    </a:srgbClr>
                  </a:outerShdw>
                </a:effectLst>
                <a:latin typeface="Arabic Typesetting" pitchFamily="66" charset="-78"/>
                <a:cs typeface="Arabic Typesetting" pitchFamily="66" charset="-78"/>
              </a:rPr>
              <a:t>الاسم</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5400" b="1" dirty="0" smtClean="0">
                <a:solidFill>
                  <a:srgbClr val="CBCBCB"/>
                </a:solidFill>
                <a:latin typeface="Arabic Typesetting" pitchFamily="66" charset="-78"/>
                <a:cs typeface="Arabic Typesetting" pitchFamily="66" charset="-78"/>
              </a:rPr>
              <a:t>:</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5400" dirty="0" smtClean="0">
                <a:solidFill>
                  <a:schemeClr val="tx1">
                    <a:lumMod val="65000"/>
                    <a:lumOff val="35000"/>
                  </a:schemeClr>
                </a:solidFill>
                <a:effectLst>
                  <a:outerShdw blurRad="38100" dist="38100" dir="2700000" algn="tl">
                    <a:srgbClr val="000000">
                      <a:alpha val="43137"/>
                    </a:srgbClr>
                  </a:outerShdw>
                </a:effectLst>
                <a:latin typeface="Arabic Typesetting" pitchFamily="66" charset="-78"/>
                <a:cs typeface="Arabic Typesetting" pitchFamily="66" charset="-78"/>
              </a:rPr>
              <a:t> . . . .</a:t>
            </a:r>
            <a:r>
              <a:rPr lang="ar-AE" sz="3600" b="1" dirty="0" smtClean="0">
                <a:solidFill>
                  <a:srgbClr val="B41818"/>
                </a:solidFill>
                <a:effectLst>
                  <a:outerShdw blurRad="38100" dist="38100" dir="2700000" algn="tl">
                    <a:srgbClr val="000000">
                      <a:alpha val="43137"/>
                    </a:srgbClr>
                  </a:outerShdw>
                </a:effectLst>
                <a:latin typeface="Arabic Typesetting" pitchFamily="66" charset="-78"/>
                <a:cs typeface="Arabic Typesetting" pitchFamily="66" charset="-78"/>
              </a:rPr>
              <a:t>❥</a:t>
            </a:r>
            <a:endParaRPr lang="ar-AE" sz="3600" b="1" dirty="0" smtClean="0">
              <a:solidFill>
                <a:srgbClr val="B41818"/>
              </a:solidFill>
              <a:effectLst>
                <a:outerShdw blurRad="38100" dist="38100" dir="2700000" algn="tl">
                  <a:srgbClr val="000000">
                    <a:alpha val="43137"/>
                  </a:srgbClr>
                </a:outerShdw>
              </a:effectLst>
              <a:latin typeface="Arabic Typesetting" pitchFamily="66" charset="-78"/>
              <a:cs typeface="Arabic Typesetting" pitchFamily="66" charset="-78"/>
            </a:endParaRPr>
          </a:p>
          <a:p>
            <a:r>
              <a:rPr lang="ar-AE" sz="5400" dirty="0" smtClean="0">
                <a:solidFill>
                  <a:srgbClr val="B41818"/>
                </a:solidFill>
                <a:effectLst>
                  <a:outerShdw blurRad="38100" dist="38100" dir="2700000" algn="tl">
                    <a:srgbClr val="000000">
                      <a:alpha val="43137"/>
                    </a:srgbClr>
                  </a:outerShdw>
                </a:effectLst>
                <a:latin typeface="Arabic Typesetting" pitchFamily="66" charset="-78"/>
                <a:cs typeface="Arabic Typesetting" pitchFamily="66" charset="-78"/>
              </a:rPr>
              <a:t>الصـف</a:t>
            </a:r>
            <a:r>
              <a:rPr lang="ar-AE" sz="5400" b="1" dirty="0" smtClean="0">
                <a:solidFill>
                  <a:srgbClr val="CBCBCB"/>
                </a:solidFill>
                <a:latin typeface="Arabic Typesetting" pitchFamily="66" charset="-78"/>
                <a:cs typeface="Arabic Typesetting" pitchFamily="66" charset="-78"/>
              </a:rPr>
              <a:t>: </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5400" dirty="0" smtClean="0">
                <a:solidFill>
                  <a:schemeClr val="tx1">
                    <a:lumMod val="65000"/>
                    <a:lumOff val="35000"/>
                  </a:schemeClr>
                </a:solidFill>
                <a:effectLst>
                  <a:outerShdw blurRad="38100" dist="38100" dir="2700000" algn="tl">
                    <a:srgbClr val="000000">
                      <a:alpha val="43137"/>
                    </a:srgbClr>
                  </a:outerShdw>
                </a:effectLst>
                <a:latin typeface="Arabic Typesetting" pitchFamily="66" charset="-78"/>
                <a:cs typeface="Arabic Typesetting" pitchFamily="66" charset="-78"/>
              </a:rPr>
              <a:t>11</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6600" b="1" dirty="0" smtClean="0">
                <a:solidFill>
                  <a:srgbClr val="CBCBCB"/>
                </a:solidFill>
                <a:latin typeface="Arabic Typesetting" pitchFamily="66" charset="-78"/>
                <a:cs typeface="Arabic Typesetting" pitchFamily="66" charset="-78"/>
              </a:rPr>
              <a:t>~</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5400" dirty="0" smtClean="0">
                <a:solidFill>
                  <a:schemeClr val="tx1">
                    <a:lumMod val="65000"/>
                    <a:lumOff val="35000"/>
                  </a:schemeClr>
                </a:solidFill>
                <a:effectLst>
                  <a:outerShdw blurRad="38100" dist="38100" dir="2700000" algn="tl">
                    <a:srgbClr val="000000">
                      <a:alpha val="43137"/>
                    </a:srgbClr>
                  </a:outerShdw>
                </a:effectLst>
                <a:latin typeface="Arabic Typesetting" pitchFamily="66" charset="-78"/>
                <a:cs typeface="Arabic Typesetting" pitchFamily="66" charset="-78"/>
              </a:rPr>
              <a:t>ع</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6600" b="1" dirty="0" smtClean="0">
                <a:solidFill>
                  <a:srgbClr val="CBCBCB"/>
                </a:solidFill>
                <a:latin typeface="Arabic Typesetting" pitchFamily="66" charset="-78"/>
                <a:cs typeface="Arabic Typesetting" pitchFamily="66" charset="-78"/>
              </a:rPr>
              <a:t>~</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5400" dirty="0" smtClean="0">
                <a:solidFill>
                  <a:schemeClr val="tx1">
                    <a:lumMod val="65000"/>
                    <a:lumOff val="35000"/>
                  </a:schemeClr>
                </a:solidFill>
                <a:effectLst>
                  <a:outerShdw blurRad="38100" dist="38100" dir="2700000" algn="tl">
                    <a:srgbClr val="000000">
                      <a:alpha val="43137"/>
                    </a:srgbClr>
                  </a:outerShdw>
                </a:effectLst>
                <a:latin typeface="Arabic Typesetting" pitchFamily="66" charset="-78"/>
                <a:cs typeface="Arabic Typesetting" pitchFamily="66" charset="-78"/>
              </a:rPr>
              <a:t>2</a:t>
            </a:r>
            <a:r>
              <a:rPr lang="ar-AE" sz="5400" dirty="0" smtClean="0">
                <a:effectLst>
                  <a:outerShdw blurRad="38100" dist="38100" dir="2700000" algn="tl">
                    <a:srgbClr val="000000">
                      <a:alpha val="43137"/>
                    </a:srgbClr>
                  </a:outerShdw>
                </a:effectLst>
                <a:latin typeface="Arabic Typesetting" pitchFamily="66" charset="-78"/>
                <a:cs typeface="Arabic Typesetting" pitchFamily="66" charset="-78"/>
              </a:rPr>
              <a:t> </a:t>
            </a:r>
            <a:r>
              <a:rPr lang="ar-AE" sz="5400" dirty="0" smtClean="0">
                <a:latin typeface="Arabic Typesetting" pitchFamily="66" charset="-78"/>
                <a:cs typeface="Arabic Typesetting" pitchFamily="66" charset="-78"/>
              </a:rPr>
              <a:t>  </a:t>
            </a:r>
          </a:p>
          <a:p>
            <a:r>
              <a:rPr lang="ar-AE" sz="5400" dirty="0" smtClean="0">
                <a:solidFill>
                  <a:srgbClr val="B41818"/>
                </a:solidFill>
                <a:effectLst>
                  <a:outerShdw blurRad="38100" dist="38100" dir="2700000" algn="tl">
                    <a:srgbClr val="000000">
                      <a:alpha val="43137"/>
                    </a:srgbClr>
                  </a:outerShdw>
                </a:effectLst>
                <a:latin typeface="Arabic Typesetting" pitchFamily="66" charset="-78"/>
                <a:cs typeface="Arabic Typesetting" pitchFamily="66" charset="-78"/>
              </a:rPr>
              <a:t>للمعلمة </a:t>
            </a:r>
            <a:r>
              <a:rPr lang="ar-AE" sz="5400" b="1" dirty="0" smtClean="0">
                <a:solidFill>
                  <a:srgbClr val="CBCBCB"/>
                </a:solidFill>
                <a:latin typeface="Arabic Typesetting" pitchFamily="66" charset="-78"/>
                <a:cs typeface="Arabic Typesetting" pitchFamily="66" charset="-78"/>
              </a:rPr>
              <a:t>: </a:t>
            </a:r>
            <a:r>
              <a:rPr lang="ar-AE" sz="5400" dirty="0" smtClean="0">
                <a:solidFill>
                  <a:schemeClr val="tx1">
                    <a:lumMod val="65000"/>
                    <a:lumOff val="35000"/>
                  </a:schemeClr>
                </a:solidFill>
                <a:effectLst>
                  <a:outerShdw blurRad="38100" dist="38100" dir="2700000" algn="tl">
                    <a:srgbClr val="000000">
                      <a:alpha val="43137"/>
                    </a:srgbClr>
                  </a:outerShdw>
                </a:effectLst>
                <a:latin typeface="Arabic Typesetting" pitchFamily="66" charset="-78"/>
                <a:cs typeface="Arabic Typesetting" pitchFamily="66" charset="-78"/>
              </a:rPr>
              <a:t>. . . </a:t>
            </a:r>
            <a:r>
              <a:rPr lang="ar-AE" sz="5400" b="1" dirty="0" smtClean="0">
                <a:solidFill>
                  <a:srgbClr val="B41818"/>
                </a:solidFill>
                <a:latin typeface="Arabic Typesetting" pitchFamily="66" charset="-78"/>
                <a:cs typeface="Arabic Typesetting" pitchFamily="66" charset="-78"/>
              </a:rPr>
              <a:t>*</a:t>
            </a:r>
            <a:endParaRPr lang="ar-AE" sz="5400" b="1" dirty="0">
              <a:solidFill>
                <a:srgbClr val="B41818"/>
              </a:solidFill>
              <a:latin typeface="Arabic Typesetting" pitchFamily="66" charset="-78"/>
              <a:cs typeface="Arabic Typesetting" pitchFamily="66" charset="-78"/>
            </a:endParaRPr>
          </a:p>
        </p:txBody>
      </p:sp>
      <p:sp>
        <p:nvSpPr>
          <p:cNvPr id="6" name="مستطيل مستدير الزوايا 5"/>
          <p:cNvSpPr/>
          <p:nvPr/>
        </p:nvSpPr>
        <p:spPr>
          <a:xfrm>
            <a:off x="1071538" y="571480"/>
            <a:ext cx="5857916" cy="1928826"/>
          </a:xfrm>
          <a:prstGeom prst="roundRect">
            <a:avLst>
              <a:gd name="adj" fmla="val 31652"/>
            </a:avLst>
          </a:prstGeom>
          <a:solidFill>
            <a:srgbClr val="B41818">
              <a:alpha val="69804"/>
            </a:srgbClr>
          </a:solidFill>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AE" sz="5400" dirty="0" smtClean="0">
                <a:solidFill>
                  <a:schemeClr val="bg1">
                    <a:lumMod val="85000"/>
                  </a:schemeClr>
                </a:solidFill>
                <a:effectLst>
                  <a:outerShdw blurRad="38100" dist="38100" dir="2700000" algn="tl">
                    <a:srgbClr val="000000">
                      <a:alpha val="43137"/>
                    </a:srgbClr>
                  </a:outerShdw>
                </a:effectLst>
                <a:cs typeface="KHA Farisy1 S_U normal. 2000" pitchFamily="2" charset="-78"/>
              </a:rPr>
              <a:t>إعْجازٌ الْقُرَّآن الْكَـرِيمْ </a:t>
            </a:r>
            <a:r>
              <a:rPr lang="ar-AE" sz="4400" dirty="0" smtClean="0">
                <a:solidFill>
                  <a:schemeClr val="bg1">
                    <a:lumMod val="85000"/>
                  </a:schemeClr>
                </a:solidFill>
                <a:effectLst>
                  <a:outerShdw blurRad="38100" dist="38100" dir="2700000" algn="tl">
                    <a:srgbClr val="000000">
                      <a:alpha val="43137"/>
                    </a:srgbClr>
                  </a:outerShdw>
                </a:effectLst>
                <a:cs typeface="KHA Farisy1 S_U normal. 2000" pitchFamily="2" charset="-78"/>
              </a:rPr>
              <a:t>~</a:t>
            </a:r>
            <a:r>
              <a:rPr lang="ar-AE" sz="5400" dirty="0" smtClean="0">
                <a:solidFill>
                  <a:schemeClr val="bg1">
                    <a:lumMod val="85000"/>
                  </a:schemeClr>
                </a:solidFill>
                <a:effectLst>
                  <a:outerShdw blurRad="38100" dist="38100" dir="2700000" algn="tl">
                    <a:srgbClr val="000000">
                      <a:alpha val="43137"/>
                    </a:srgbClr>
                  </a:outerShdw>
                </a:effectLst>
                <a:cs typeface="KHA Farisy1 S_U normal. 2000" pitchFamily="2" charset="-78"/>
              </a:rPr>
              <a:t>  </a:t>
            </a:r>
            <a:endParaRPr lang="ar-AE" sz="5400" dirty="0">
              <a:solidFill>
                <a:schemeClr val="bg1">
                  <a:lumMod val="85000"/>
                </a:schemeClr>
              </a:solidFill>
              <a:effectLst>
                <a:outerShdw blurRad="38100" dist="38100" dir="2700000" algn="tl">
                  <a:srgbClr val="000000">
                    <a:alpha val="43137"/>
                  </a:srgbClr>
                </a:outerShdw>
              </a:effectLst>
              <a:cs typeface="KHA Farisy1 S_U normal. 2000" pitchFamily="2" charset="-78"/>
            </a:endParaRPr>
          </a:p>
        </p:txBody>
      </p:sp>
    </p:spTree>
  </p:cSld>
  <p:clrMapOvr>
    <a:masterClrMapping/>
  </p:clrMapOvr>
  <p:transition>
    <p:split orient="vert"/>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21" fill="hold">
                      <p:stCondLst>
                        <p:cond delay="indefinite"/>
                      </p:stCondLst>
                      <p:childTnLst>
                        <p:par>
                          <p:cTn id="22" fill="hold">
                            <p:stCondLst>
                              <p:cond delay="0"/>
                            </p:stCondLst>
                            <p:childTnLst>
                              <p:par>
                                <p:cTn id="23" presetID="48" presetClass="entr" presetSubtype="0" accel="5000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 dur="1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animEffect transition="in" filter="fade">
                                      <p:cBhvr>
                                        <p:cTn id="28" dur="1000"/>
                                        <p:tgtEl>
                                          <p:spTgt spid="5"/>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ستطيل مستدير الزوايا 3"/>
          <p:cNvSpPr/>
          <p:nvPr/>
        </p:nvSpPr>
        <p:spPr>
          <a:xfrm>
            <a:off x="3000364" y="285728"/>
            <a:ext cx="5500726" cy="1857388"/>
          </a:xfrm>
          <a:prstGeom prst="roundRect">
            <a:avLst>
              <a:gd name="adj" fmla="val 36458"/>
            </a:avLst>
          </a:prstGeom>
          <a:solidFill>
            <a:schemeClr val="tx1">
              <a:lumMod val="65000"/>
              <a:lumOff val="35000"/>
            </a:schemeClr>
          </a:solidFill>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AE" sz="5400" b="1" dirty="0" smtClean="0">
                <a:solidFill>
                  <a:schemeClr val="tx1"/>
                </a:solidFill>
                <a:effectLst>
                  <a:outerShdw blurRad="38100" dist="38100" dir="2700000" algn="tl">
                    <a:srgbClr val="000000">
                      <a:alpha val="43137"/>
                    </a:srgbClr>
                  </a:outerShdw>
                </a:effectLst>
                <a:cs typeface="Traditional Arabic" pitchFamily="2" charset="-78"/>
              </a:rPr>
              <a:t>أهداف الدرس ~ </a:t>
            </a:r>
            <a:endParaRPr lang="ar-AE" sz="5400" b="1" dirty="0">
              <a:solidFill>
                <a:schemeClr val="tx1"/>
              </a:solidFill>
              <a:effectLst>
                <a:outerShdw blurRad="38100" dist="38100" dir="2700000" algn="tl">
                  <a:srgbClr val="000000">
                    <a:alpha val="43137"/>
                  </a:srgbClr>
                </a:outerShdw>
              </a:effectLst>
              <a:cs typeface="Traditional Arabic" pitchFamily="2" charset="-78"/>
            </a:endParaRPr>
          </a:p>
        </p:txBody>
      </p:sp>
      <p:sp>
        <p:nvSpPr>
          <p:cNvPr id="5" name="مربع نص 4"/>
          <p:cNvSpPr txBox="1"/>
          <p:nvPr/>
        </p:nvSpPr>
        <p:spPr>
          <a:xfrm>
            <a:off x="2500298" y="2357431"/>
            <a:ext cx="6429420" cy="1200329"/>
          </a:xfrm>
          <a:prstGeom prst="rect">
            <a:avLst/>
          </a:prstGeom>
          <a:noFill/>
        </p:spPr>
        <p:txBody>
          <a:bodyPr wrap="square" rtlCol="1">
            <a:spAutoFit/>
          </a:bodyPr>
          <a:lstStyle/>
          <a:p>
            <a:pPr marL="457200" indent="-457200">
              <a:buAutoNum type="arabicPeriod"/>
            </a:pPr>
            <a:r>
              <a:rPr lang="ar-AE" sz="2400" dirty="0" smtClean="0">
                <a:solidFill>
                  <a:schemeClr val="bg1">
                    <a:lumMod val="50000"/>
                  </a:schemeClr>
                </a:solidFill>
                <a:latin typeface="Tahoma" pitchFamily="34" charset="0"/>
                <a:cs typeface="Tahoma" pitchFamily="34" charset="0"/>
              </a:rPr>
              <a:t>سأتعلم أن للقرآن معجزات .</a:t>
            </a:r>
          </a:p>
          <a:p>
            <a:r>
              <a:rPr lang="ar-AE" sz="2400" dirty="0" smtClean="0">
                <a:solidFill>
                  <a:schemeClr val="bg1">
                    <a:lumMod val="50000"/>
                  </a:schemeClr>
                </a:solidFill>
                <a:latin typeface="Tahoma" pitchFamily="34" charset="0"/>
                <a:cs typeface="Tahoma" pitchFamily="34" charset="0"/>
              </a:rPr>
              <a:t>2. سأتعلم  أن هناك عدة وجوه للإعجاز القرآني .</a:t>
            </a:r>
          </a:p>
          <a:p>
            <a:r>
              <a:rPr lang="ar-AE" sz="2400" dirty="0" smtClean="0">
                <a:solidFill>
                  <a:schemeClr val="bg1">
                    <a:lumMod val="50000"/>
                  </a:schemeClr>
                </a:solidFill>
                <a:latin typeface="Tahoma" pitchFamily="34" charset="0"/>
                <a:cs typeface="Tahoma" pitchFamily="34" charset="0"/>
              </a:rPr>
              <a:t> </a:t>
            </a:r>
          </a:p>
        </p:txBody>
      </p:sp>
      <p:sp>
        <p:nvSpPr>
          <p:cNvPr id="6" name="مستطيل مستدير الزوايا 5"/>
          <p:cNvSpPr/>
          <p:nvPr/>
        </p:nvSpPr>
        <p:spPr>
          <a:xfrm>
            <a:off x="142844" y="3286124"/>
            <a:ext cx="5429288" cy="1643074"/>
          </a:xfrm>
          <a:prstGeom prst="roundRect">
            <a:avLst>
              <a:gd name="adj" fmla="val 36458"/>
            </a:avLst>
          </a:prstGeom>
          <a:solidFill>
            <a:schemeClr val="tx1">
              <a:lumMod val="65000"/>
              <a:lumOff val="35000"/>
            </a:schemeClr>
          </a:solidFill>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AE" sz="5400" b="1" dirty="0" smtClean="0">
                <a:solidFill>
                  <a:schemeClr val="tx1"/>
                </a:solidFill>
                <a:effectLst>
                  <a:outerShdw blurRad="38100" dist="38100" dir="2700000" algn="tl">
                    <a:srgbClr val="000000">
                      <a:alpha val="43137"/>
                    </a:srgbClr>
                  </a:outerShdw>
                </a:effectLst>
                <a:cs typeface="Traditional Arabic" pitchFamily="2" charset="-78"/>
              </a:rPr>
              <a:t>مَعَايِيْر النَّجَـاحْ *</a:t>
            </a:r>
            <a:endParaRPr lang="ar-AE" sz="5400" b="1" dirty="0">
              <a:solidFill>
                <a:schemeClr val="tx1"/>
              </a:solidFill>
              <a:effectLst>
                <a:outerShdw blurRad="38100" dist="38100" dir="2700000" algn="tl">
                  <a:srgbClr val="000000">
                    <a:alpha val="43137"/>
                  </a:srgbClr>
                </a:outerShdw>
              </a:effectLst>
              <a:cs typeface="Traditional Arabic" pitchFamily="2" charset="-78"/>
            </a:endParaRPr>
          </a:p>
        </p:txBody>
      </p:sp>
      <p:sp>
        <p:nvSpPr>
          <p:cNvPr id="7" name="مربع نص 6"/>
          <p:cNvSpPr txBox="1"/>
          <p:nvPr/>
        </p:nvSpPr>
        <p:spPr>
          <a:xfrm>
            <a:off x="2500298" y="4929198"/>
            <a:ext cx="6429420" cy="1938992"/>
          </a:xfrm>
          <a:prstGeom prst="rect">
            <a:avLst/>
          </a:prstGeom>
          <a:noFill/>
        </p:spPr>
        <p:txBody>
          <a:bodyPr wrap="square" rtlCol="1">
            <a:spAutoFit/>
          </a:bodyPr>
          <a:lstStyle/>
          <a:p>
            <a:pPr marL="457200" indent="-457200">
              <a:buAutoNum type="arabicPeriod"/>
            </a:pPr>
            <a:r>
              <a:rPr lang="ar-AE" sz="2400" dirty="0" smtClean="0">
                <a:solidFill>
                  <a:schemeClr val="bg1">
                    <a:lumMod val="50000"/>
                  </a:schemeClr>
                </a:solidFill>
                <a:latin typeface="Tahoma" pitchFamily="34" charset="0"/>
                <a:cs typeface="Tahoma" pitchFamily="34" charset="0"/>
              </a:rPr>
              <a:t>أُعرف المعجزة النبوية .</a:t>
            </a:r>
          </a:p>
          <a:p>
            <a:r>
              <a:rPr lang="ar-AE" sz="2400" dirty="0" smtClean="0">
                <a:solidFill>
                  <a:schemeClr val="bg1">
                    <a:lumMod val="50000"/>
                  </a:schemeClr>
                </a:solidFill>
                <a:latin typeface="Tahoma" pitchFamily="34" charset="0"/>
                <a:cs typeface="Tahoma" pitchFamily="34" charset="0"/>
              </a:rPr>
              <a:t>2. أُبين أهمية المعجزة للأنبياء  .</a:t>
            </a:r>
          </a:p>
          <a:p>
            <a:r>
              <a:rPr lang="ar-AE" sz="2400" dirty="0" smtClean="0">
                <a:solidFill>
                  <a:schemeClr val="bg1">
                    <a:lumMod val="50000"/>
                  </a:schemeClr>
                </a:solidFill>
                <a:latin typeface="Tahoma" pitchFamily="34" charset="0"/>
                <a:cs typeface="Tahoma" pitchFamily="34" charset="0"/>
              </a:rPr>
              <a:t>3. أُتتبع أوجه الإعجاز القرآني أثناء تلاوتي لكتاب الله تعالى . </a:t>
            </a:r>
          </a:p>
          <a:p>
            <a:r>
              <a:rPr lang="ar-AE" sz="2400" dirty="0" smtClean="0">
                <a:solidFill>
                  <a:schemeClr val="bg1">
                    <a:lumMod val="50000"/>
                  </a:schemeClr>
                </a:solidFill>
                <a:latin typeface="Tahoma" pitchFamily="34" charset="0"/>
                <a:cs typeface="Tahoma" pitchFamily="34" charset="0"/>
              </a:rPr>
              <a:t> </a:t>
            </a:r>
          </a:p>
        </p:txBody>
      </p:sp>
    </p:spTree>
  </p:cSld>
  <p:clrMapOvr>
    <a:masterClrMapping/>
  </p:clrMapOvr>
  <p:transition>
    <p:comb/>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iterate type="lt">
                                    <p:tmPct val="5000"/>
                                  </p:iterate>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subTnLst>
                                    <p:audio>
                                      <p:cMediaNode>
                                        <p:cTn display="0" masterRel="sameClick">
                                          <p:stCondLst>
                                            <p:cond evt="begin" delay="0">
                                              <p:tn val="23"/>
                                            </p:cond>
                                          </p:stCondLst>
                                          <p:endCondLst>
                                            <p:cond evt="onStopAudio" delay="0">
                                              <p:tgtEl>
                                                <p:sldTgt/>
                                              </p:tgtEl>
                                            </p:cond>
                                          </p:endCondLst>
                                        </p:cTn>
                                        <p:tgtEl>
                                          <p:sndTgt r:embed="rId3" name="chimes.wav"/>
                                        </p:tgtEl>
                                      </p:cMediaNode>
                                    </p:audio>
                                  </p:sub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down)">
                                      <p:cBhvr>
                                        <p:cTn id="33" dur="580">
                                          <p:stCondLst>
                                            <p:cond delay="0"/>
                                          </p:stCondLst>
                                        </p:cTn>
                                        <p:tgtEl>
                                          <p:spTgt spid="6"/>
                                        </p:tgtEl>
                                      </p:cBhvr>
                                    </p:animEffect>
                                    <p:anim calcmode="lin" valueType="num">
                                      <p:cBhvr>
                                        <p:cTn id="3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9" dur="26">
                                          <p:stCondLst>
                                            <p:cond delay="650"/>
                                          </p:stCondLst>
                                        </p:cTn>
                                        <p:tgtEl>
                                          <p:spTgt spid="6"/>
                                        </p:tgtEl>
                                      </p:cBhvr>
                                      <p:to x="100000" y="60000"/>
                                    </p:animScale>
                                    <p:animScale>
                                      <p:cBhvr>
                                        <p:cTn id="40" dur="166" decel="50000">
                                          <p:stCondLst>
                                            <p:cond delay="676"/>
                                          </p:stCondLst>
                                        </p:cTn>
                                        <p:tgtEl>
                                          <p:spTgt spid="6"/>
                                        </p:tgtEl>
                                      </p:cBhvr>
                                      <p:to x="100000" y="100000"/>
                                    </p:animScale>
                                    <p:animScale>
                                      <p:cBhvr>
                                        <p:cTn id="41" dur="26">
                                          <p:stCondLst>
                                            <p:cond delay="1312"/>
                                          </p:stCondLst>
                                        </p:cTn>
                                        <p:tgtEl>
                                          <p:spTgt spid="6"/>
                                        </p:tgtEl>
                                      </p:cBhvr>
                                      <p:to x="100000" y="80000"/>
                                    </p:animScale>
                                    <p:animScale>
                                      <p:cBhvr>
                                        <p:cTn id="42" dur="166" decel="50000">
                                          <p:stCondLst>
                                            <p:cond delay="1338"/>
                                          </p:stCondLst>
                                        </p:cTn>
                                        <p:tgtEl>
                                          <p:spTgt spid="6"/>
                                        </p:tgtEl>
                                      </p:cBhvr>
                                      <p:to x="100000" y="100000"/>
                                    </p:animScale>
                                    <p:animScale>
                                      <p:cBhvr>
                                        <p:cTn id="43" dur="26">
                                          <p:stCondLst>
                                            <p:cond delay="1642"/>
                                          </p:stCondLst>
                                        </p:cTn>
                                        <p:tgtEl>
                                          <p:spTgt spid="6"/>
                                        </p:tgtEl>
                                      </p:cBhvr>
                                      <p:to x="100000" y="90000"/>
                                    </p:animScale>
                                    <p:animScale>
                                      <p:cBhvr>
                                        <p:cTn id="44" dur="166" decel="50000">
                                          <p:stCondLst>
                                            <p:cond delay="1668"/>
                                          </p:stCondLst>
                                        </p:cTn>
                                        <p:tgtEl>
                                          <p:spTgt spid="6"/>
                                        </p:tgtEl>
                                      </p:cBhvr>
                                      <p:to x="100000" y="100000"/>
                                    </p:animScale>
                                    <p:animScale>
                                      <p:cBhvr>
                                        <p:cTn id="45" dur="26">
                                          <p:stCondLst>
                                            <p:cond delay="1808"/>
                                          </p:stCondLst>
                                        </p:cTn>
                                        <p:tgtEl>
                                          <p:spTgt spid="6"/>
                                        </p:tgtEl>
                                      </p:cBhvr>
                                      <p:to x="100000" y="95000"/>
                                    </p:animScale>
                                    <p:animScale>
                                      <p:cBhvr>
                                        <p:cTn id="46" dur="166" decel="50000">
                                          <p:stCondLst>
                                            <p:cond delay="1834"/>
                                          </p:stCondLst>
                                        </p:cTn>
                                        <p:tgtEl>
                                          <p:spTgt spid="6"/>
                                        </p:tgtEl>
                                      </p:cBhvr>
                                      <p:to x="100000" y="100000"/>
                                    </p:animScale>
                                  </p:childTnLst>
                                  <p:subTnLst>
                                    <p:audio>
                                      <p:cMediaNode>
                                        <p:cTn display="0" masterRel="sameClick">
                                          <p:stCondLst>
                                            <p:cond evt="begin" delay="0">
                                              <p:tn val="31"/>
                                            </p:cond>
                                          </p:stCondLst>
                                          <p:endCondLst>
                                            <p:cond evt="onStopAudio" delay="0">
                                              <p:tgtEl>
                                                <p:sldTgt/>
                                              </p:tgtEl>
                                            </p:cond>
                                          </p:endCondLst>
                                        </p:cTn>
                                        <p:tgtEl>
                                          <p:sndTgt r:embed="rId3" name="chimes.wav"/>
                                        </p:tgtEl>
                                      </p:cMediaNode>
                                    </p:audio>
                                  </p:subTnLst>
                                </p:cTn>
                              </p:par>
                            </p:childTnLst>
                          </p:cTn>
                        </p:par>
                      </p:childTnLst>
                    </p:cTn>
                  </p:par>
                  <p:par>
                    <p:cTn id="47" fill="hold">
                      <p:stCondLst>
                        <p:cond delay="indefinite"/>
                      </p:stCondLst>
                      <p:childTnLst>
                        <p:par>
                          <p:cTn id="48" fill="hold">
                            <p:stCondLst>
                              <p:cond delay="0"/>
                            </p:stCondLst>
                            <p:childTnLst>
                              <p:par>
                                <p:cTn id="49" presetID="31" presetClass="entr" presetSubtype="0" fill="hold" grpId="0" nodeType="clickEffect">
                                  <p:stCondLst>
                                    <p:cond delay="0"/>
                                  </p:stCondLst>
                                  <p:iterate type="lt">
                                    <p:tmPct val="5000"/>
                                  </p:iterate>
                                  <p:childTnLst>
                                    <p:set>
                                      <p:cBhvr>
                                        <p:cTn id="50" dur="1" fill="hold">
                                          <p:stCondLst>
                                            <p:cond delay="0"/>
                                          </p:stCondLst>
                                        </p:cTn>
                                        <p:tgtEl>
                                          <p:spTgt spid="7"/>
                                        </p:tgtEl>
                                        <p:attrNameLst>
                                          <p:attrName>style.visibility</p:attrName>
                                        </p:attrNameLst>
                                      </p:cBhvr>
                                      <p:to>
                                        <p:strVal val="visible"/>
                                      </p:to>
                                    </p:set>
                                    <p:anim calcmode="lin" valueType="num">
                                      <p:cBhvr>
                                        <p:cTn id="51" dur="1000" fill="hold"/>
                                        <p:tgtEl>
                                          <p:spTgt spid="7"/>
                                        </p:tgtEl>
                                        <p:attrNameLst>
                                          <p:attrName>ppt_w</p:attrName>
                                        </p:attrNameLst>
                                      </p:cBhvr>
                                      <p:tavLst>
                                        <p:tav tm="0">
                                          <p:val>
                                            <p:fltVal val="0"/>
                                          </p:val>
                                        </p:tav>
                                        <p:tav tm="100000">
                                          <p:val>
                                            <p:strVal val="#ppt_w"/>
                                          </p:val>
                                        </p:tav>
                                      </p:tavLst>
                                    </p:anim>
                                    <p:anim calcmode="lin" valueType="num">
                                      <p:cBhvr>
                                        <p:cTn id="52" dur="1000" fill="hold"/>
                                        <p:tgtEl>
                                          <p:spTgt spid="7"/>
                                        </p:tgtEl>
                                        <p:attrNameLst>
                                          <p:attrName>ppt_h</p:attrName>
                                        </p:attrNameLst>
                                      </p:cBhvr>
                                      <p:tavLst>
                                        <p:tav tm="0">
                                          <p:val>
                                            <p:fltVal val="0"/>
                                          </p:val>
                                        </p:tav>
                                        <p:tav tm="100000">
                                          <p:val>
                                            <p:strVal val="#ppt_h"/>
                                          </p:val>
                                        </p:tav>
                                      </p:tavLst>
                                    </p:anim>
                                    <p:anim calcmode="lin" valueType="num">
                                      <p:cBhvr>
                                        <p:cTn id="53" dur="1000" fill="hold"/>
                                        <p:tgtEl>
                                          <p:spTgt spid="7"/>
                                        </p:tgtEl>
                                        <p:attrNameLst>
                                          <p:attrName>style.rotation</p:attrName>
                                        </p:attrNameLst>
                                      </p:cBhvr>
                                      <p:tavLst>
                                        <p:tav tm="0">
                                          <p:val>
                                            <p:fltVal val="90"/>
                                          </p:val>
                                        </p:tav>
                                        <p:tav tm="100000">
                                          <p:val>
                                            <p:fltVal val="0"/>
                                          </p:val>
                                        </p:tav>
                                      </p:tavLst>
                                    </p:anim>
                                    <p:animEffect transition="in" filter="fade">
                                      <p:cBhvr>
                                        <p:cTn id="54" dur="1000"/>
                                        <p:tgtEl>
                                          <p:spTgt spid="7"/>
                                        </p:tgtEl>
                                      </p:cBhvr>
                                    </p:animEffect>
                                  </p:childTnLst>
                                  <p:subTnLst>
                                    <p:audio>
                                      <p:cMediaNode>
                                        <p:cTn display="0" masterRel="sameClick">
                                          <p:stCondLst>
                                            <p:cond evt="begin" delay="0">
                                              <p:tn val="49"/>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ربع نص 1"/>
          <p:cNvSpPr txBox="1"/>
          <p:nvPr/>
        </p:nvSpPr>
        <p:spPr>
          <a:xfrm>
            <a:off x="4572000" y="785794"/>
            <a:ext cx="2928958" cy="461665"/>
          </a:xfrm>
          <a:prstGeom prst="rect">
            <a:avLst/>
          </a:prstGeom>
          <a:noFill/>
        </p:spPr>
        <p:txBody>
          <a:bodyPr wrap="square" rtlCol="1">
            <a:spAutoFit/>
          </a:bodyPr>
          <a:lstStyle/>
          <a:p>
            <a:r>
              <a:rPr lang="ar-AE" sz="2400" b="1" dirty="0" smtClean="0">
                <a:solidFill>
                  <a:schemeClr val="bg1">
                    <a:lumMod val="50000"/>
                  </a:schemeClr>
                </a:solidFill>
                <a:effectLst>
                  <a:outerShdw blurRad="38100" dist="38100" dir="2700000" algn="tl">
                    <a:srgbClr val="000000">
                      <a:alpha val="43137"/>
                    </a:srgbClr>
                  </a:outerShdw>
                </a:effectLst>
                <a:latin typeface="Tahoma" pitchFamily="34" charset="0"/>
                <a:cs typeface="Tahoma" pitchFamily="34" charset="0"/>
              </a:rPr>
              <a:t>ما </a:t>
            </a:r>
            <a:r>
              <a:rPr lang="ar-AE" sz="2400" b="1" dirty="0" smtClean="0">
                <a:solidFill>
                  <a:schemeClr val="bg1">
                    <a:lumMod val="50000"/>
                  </a:schemeClr>
                </a:solidFill>
                <a:latin typeface="Tahoma" pitchFamily="34" charset="0"/>
                <a:cs typeface="Tahoma" pitchFamily="34" charset="0"/>
              </a:rPr>
              <a:t>هي</a:t>
            </a:r>
            <a:r>
              <a:rPr lang="ar-AE" sz="2400" b="1" dirty="0" smtClean="0">
                <a:solidFill>
                  <a:schemeClr val="bg1">
                    <a:lumMod val="50000"/>
                  </a:schemeClr>
                </a:solidFill>
                <a:effectLst>
                  <a:outerShdw blurRad="38100" dist="38100" dir="2700000" algn="tl">
                    <a:srgbClr val="000000">
                      <a:alpha val="43137"/>
                    </a:srgbClr>
                  </a:outerShdw>
                </a:effectLst>
                <a:latin typeface="Tahoma" pitchFamily="34" charset="0"/>
                <a:cs typeface="Tahoma" pitchFamily="34" charset="0"/>
              </a:rPr>
              <a:t> المعجزة ؟ </a:t>
            </a:r>
            <a:endParaRPr lang="ar-AE" sz="2400" b="1" dirty="0">
              <a:solidFill>
                <a:schemeClr val="bg1">
                  <a:lumMod val="50000"/>
                </a:schemeClr>
              </a:solidFill>
              <a:effectLst>
                <a:outerShdw blurRad="38100" dist="38100" dir="2700000" algn="tl">
                  <a:srgbClr val="000000">
                    <a:alpha val="43137"/>
                  </a:srgbClr>
                </a:outerShdw>
              </a:effectLst>
              <a:latin typeface="Tahoma" pitchFamily="34" charset="0"/>
              <a:cs typeface="Tahoma" pitchFamily="34" charset="0"/>
            </a:endParaRPr>
          </a:p>
        </p:txBody>
      </p:sp>
      <p:sp>
        <p:nvSpPr>
          <p:cNvPr id="3" name="قوس كبير مزدوج 2"/>
          <p:cNvSpPr/>
          <p:nvPr/>
        </p:nvSpPr>
        <p:spPr>
          <a:xfrm>
            <a:off x="1500166" y="1571612"/>
            <a:ext cx="5643602" cy="1857388"/>
          </a:xfrm>
          <a:prstGeom prst="bracePair">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1" anchor="ctr"/>
          <a:lstStyle/>
          <a:p>
            <a:pPr algn="ctr"/>
            <a:r>
              <a:rPr lang="ar-AE" dirty="0" smtClean="0">
                <a:solidFill>
                  <a:srgbClr val="B41818"/>
                </a:solidFill>
                <a:effectLst>
                  <a:outerShdw blurRad="38100" dist="38100" dir="2700000" algn="tl">
                    <a:srgbClr val="000000">
                      <a:alpha val="43137"/>
                    </a:srgbClr>
                  </a:outerShdw>
                </a:effectLst>
              </a:rPr>
              <a:t>هيَ أمر خارق للعادةِ , يُظهرُه الله على يد </a:t>
            </a:r>
            <a:r>
              <a:rPr lang="ar-AE" dirty="0" err="1" smtClean="0">
                <a:solidFill>
                  <a:srgbClr val="B41818"/>
                </a:solidFill>
                <a:effectLst>
                  <a:outerShdw blurRad="38100" dist="38100" dir="2700000" algn="tl">
                    <a:srgbClr val="000000">
                      <a:alpha val="43137"/>
                    </a:srgbClr>
                  </a:outerShdw>
                </a:effectLst>
              </a:rPr>
              <a:t>ِ</a:t>
            </a:r>
            <a:r>
              <a:rPr lang="ar-AE" dirty="0" smtClean="0">
                <a:solidFill>
                  <a:srgbClr val="B41818"/>
                </a:solidFill>
                <a:effectLst>
                  <a:outerShdw blurRad="38100" dist="38100" dir="2700000" algn="tl">
                    <a:srgbClr val="000000">
                      <a:alpha val="43137"/>
                    </a:srgbClr>
                  </a:outerShdw>
                </a:effectLst>
              </a:rPr>
              <a:t> الرُّسـل والأنبياءِ , وتكونُ المعجزةُ مقرونةً بالتحدِّي للدلالةِ على صدقِ النبيِّ أو الرسولِ , وهي إمَّا حسيّةٌ أو عقليّةٌ .</a:t>
            </a:r>
            <a:endParaRPr lang="ar-AE" dirty="0">
              <a:solidFill>
                <a:srgbClr val="B41818"/>
              </a:solidFill>
              <a:effectLst>
                <a:outerShdw blurRad="38100" dist="38100" dir="2700000" algn="tl">
                  <a:srgbClr val="000000">
                    <a:alpha val="43137"/>
                  </a:srgbClr>
                </a:outerShdw>
              </a:effectLst>
            </a:endParaRPr>
          </a:p>
        </p:txBody>
      </p:sp>
      <p:sp>
        <p:nvSpPr>
          <p:cNvPr id="4" name="مربع نص 3"/>
          <p:cNvSpPr txBox="1"/>
          <p:nvPr/>
        </p:nvSpPr>
        <p:spPr>
          <a:xfrm>
            <a:off x="4500562" y="3714752"/>
            <a:ext cx="3714776" cy="461665"/>
          </a:xfrm>
          <a:prstGeom prst="rect">
            <a:avLst/>
          </a:prstGeom>
          <a:noFill/>
        </p:spPr>
        <p:txBody>
          <a:bodyPr wrap="square" rtlCol="1">
            <a:spAutoFit/>
          </a:bodyPr>
          <a:lstStyle/>
          <a:p>
            <a:r>
              <a:rPr lang="ar-AE" sz="2400" b="1" dirty="0" smtClean="0">
                <a:solidFill>
                  <a:schemeClr val="bg1">
                    <a:lumMod val="50000"/>
                  </a:schemeClr>
                </a:solidFill>
                <a:effectLst>
                  <a:outerShdw blurRad="38100" dist="38100" dir="2700000" algn="tl">
                    <a:srgbClr val="000000">
                      <a:alpha val="43137"/>
                    </a:srgbClr>
                  </a:outerShdw>
                </a:effectLst>
                <a:latin typeface="Tahoma" pitchFamily="34" charset="0"/>
                <a:cs typeface="Tahoma" pitchFamily="34" charset="0"/>
              </a:rPr>
              <a:t>مفهوم ُإعجاز ِالقرآنِ </a:t>
            </a:r>
            <a:endParaRPr lang="ar-AE" sz="2400" b="1" dirty="0">
              <a:solidFill>
                <a:schemeClr val="bg1">
                  <a:lumMod val="50000"/>
                </a:schemeClr>
              </a:solidFill>
              <a:effectLst>
                <a:outerShdw blurRad="38100" dist="38100" dir="2700000" algn="tl">
                  <a:srgbClr val="000000">
                    <a:alpha val="43137"/>
                  </a:srgbClr>
                </a:outerShdw>
              </a:effectLst>
              <a:latin typeface="Tahoma" pitchFamily="34" charset="0"/>
              <a:cs typeface="Tahoma" pitchFamily="34" charset="0"/>
            </a:endParaRPr>
          </a:p>
        </p:txBody>
      </p:sp>
      <p:sp>
        <p:nvSpPr>
          <p:cNvPr id="5" name="مربع نص 4"/>
          <p:cNvSpPr txBox="1"/>
          <p:nvPr/>
        </p:nvSpPr>
        <p:spPr>
          <a:xfrm>
            <a:off x="2071670" y="4429132"/>
            <a:ext cx="6072230" cy="2143140"/>
          </a:xfrm>
          <a:prstGeom prst="leftBracket">
            <a:avLst/>
          </a:prstGeom>
          <a:noFill/>
          <a:ln>
            <a:solidFill>
              <a:schemeClr val="bg1">
                <a:lumMod val="50000"/>
              </a:schemeClr>
            </a:solidFill>
          </a:ln>
        </p:spPr>
        <p:txBody>
          <a:bodyPr wrap="square" rtlCol="1">
            <a:spAutoFit/>
          </a:bodyPr>
          <a:lstStyle/>
          <a:p>
            <a:endParaRPr lang="ar-AE" dirty="0" smtClean="0">
              <a:solidFill>
                <a:srgbClr val="B41818"/>
              </a:solidFill>
            </a:endParaRPr>
          </a:p>
          <a:p>
            <a:r>
              <a:rPr lang="ar-AE" dirty="0" smtClean="0">
                <a:solidFill>
                  <a:srgbClr val="B41818"/>
                </a:solidFill>
              </a:rPr>
              <a:t>الإعجاز في اللغة إثبات العجز  بعنى الضعف , والمراد به إظهار صدق النبي في دعوى الرسالة  , وإثبات عجز البشر متفرقين ومجتمعين عن مُعارضة القرآن الريم , والإتيان بمثله مع كونهم بلغوا الغاية في الفصاحة والبلاغة .</a:t>
            </a:r>
          </a:p>
          <a:p>
            <a:endParaRPr lang="ar-AE" dirty="0">
              <a:solidFill>
                <a:srgbClr val="B41818"/>
              </a:solidFill>
            </a:endParaRPr>
          </a:p>
        </p:txBody>
      </p:sp>
    </p:spTree>
  </p:cSld>
  <p:clrMapOvr>
    <a:masterClrMapping/>
  </p:clrMapOvr>
  <p:transition>
    <p:checker dir="vert"/>
    <p:sndAc>
      <p:stSnd>
        <p:snd r:embed="rId2" name="cam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3" name="chimes.wav"/>
                                        </p:tgtEl>
                                      </p:cMediaNode>
                                    </p:audio>
                                  </p:sub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80">
                                          <p:stCondLst>
                                            <p:cond delay="0"/>
                                          </p:stCondLst>
                                        </p:cTn>
                                        <p:tgtEl>
                                          <p:spTgt spid="3"/>
                                        </p:tgtEl>
                                      </p:cBhvr>
                                    </p:animEffect>
                                    <p:anim calcmode="lin" valueType="num">
                                      <p:cBhvr>
                                        <p:cTn id="1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gtEl>
                                      </p:cBhvr>
                                      <p:to x="100000" y="60000"/>
                                    </p:animScale>
                                    <p:animScale>
                                      <p:cBhvr>
                                        <p:cTn id="19" dur="166" decel="50000">
                                          <p:stCondLst>
                                            <p:cond delay="67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childTnLst>
                                  <p:subTnLst>
                                    <p:audio>
                                      <p:cMediaNode>
                                        <p:cTn display="0" masterRel="sameClick">
                                          <p:stCondLst>
                                            <p:cond evt="begin" delay="0">
                                              <p:tn val="10"/>
                                            </p:cond>
                                          </p:stCondLst>
                                          <p:endCondLst>
                                            <p:cond evt="onStopAudio" delay="0">
                                              <p:tgtEl>
                                                <p:sldTgt/>
                                              </p:tgtEl>
                                            </p:cond>
                                          </p:endCondLst>
                                        </p:cTn>
                                        <p:tgtEl>
                                          <p:sndTgt r:embed="rId3" name="chimes.wav"/>
                                        </p:tgtEl>
                                      </p:cMediaNode>
                                    </p:audio>
                                  </p:sub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lide(fromBottom)">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down)">
                                      <p:cBhvr>
                                        <p:cTn id="35" dur="580">
                                          <p:stCondLst>
                                            <p:cond delay="0"/>
                                          </p:stCondLst>
                                        </p:cTn>
                                        <p:tgtEl>
                                          <p:spTgt spid="5"/>
                                        </p:tgtEl>
                                      </p:cBhvr>
                                    </p:animEffect>
                                    <p:anim calcmode="lin" valueType="num">
                                      <p:cBhvr>
                                        <p:cTn id="3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1" dur="26">
                                          <p:stCondLst>
                                            <p:cond delay="650"/>
                                          </p:stCondLst>
                                        </p:cTn>
                                        <p:tgtEl>
                                          <p:spTgt spid="5"/>
                                        </p:tgtEl>
                                      </p:cBhvr>
                                      <p:to x="100000" y="60000"/>
                                    </p:animScale>
                                    <p:animScale>
                                      <p:cBhvr>
                                        <p:cTn id="42" dur="166" decel="50000">
                                          <p:stCondLst>
                                            <p:cond delay="676"/>
                                          </p:stCondLst>
                                        </p:cTn>
                                        <p:tgtEl>
                                          <p:spTgt spid="5"/>
                                        </p:tgtEl>
                                      </p:cBhvr>
                                      <p:to x="100000" y="100000"/>
                                    </p:animScale>
                                    <p:animScale>
                                      <p:cBhvr>
                                        <p:cTn id="43" dur="26">
                                          <p:stCondLst>
                                            <p:cond delay="1312"/>
                                          </p:stCondLst>
                                        </p:cTn>
                                        <p:tgtEl>
                                          <p:spTgt spid="5"/>
                                        </p:tgtEl>
                                      </p:cBhvr>
                                      <p:to x="100000" y="80000"/>
                                    </p:animScale>
                                    <p:animScale>
                                      <p:cBhvr>
                                        <p:cTn id="44" dur="166" decel="50000">
                                          <p:stCondLst>
                                            <p:cond delay="1338"/>
                                          </p:stCondLst>
                                        </p:cTn>
                                        <p:tgtEl>
                                          <p:spTgt spid="5"/>
                                        </p:tgtEl>
                                      </p:cBhvr>
                                      <p:to x="100000" y="100000"/>
                                    </p:animScale>
                                    <p:animScale>
                                      <p:cBhvr>
                                        <p:cTn id="45" dur="26">
                                          <p:stCondLst>
                                            <p:cond delay="1642"/>
                                          </p:stCondLst>
                                        </p:cTn>
                                        <p:tgtEl>
                                          <p:spTgt spid="5"/>
                                        </p:tgtEl>
                                      </p:cBhvr>
                                      <p:to x="100000" y="90000"/>
                                    </p:animScale>
                                    <p:animScale>
                                      <p:cBhvr>
                                        <p:cTn id="46" dur="166" decel="50000">
                                          <p:stCondLst>
                                            <p:cond delay="1668"/>
                                          </p:stCondLst>
                                        </p:cTn>
                                        <p:tgtEl>
                                          <p:spTgt spid="5"/>
                                        </p:tgtEl>
                                      </p:cBhvr>
                                      <p:to x="100000" y="100000"/>
                                    </p:animScale>
                                    <p:animScale>
                                      <p:cBhvr>
                                        <p:cTn id="47" dur="26">
                                          <p:stCondLst>
                                            <p:cond delay="1808"/>
                                          </p:stCondLst>
                                        </p:cTn>
                                        <p:tgtEl>
                                          <p:spTgt spid="5"/>
                                        </p:tgtEl>
                                      </p:cBhvr>
                                      <p:to x="100000" y="95000"/>
                                    </p:animScale>
                                    <p:animScale>
                                      <p:cBhvr>
                                        <p:cTn id="4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مربع نص 3"/>
          <p:cNvSpPr txBox="1"/>
          <p:nvPr/>
        </p:nvSpPr>
        <p:spPr>
          <a:xfrm>
            <a:off x="2143108" y="1000108"/>
            <a:ext cx="6358014" cy="4431983"/>
          </a:xfrm>
          <a:prstGeom prst="rect">
            <a:avLst/>
          </a:prstGeom>
          <a:noFill/>
        </p:spPr>
        <p:txBody>
          <a:bodyPr wrap="square" rtlCol="1">
            <a:spAutoFit/>
          </a:bodyPr>
          <a:lstStyle/>
          <a:p>
            <a:endParaRPr lang="ar-SA" sz="2400" dirty="0" smtClean="0">
              <a:solidFill>
                <a:srgbClr val="B41818"/>
              </a:solidFill>
              <a:cs typeface="+mj-cs"/>
            </a:endParaRPr>
          </a:p>
          <a:p>
            <a:r>
              <a:rPr lang="ar-SA" sz="2400" b="1" dirty="0" smtClean="0">
                <a:solidFill>
                  <a:srgbClr val="B41818"/>
                </a:solidFill>
                <a:effectLst>
                  <a:outerShdw blurRad="38100" dist="38100" dir="2700000" algn="tl">
                    <a:srgbClr val="000000">
                      <a:alpha val="43137"/>
                    </a:srgbClr>
                  </a:outerShdw>
                </a:effectLst>
                <a:cs typeface="+mj-cs"/>
              </a:rPr>
              <a:t>قالَ ابنُ حجرٍ - رحمهُ اللهُ - : </a:t>
            </a:r>
            <a:r>
              <a:rPr lang="ar-SA" sz="2400" dirty="0" smtClean="0">
                <a:solidFill>
                  <a:schemeClr val="bg1">
                    <a:lumMod val="50000"/>
                  </a:schemeClr>
                </a:solidFill>
                <a:effectLst>
                  <a:outerShdw blurRad="38100" dist="38100" dir="2700000" algn="tl">
                    <a:srgbClr val="000000">
                      <a:alpha val="43137"/>
                    </a:srgbClr>
                  </a:outerShdw>
                </a:effectLst>
                <a:cs typeface="+mj-cs"/>
              </a:rPr>
              <a:t>كانت معجزة كل نبي تقع مناسبة لحال قومه كما كان السحر فاشياً عند فرعون فجاءه موسى بالعصا على صورة ما يصنع السحرة لكنها تلقفت ما صنعوا، ولم يقع ذلك بعينه لغيره وكذلك إحياء عيسى الموتى وإبراء الأكمه والأبرص لكون الأطباء والحكماء كانوا في ذلك الزمان في غاية الظهور، فأتاهم من جنس عملهم بما لم تصل قدرتهم إليه، ولهذا لما كان العرب الذين بعث فيهم النبي صلى الله عليه وسلم في الغاية من البلاغة جاءهم بالقرآن الذي تحداهم أن يأتوا بسورة مثله فلم يقدروا على ذلك‏.‏ </a:t>
            </a:r>
            <a:r>
              <a:rPr lang="ar-SA" sz="2400" dirty="0" smtClean="0">
                <a:solidFill>
                  <a:srgbClr val="B41818"/>
                </a:solidFill>
                <a:effectLst>
                  <a:outerShdw blurRad="38100" dist="38100" dir="2700000" algn="tl">
                    <a:srgbClr val="000000">
                      <a:alpha val="43137"/>
                    </a:srgbClr>
                  </a:outerShdw>
                </a:effectLst>
                <a:cs typeface="+mj-cs"/>
              </a:rPr>
              <a:t>*</a:t>
            </a:r>
          </a:p>
          <a:p>
            <a:endParaRPr lang="en-US" sz="2400" dirty="0" smtClean="0">
              <a:solidFill>
                <a:schemeClr val="bg1">
                  <a:lumMod val="50000"/>
                </a:schemeClr>
              </a:solidFill>
              <a:cs typeface="+mj-cs"/>
            </a:endParaRPr>
          </a:p>
          <a:p>
            <a:endParaRPr lang="ar-AE" dirty="0">
              <a:solidFill>
                <a:srgbClr val="B4181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مستدير الزوايا 1"/>
          <p:cNvSpPr/>
          <p:nvPr/>
        </p:nvSpPr>
        <p:spPr>
          <a:xfrm>
            <a:off x="3643306" y="500042"/>
            <a:ext cx="4643470" cy="1643074"/>
          </a:xfrm>
          <a:prstGeom prst="roundRect">
            <a:avLst>
              <a:gd name="adj" fmla="val 29040"/>
            </a:avLst>
          </a:prstGeom>
          <a:solidFill>
            <a:schemeClr val="tx1">
              <a:lumMod val="65000"/>
              <a:lumOff val="35000"/>
            </a:schemeClr>
          </a:solidFill>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4800" b="1" dirty="0" smtClean="0">
                <a:solidFill>
                  <a:schemeClr val="tx1"/>
                </a:solidFill>
                <a:effectLst>
                  <a:outerShdw blurRad="38100" dist="38100" dir="2700000" algn="tl">
                    <a:srgbClr val="000000">
                      <a:alpha val="43137"/>
                    </a:srgbClr>
                  </a:outerShdw>
                </a:effectLst>
                <a:cs typeface="Traditional Arabic" pitchFamily="2" charset="-78"/>
              </a:rPr>
              <a:t>وجوه الإعجاز القرآني * </a:t>
            </a:r>
            <a:endParaRPr lang="ar-AE" sz="4800" b="1" dirty="0">
              <a:solidFill>
                <a:schemeClr val="tx1"/>
              </a:solidFill>
              <a:effectLst>
                <a:outerShdw blurRad="38100" dist="38100" dir="2700000" algn="tl">
                  <a:srgbClr val="000000">
                    <a:alpha val="43137"/>
                  </a:srgbClr>
                </a:outerShdw>
              </a:effectLst>
              <a:cs typeface="Traditional Arabic"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سمة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TotalTime>
  <Words>248</Words>
  <Application>Microsoft Office PowerPoint</Application>
  <PresentationFormat>عرض على الشاشة (3:4)‏</PresentationFormat>
  <Paragraphs>21</Paragraphs>
  <Slides>7</Slides>
  <Notes>0</Notes>
  <HiddenSlides>0</HiddenSlides>
  <MMClips>0</MMClips>
  <ScaleCrop>false</ScaleCrop>
  <HeadingPairs>
    <vt:vector size="4" baseType="variant">
      <vt:variant>
        <vt:lpstr>سمة</vt:lpstr>
      </vt:variant>
      <vt:variant>
        <vt:i4>1</vt:i4>
      </vt:variant>
      <vt:variant>
        <vt:lpstr>عناوين الشرائح</vt:lpstr>
      </vt:variant>
      <vt:variant>
        <vt:i4>7</vt:i4>
      </vt:variant>
    </vt:vector>
  </HeadingPairs>
  <TitlesOfParts>
    <vt:vector size="8" baseType="lpstr">
      <vt:lpstr>سمة Office</vt:lpstr>
      <vt:lpstr>الشريحة 1</vt:lpstr>
      <vt:lpstr>الشريحة 2</vt:lpstr>
      <vt:lpstr>الشريحة 3</vt:lpstr>
      <vt:lpstr>الشريحة 4</vt:lpstr>
      <vt:lpstr>الشريحة 5</vt:lpstr>
      <vt:lpstr>الشريحة 6</vt:lpstr>
      <vt:lpstr>الشريحة 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الشريحة 1</dc:title>
  <dc:creator>HQC</dc:creator>
  <cp:lastModifiedBy>HQC</cp:lastModifiedBy>
  <cp:revision>17</cp:revision>
  <dcterms:created xsi:type="dcterms:W3CDTF">2011-02-19T17:47:13Z</dcterms:created>
  <dcterms:modified xsi:type="dcterms:W3CDTF">2012-01-14T06:44:14Z</dcterms:modified>
</cp:coreProperties>
</file>