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8D087E2-3B73-477C-83B3-89ABAC976527}" type="datetimeFigureOut">
              <a:rPr lang="ar-SA" smtClean="0"/>
              <a:t>03/07/33</a:t>
            </a:fld>
            <a:endParaRPr lang="ar-SA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ar-SA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326E70E8-994D-44AF-B844-423E059DB04E}" type="slidenum">
              <a:rPr lang="ar-SA" smtClean="0"/>
              <a:t>‹#›</a:t>
            </a:fld>
            <a:endParaRPr lang="ar-S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D087E2-3B73-477C-83B3-89ABAC976527}" type="datetimeFigureOut">
              <a:rPr lang="ar-SA" smtClean="0"/>
              <a:t>03/07/33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6E70E8-994D-44AF-B844-423E059DB04E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8D087E2-3B73-477C-83B3-89ABAC976527}" type="datetimeFigureOut">
              <a:rPr lang="ar-SA" smtClean="0"/>
              <a:t>03/07/33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26E70E8-994D-44AF-B844-423E059DB04E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D087E2-3B73-477C-83B3-89ABAC976527}" type="datetimeFigureOut">
              <a:rPr lang="ar-SA" smtClean="0"/>
              <a:t>03/07/33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6E70E8-994D-44AF-B844-423E059DB04E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8D087E2-3B73-477C-83B3-89ABAC976527}" type="datetimeFigureOut">
              <a:rPr lang="ar-SA" smtClean="0"/>
              <a:t>03/07/33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326E70E8-994D-44AF-B844-423E059DB04E}" type="slidenum">
              <a:rPr lang="ar-SA" smtClean="0"/>
              <a:t>‹#›</a:t>
            </a:fld>
            <a:endParaRPr lang="ar-S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D087E2-3B73-477C-83B3-89ABAC976527}" type="datetimeFigureOut">
              <a:rPr lang="ar-SA" smtClean="0"/>
              <a:t>03/07/33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6E70E8-994D-44AF-B844-423E059DB04E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D087E2-3B73-477C-83B3-89ABAC976527}" type="datetimeFigureOut">
              <a:rPr lang="ar-SA" smtClean="0"/>
              <a:t>03/07/33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6E70E8-994D-44AF-B844-423E059DB04E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D087E2-3B73-477C-83B3-89ABAC976527}" type="datetimeFigureOut">
              <a:rPr lang="ar-SA" smtClean="0"/>
              <a:t>03/07/33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6E70E8-994D-44AF-B844-423E059DB04E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8D087E2-3B73-477C-83B3-89ABAC976527}" type="datetimeFigureOut">
              <a:rPr lang="ar-SA" smtClean="0"/>
              <a:t>03/07/33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6E70E8-994D-44AF-B844-423E059DB04E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D087E2-3B73-477C-83B3-89ABAC976527}" type="datetimeFigureOut">
              <a:rPr lang="ar-SA" smtClean="0"/>
              <a:t>03/07/33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6E70E8-994D-44AF-B844-423E059DB04E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D087E2-3B73-477C-83B3-89ABAC976527}" type="datetimeFigureOut">
              <a:rPr lang="ar-SA" smtClean="0"/>
              <a:t>03/07/33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6E70E8-994D-44AF-B844-423E059DB04E}" type="slidenum">
              <a:rPr lang="ar-SA" smtClean="0"/>
              <a:t>‹#›</a:t>
            </a:fld>
            <a:endParaRPr lang="ar-SA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8D087E2-3B73-477C-83B3-89ABAC976527}" type="datetimeFigureOut">
              <a:rPr lang="ar-SA" smtClean="0"/>
              <a:t>03/07/33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ar-SA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326E70E8-994D-44AF-B844-423E059DB04E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1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r" rtl="1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r" rtl="1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r" rtl="1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r" rtl="1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r" rtl="1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r" rtl="1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r" rtl="1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r" rtl="1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r" rtl="1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ar-SA" dirty="0" smtClean="0"/>
              <a:t>أنواع الترابط الكيميائي</a:t>
            </a:r>
            <a:endParaRPr lang="ar-S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ar-SA" dirty="0" smtClean="0"/>
              <a:t>عمل الطالب : حسين عبدالله</a:t>
            </a:r>
          </a:p>
          <a:p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980728"/>
            <a:ext cx="7239000" cy="3456384"/>
          </a:xfrm>
        </p:spPr>
        <p:txBody>
          <a:bodyPr/>
          <a:lstStyle/>
          <a:p>
            <a:pPr>
              <a:buNone/>
            </a:pPr>
            <a:r>
              <a:rPr lang="ar-SA" dirty="0" smtClean="0"/>
              <a:t>من المعلوم أن الفلزات تميل إلى فقدان الإلكترونات</a:t>
            </a:r>
          </a:p>
          <a:p>
            <a:pPr>
              <a:buNone/>
            </a:pPr>
            <a:r>
              <a:rPr lang="ar-SA" dirty="0" smtClean="0"/>
              <a:t>لتكوين أيونات موجبة أي ( كاتيونات ), بينما تميل اللافلزات إلى إكتساب الإلكترونات لتكون أيونات سالبة تسمى الأنيونات, والرابطة الأيونية هي الرابطة الكيميائية الناتجة من التجاذب الإلكتروني بين أعداد كبيرة من الأنيونات والكاتيونات.</a:t>
            </a:r>
          </a:p>
          <a:p>
            <a:pPr>
              <a:buNone/>
            </a:pPr>
            <a:endParaRPr lang="ar-SA" dirty="0" smtClean="0"/>
          </a:p>
        </p:txBody>
      </p:sp>
      <p:pic>
        <p:nvPicPr>
          <p:cNvPr id="4" name="Picture 3" descr="رابطة أيونية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11760" y="3579338"/>
            <a:ext cx="3600400" cy="3278662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11560" y="-243408"/>
            <a:ext cx="7239000" cy="1143000"/>
          </a:xfrm>
        </p:spPr>
        <p:txBody>
          <a:bodyPr/>
          <a:lstStyle/>
          <a:p>
            <a:pPr algn="r"/>
            <a:r>
              <a:rPr lang="ar-SA" dirty="0" smtClean="0"/>
              <a:t>الرابطة الأيونية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-243408"/>
            <a:ext cx="7239000" cy="1143000"/>
          </a:xfrm>
        </p:spPr>
        <p:txBody>
          <a:bodyPr/>
          <a:lstStyle/>
          <a:p>
            <a:pPr algn="r"/>
            <a:r>
              <a:rPr lang="ar-SA" dirty="0" smtClean="0"/>
              <a:t>الرابطة التساهمية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196752"/>
            <a:ext cx="7239000" cy="1512168"/>
          </a:xfrm>
        </p:spPr>
        <p:txBody>
          <a:bodyPr/>
          <a:lstStyle/>
          <a:p>
            <a:pPr>
              <a:buNone/>
            </a:pPr>
            <a:r>
              <a:rPr lang="ar-SA" dirty="0" smtClean="0"/>
              <a:t>أما الرابطة التساهمية تنتج من تشارك ذرتين في أزواج من الإلكترونات, تكون الإلكترونات المشتركة ملكاً بالتساوي للذرتين المتحدتين  </a:t>
            </a:r>
          </a:p>
          <a:p>
            <a:pPr>
              <a:buNone/>
            </a:pPr>
            <a:endParaRPr lang="ar-SA" dirty="0"/>
          </a:p>
        </p:txBody>
      </p:sp>
      <p:pic>
        <p:nvPicPr>
          <p:cNvPr id="4" name="Picture 3" descr="رابطة تساهمية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59832" y="2636912"/>
            <a:ext cx="2808312" cy="37444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0"/>
            <a:ext cx="7239000" cy="1143000"/>
          </a:xfrm>
        </p:spPr>
        <p:txBody>
          <a:bodyPr>
            <a:normAutofit fontScale="90000"/>
          </a:bodyPr>
          <a:lstStyle/>
          <a:p>
            <a:pPr algn="r"/>
            <a:r>
              <a:rPr lang="ar-SA" dirty="0" smtClean="0"/>
              <a:t>كيف تحدد هل المركب أيوني أم تساهمي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3068960"/>
            <a:ext cx="7239000" cy="4627896"/>
          </a:xfrm>
        </p:spPr>
        <p:txBody>
          <a:bodyPr/>
          <a:lstStyle/>
          <a:p>
            <a:pPr>
              <a:buNone/>
            </a:pPr>
            <a:r>
              <a:rPr lang="ar-SA" dirty="0" smtClean="0"/>
              <a:t>لا يمكن الحكم على أي رابطة بأنها أيونية أو تساهمية بشكل مطلق! لأنه نوع الرابطة يتوقف على قوة جذب الذرة للإلكترونات التي تعرف بالسالبية الكهربائية, وبالتالي سوف نقوم بتحديد نوع المركب ( أيوني أم تساهمي ) من خلال حساب فؤق السالبية الكهربائية.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ar-SA" dirty="0" smtClean="0"/>
              <a:t>مثال: 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9416"/>
            <a:ext cx="7239000" cy="1171512"/>
          </a:xfrm>
        </p:spPr>
        <p:txBody>
          <a:bodyPr/>
          <a:lstStyle/>
          <a:p>
            <a:pPr>
              <a:buNone/>
            </a:pPr>
            <a:r>
              <a:rPr lang="ar-SA" dirty="0" smtClean="0"/>
              <a:t>فرق السالبية الإلكترونية بين ذرة الفلور </a:t>
            </a:r>
            <a:r>
              <a:rPr lang="en-US" dirty="0" smtClean="0"/>
              <a:t>(F)</a:t>
            </a:r>
            <a:r>
              <a:rPr lang="ar-SA" dirty="0" smtClean="0"/>
              <a:t> وذرة السيزيوم </a:t>
            </a:r>
            <a:r>
              <a:rPr lang="en-US" dirty="0" smtClean="0"/>
              <a:t>(Cs)</a:t>
            </a:r>
            <a:r>
              <a:rPr lang="ar-SA" dirty="0" smtClean="0"/>
              <a:t> هو </a:t>
            </a:r>
            <a:r>
              <a:rPr lang="en-US" dirty="0" smtClean="0"/>
              <a:t>4.0 – 0.7 = 3.3 </a:t>
            </a:r>
            <a:r>
              <a:rPr lang="ar-SA" dirty="0" smtClean="0"/>
              <a:t> </a:t>
            </a:r>
            <a:endParaRPr lang="ar-SA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395536" y="2924944"/>
          <a:ext cx="7416824" cy="32689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854206"/>
                <a:gridCol w="1854206"/>
                <a:gridCol w="1854206"/>
                <a:gridCol w="1854206"/>
              </a:tblGrid>
              <a:tr h="72008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dirty="0" smtClean="0"/>
                    </a:p>
                    <a:p>
                      <a:pPr algn="ctr" rtl="1"/>
                      <a:r>
                        <a:rPr lang="en-US" dirty="0" smtClean="0"/>
                        <a:t>1.7</a:t>
                      </a:r>
                      <a:r>
                        <a:rPr lang="en-US" baseline="0" dirty="0" smtClean="0"/>
                        <a:t> </a:t>
                      </a:r>
                      <a:r>
                        <a:rPr lang="ar-SA" baseline="0" dirty="0" smtClean="0"/>
                        <a:t>وأكبر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 </a:t>
                      </a:r>
                    </a:p>
                    <a:p>
                      <a:pPr algn="ctr" rtl="1"/>
                      <a:r>
                        <a:rPr lang="en-US" dirty="0" smtClean="0"/>
                        <a:t>0.3 </a:t>
                      </a:r>
                      <a:r>
                        <a:rPr lang="ar-SA" baseline="0" dirty="0" smtClean="0"/>
                        <a:t> وأقل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 smtClean="0"/>
                    </a:p>
                    <a:p>
                      <a:pPr algn="ctr" rtl="1"/>
                      <a:r>
                        <a:rPr lang="ar-SA" dirty="0" smtClean="0"/>
                        <a:t>بين</a:t>
                      </a:r>
                      <a:r>
                        <a:rPr lang="ar-SA" baseline="0" dirty="0" smtClean="0"/>
                        <a:t> </a:t>
                      </a:r>
                      <a:r>
                        <a:rPr lang="en-US" baseline="0" dirty="0" smtClean="0"/>
                        <a:t>0.3</a:t>
                      </a:r>
                      <a:r>
                        <a:rPr lang="ar-SA" baseline="0" dirty="0" smtClean="0"/>
                        <a:t> و </a:t>
                      </a:r>
                      <a:r>
                        <a:rPr lang="en-US" baseline="0" dirty="0" smtClean="0"/>
                        <a:t>1.7</a:t>
                      </a:r>
                      <a:endParaRPr lang="ar-SA" dirty="0"/>
                    </a:p>
                  </a:txBody>
                  <a:tcPr/>
                </a:tc>
              </a:tr>
              <a:tr h="720080">
                <a:tc>
                  <a:txBody>
                    <a:bodyPr/>
                    <a:lstStyle/>
                    <a:p>
                      <a:pPr rtl="1"/>
                      <a:endParaRPr lang="en-US" dirty="0" smtClean="0"/>
                    </a:p>
                    <a:p>
                      <a:pPr algn="ctr" rtl="1"/>
                      <a:r>
                        <a:rPr lang="ar-SA" b="1" dirty="0" smtClean="0">
                          <a:solidFill>
                            <a:schemeClr val="tx1"/>
                          </a:solidFill>
                        </a:rPr>
                        <a:t>رابطة</a:t>
                      </a:r>
                      <a:r>
                        <a:rPr lang="ar-SA" b="1" baseline="0" dirty="0" smtClean="0">
                          <a:solidFill>
                            <a:schemeClr val="tx1"/>
                          </a:solidFill>
                        </a:rPr>
                        <a:t> أيونية</a:t>
                      </a:r>
                      <a:endParaRPr lang="ar-SA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720080">
                <a:tc>
                  <a:txBody>
                    <a:bodyPr/>
                    <a:lstStyle/>
                    <a:p>
                      <a:pPr algn="ctr" rtl="1"/>
                      <a:endParaRPr lang="ar-SA" dirty="0" smtClean="0"/>
                    </a:p>
                    <a:p>
                      <a:pPr algn="ctr" rtl="1"/>
                      <a:r>
                        <a:rPr lang="ar-SA" b="1" dirty="0" smtClean="0"/>
                        <a:t>تساهمية</a:t>
                      </a:r>
                      <a:r>
                        <a:rPr lang="ar-SA" b="1" baseline="0" dirty="0" smtClean="0"/>
                        <a:t> غير قطبية</a:t>
                      </a:r>
                      <a:endParaRPr lang="ar-S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720080">
                <a:tc>
                  <a:txBody>
                    <a:bodyPr/>
                    <a:lstStyle/>
                    <a:p>
                      <a:pPr algn="ctr" rtl="1"/>
                      <a:endParaRPr lang="ar-SA" b="1" dirty="0" smtClean="0"/>
                    </a:p>
                    <a:p>
                      <a:pPr algn="ctr" rtl="1"/>
                      <a:r>
                        <a:rPr lang="ar-SA" b="1" dirty="0" smtClean="0"/>
                        <a:t>تساهمية قطبية</a:t>
                      </a:r>
                      <a:endParaRPr lang="ar-S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8" name="Straight Connector 7"/>
          <p:cNvCxnSpPr/>
          <p:nvPr/>
        </p:nvCxnSpPr>
        <p:spPr>
          <a:xfrm flipH="1">
            <a:off x="6012160" y="2996952"/>
            <a:ext cx="1728192" cy="64807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 rot="20203233">
            <a:off x="5584243" y="3106005"/>
            <a:ext cx="172113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chemeClr val="bg1"/>
                </a:solidFill>
              </a:rPr>
              <a:t>فرق السالبية</a:t>
            </a:r>
            <a:endParaRPr lang="ar-SA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 rot="20203233">
            <a:off x="6088299" y="3250021"/>
            <a:ext cx="172113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>
                <a:solidFill>
                  <a:schemeClr val="bg1"/>
                </a:solidFill>
              </a:rPr>
              <a:t>نوع الرابطة</a:t>
            </a:r>
            <a:endParaRPr lang="ar-SA" dirty="0">
              <a:solidFill>
                <a:schemeClr val="bg1"/>
              </a:solidFill>
            </a:endParaRPr>
          </a:p>
        </p:txBody>
      </p:sp>
      <p:sp>
        <p:nvSpPr>
          <p:cNvPr id="11" name="5-Point Star 10"/>
          <p:cNvSpPr/>
          <p:nvPr/>
        </p:nvSpPr>
        <p:spPr>
          <a:xfrm>
            <a:off x="4716016" y="3861048"/>
            <a:ext cx="504056" cy="36004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2" name="5-Point Star 11"/>
          <p:cNvSpPr/>
          <p:nvPr/>
        </p:nvSpPr>
        <p:spPr>
          <a:xfrm>
            <a:off x="2987824" y="4653136"/>
            <a:ext cx="504056" cy="36004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3" name="5-Point Star 12"/>
          <p:cNvSpPr/>
          <p:nvPr/>
        </p:nvSpPr>
        <p:spPr>
          <a:xfrm>
            <a:off x="1043608" y="5517232"/>
            <a:ext cx="504056" cy="36004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-900608" y="6165304"/>
            <a:ext cx="7239000" cy="7200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r" defTabSz="914400" rtl="1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None/>
              <a:tabLst/>
              <a:defRPr/>
            </a:pPr>
            <a:r>
              <a:rPr kumimoji="0" lang="ar-SA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نستنتج</a:t>
            </a:r>
            <a:r>
              <a:rPr kumimoji="0" lang="ar-SA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أن المركب أيوني</a:t>
            </a:r>
            <a:r>
              <a:rPr kumimoji="0" lang="ar-SA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ar-SA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0"/>
            <a:ext cx="7239000" cy="1143000"/>
          </a:xfrm>
        </p:spPr>
        <p:txBody>
          <a:bodyPr/>
          <a:lstStyle/>
          <a:p>
            <a:pPr algn="r"/>
            <a:r>
              <a:rPr lang="ar-SA" dirty="0" smtClean="0"/>
              <a:t>صفات المركب الأيوني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900608" y="2708920"/>
            <a:ext cx="7239000" cy="2179624"/>
          </a:xfrm>
        </p:spPr>
        <p:txBody>
          <a:bodyPr/>
          <a:lstStyle/>
          <a:p>
            <a:r>
              <a:rPr lang="ar-SA" dirty="0" smtClean="0"/>
              <a:t>درجة إنصهاره عالية</a:t>
            </a:r>
          </a:p>
          <a:p>
            <a:r>
              <a:rPr lang="ar-SA" dirty="0" smtClean="0"/>
              <a:t>محلول يوصل الكهرباء</a:t>
            </a:r>
          </a:p>
          <a:p>
            <a:r>
              <a:rPr lang="ar-SA" dirty="0" smtClean="0"/>
              <a:t>دائماً صلب </a:t>
            </a:r>
          </a:p>
          <a:p>
            <a:r>
              <a:rPr lang="ar-SA" dirty="0" smtClean="0"/>
              <a:t>يذوب في الماء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0"/>
            <a:ext cx="7239000" cy="1143000"/>
          </a:xfrm>
        </p:spPr>
        <p:txBody>
          <a:bodyPr/>
          <a:lstStyle/>
          <a:p>
            <a:pPr algn="r"/>
            <a:r>
              <a:rPr lang="ar-SA" dirty="0" smtClean="0"/>
              <a:t>صفات المركب التساهمي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612576" y="2996952"/>
            <a:ext cx="7239000" cy="2251632"/>
          </a:xfrm>
        </p:spPr>
        <p:txBody>
          <a:bodyPr/>
          <a:lstStyle/>
          <a:p>
            <a:r>
              <a:rPr lang="ar-SA" dirty="0" smtClean="0"/>
              <a:t>درجة إنصهاره منخفضة جداً</a:t>
            </a:r>
          </a:p>
          <a:p>
            <a:r>
              <a:rPr lang="ar-SA" dirty="0" smtClean="0"/>
              <a:t>محلوله لا يوصل الكهرباء والحرارة</a:t>
            </a:r>
          </a:p>
          <a:p>
            <a:r>
              <a:rPr lang="ar-SA" dirty="0" smtClean="0"/>
              <a:t>صلب وسائل وفي بعض الأحيان غاز</a:t>
            </a:r>
          </a:p>
          <a:p>
            <a:r>
              <a:rPr lang="ar-SA" dirty="0" smtClean="0"/>
              <a:t>لا يذوب في الماء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ar-SA" dirty="0" smtClean="0"/>
              <a:t>ماذا تعني رابطة تساهمية قطبية وغير قطبية؟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9416"/>
            <a:ext cx="7239000" cy="5248584"/>
          </a:xfrm>
        </p:spPr>
        <p:txBody>
          <a:bodyPr>
            <a:normAutofit/>
          </a:bodyPr>
          <a:lstStyle/>
          <a:p>
            <a:r>
              <a:rPr lang="ar-SA" dirty="0" smtClean="0"/>
              <a:t>رابطة تساهمية قطبية : </a:t>
            </a:r>
          </a:p>
          <a:p>
            <a:pPr>
              <a:buNone/>
            </a:pPr>
            <a:r>
              <a:rPr lang="ar-SA" dirty="0" smtClean="0"/>
              <a:t>أي أن الشحنات الكهربائية تتوزع بصورغ غير متساوية على الذرات </a:t>
            </a:r>
          </a:p>
          <a:p>
            <a:pPr>
              <a:buNone/>
            </a:pPr>
            <a:endParaRPr lang="ar-SA" dirty="0" smtClean="0"/>
          </a:p>
          <a:p>
            <a:pPr>
              <a:buNone/>
            </a:pPr>
            <a:endParaRPr lang="ar-SA" dirty="0" smtClean="0"/>
          </a:p>
          <a:p>
            <a:pPr>
              <a:buNone/>
            </a:pPr>
            <a:endParaRPr lang="ar-SA" dirty="0" smtClean="0"/>
          </a:p>
          <a:p>
            <a:pPr>
              <a:buNone/>
            </a:pPr>
            <a:endParaRPr lang="ar-SA" dirty="0" smtClean="0"/>
          </a:p>
          <a:p>
            <a:pPr>
              <a:buNone/>
            </a:pPr>
            <a:endParaRPr lang="ar-SA" dirty="0" smtClean="0"/>
          </a:p>
          <a:p>
            <a:r>
              <a:rPr lang="ar-SA" dirty="0" smtClean="0"/>
              <a:t>الرابطة التساهمية غير قطبية: </a:t>
            </a:r>
          </a:p>
          <a:p>
            <a:pPr>
              <a:buNone/>
            </a:pPr>
            <a:r>
              <a:rPr lang="ar-SA" dirty="0" smtClean="0"/>
              <a:t>أي أن الشحنات تتوزع بصورة متساوية على كل ذرة في المركب </a:t>
            </a:r>
            <a:endParaRPr lang="ar-SA" dirty="0" smtClean="0"/>
          </a:p>
        </p:txBody>
      </p:sp>
      <p:pic>
        <p:nvPicPr>
          <p:cNvPr id="4" name="Picture 3" descr="قطبية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2924944"/>
            <a:ext cx="2965143" cy="2034902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>
            <a:off x="4067944" y="3933056"/>
            <a:ext cx="43204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2"/>
          <p:cNvSpPr txBox="1">
            <a:spLocks/>
          </p:cNvSpPr>
          <p:nvPr/>
        </p:nvSpPr>
        <p:spPr>
          <a:xfrm>
            <a:off x="4211960" y="3645024"/>
            <a:ext cx="3960440" cy="80308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r" defTabSz="914400" rtl="1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tabLst/>
              <a:defRPr/>
            </a:pPr>
            <a:r>
              <a:rPr kumimoji="0" lang="ar-SA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الرابطة</a:t>
            </a:r>
            <a:r>
              <a:rPr kumimoji="0" lang="ar-SA" sz="2600" b="0" i="0" u="none" strike="noStrike" kern="1200" cap="none" spc="0" normalizeH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التساهمية القطبية</a:t>
            </a:r>
            <a:endParaRPr kumimoji="0" lang="ar-SA" sz="26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118</TotalTime>
  <Words>249</Words>
  <Application>Microsoft Office PowerPoint</Application>
  <PresentationFormat>On-screen Show (4:3)</PresentationFormat>
  <Paragraphs>47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Opulent</vt:lpstr>
      <vt:lpstr>أنواع الترابط الكيميائي</vt:lpstr>
      <vt:lpstr>الرابطة الأيونية</vt:lpstr>
      <vt:lpstr>الرابطة التساهمية</vt:lpstr>
      <vt:lpstr>كيف تحدد هل المركب أيوني أم تساهمي</vt:lpstr>
      <vt:lpstr>مثال: </vt:lpstr>
      <vt:lpstr>صفات المركب الأيوني</vt:lpstr>
      <vt:lpstr>صفات المركب التساهمي</vt:lpstr>
      <vt:lpstr>ماذا تعني رابطة تساهمية قطبية وغير قطبية؟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houssin</dc:creator>
  <cp:lastModifiedBy>houssin</cp:lastModifiedBy>
  <cp:revision>13</cp:revision>
  <dcterms:created xsi:type="dcterms:W3CDTF">2012-05-23T18:38:25Z</dcterms:created>
  <dcterms:modified xsi:type="dcterms:W3CDTF">2012-05-23T20:36:57Z</dcterms:modified>
</cp:coreProperties>
</file>