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88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1CE685-BE3B-43E7-8B4A-8CBFA31991EF}"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US"/>
        </a:p>
      </dgm:t>
    </dgm:pt>
    <dgm:pt modelId="{798E86D5-0317-4EBE-9955-C0DE100CA316}">
      <dgm:prSet phldrT="[Text]"/>
      <dgm:spPr/>
      <dgm:t>
        <a:bodyPr/>
        <a:lstStyle/>
        <a:p>
          <a:r>
            <a:rPr lang="ar-AE" dirty="0" smtClean="0"/>
            <a:t>نحت المياه الجارية</a:t>
          </a:r>
          <a:endParaRPr lang="en-US" dirty="0"/>
        </a:p>
      </dgm:t>
    </dgm:pt>
    <dgm:pt modelId="{067F9F2D-AEB7-44F2-8803-5D6E03FC44A1}" type="parTrans" cxnId="{3B0A9063-A0B0-463E-9117-5AFE20F848A6}">
      <dgm:prSet/>
      <dgm:spPr/>
      <dgm:t>
        <a:bodyPr/>
        <a:lstStyle/>
        <a:p>
          <a:endParaRPr lang="en-US"/>
        </a:p>
      </dgm:t>
    </dgm:pt>
    <dgm:pt modelId="{7786EEBF-AE26-40F1-995C-9068CC33CA2D}" type="sibTrans" cxnId="{3B0A9063-A0B0-463E-9117-5AFE20F848A6}">
      <dgm:prSet/>
      <dgm:spPr/>
      <dgm:t>
        <a:bodyPr/>
        <a:lstStyle/>
        <a:p>
          <a:endParaRPr lang="en-US"/>
        </a:p>
      </dgm:t>
    </dgm:pt>
    <dgm:pt modelId="{D806123E-1078-4700-8CD8-D261F739DB9D}">
      <dgm:prSet phldrT="[Text]"/>
      <dgm:spPr/>
      <dgm:t>
        <a:bodyPr/>
        <a:lstStyle/>
        <a:p>
          <a:r>
            <a:rPr lang="ar-AE" dirty="0" smtClean="0"/>
            <a:t>العمل الهيدروليكي</a:t>
          </a:r>
          <a:endParaRPr lang="en-US" dirty="0"/>
        </a:p>
      </dgm:t>
    </dgm:pt>
    <dgm:pt modelId="{50738E2B-18C7-4C87-8362-6FD8FB341B7E}" type="parTrans" cxnId="{820333DA-C246-4C4F-811F-9856BF36048B}">
      <dgm:prSet/>
      <dgm:spPr/>
      <dgm:t>
        <a:bodyPr/>
        <a:lstStyle/>
        <a:p>
          <a:endParaRPr lang="en-US"/>
        </a:p>
      </dgm:t>
    </dgm:pt>
    <dgm:pt modelId="{12D9AEB6-DF8E-41EB-BEDA-DCC8BCB19AB6}" type="sibTrans" cxnId="{820333DA-C246-4C4F-811F-9856BF36048B}">
      <dgm:prSet/>
      <dgm:spPr/>
      <dgm:t>
        <a:bodyPr/>
        <a:lstStyle/>
        <a:p>
          <a:endParaRPr lang="en-US"/>
        </a:p>
      </dgm:t>
    </dgm:pt>
    <dgm:pt modelId="{4993762B-F7F1-4621-A270-6AF96B6397C0}">
      <dgm:prSet phldrT="[Text]"/>
      <dgm:spPr/>
      <dgm:t>
        <a:bodyPr/>
        <a:lstStyle/>
        <a:p>
          <a:r>
            <a:rPr lang="ar-AE" dirty="0" smtClean="0"/>
            <a:t>الإحتكاك</a:t>
          </a:r>
          <a:endParaRPr lang="en-US" dirty="0"/>
        </a:p>
      </dgm:t>
    </dgm:pt>
    <dgm:pt modelId="{307B710C-BD98-4780-B5A4-C0606A8366EF}" type="parTrans" cxnId="{24EF5972-5AD9-453F-8A5A-EA113B0B9A09}">
      <dgm:prSet/>
      <dgm:spPr/>
      <dgm:t>
        <a:bodyPr/>
        <a:lstStyle/>
        <a:p>
          <a:endParaRPr lang="en-US"/>
        </a:p>
      </dgm:t>
    </dgm:pt>
    <dgm:pt modelId="{6DF22606-11A6-4CDA-9523-B54EFE294CA3}" type="sibTrans" cxnId="{24EF5972-5AD9-453F-8A5A-EA113B0B9A09}">
      <dgm:prSet/>
      <dgm:spPr/>
      <dgm:t>
        <a:bodyPr/>
        <a:lstStyle/>
        <a:p>
          <a:endParaRPr lang="en-US"/>
        </a:p>
      </dgm:t>
    </dgm:pt>
    <dgm:pt modelId="{595BAB36-6FC4-4353-BFAA-93C949D57C50}">
      <dgm:prSet phldrT="[Text]"/>
      <dgm:spPr/>
      <dgm:t>
        <a:bodyPr/>
        <a:lstStyle/>
        <a:p>
          <a:r>
            <a:rPr lang="ar-AE" dirty="0" smtClean="0"/>
            <a:t>الإذابة</a:t>
          </a:r>
          <a:endParaRPr lang="en-US" dirty="0"/>
        </a:p>
      </dgm:t>
    </dgm:pt>
    <dgm:pt modelId="{E0F9110B-5555-4993-AB72-33C84CDB1B40}" type="parTrans" cxnId="{DA60A3D4-9B34-4AE5-AE01-8272B75BE837}">
      <dgm:prSet/>
      <dgm:spPr/>
      <dgm:t>
        <a:bodyPr/>
        <a:lstStyle/>
        <a:p>
          <a:endParaRPr lang="en-US"/>
        </a:p>
      </dgm:t>
    </dgm:pt>
    <dgm:pt modelId="{4F1B6BF8-B530-4A70-B01B-3B3E6B0D198B}" type="sibTrans" cxnId="{DA60A3D4-9B34-4AE5-AE01-8272B75BE837}">
      <dgm:prSet/>
      <dgm:spPr/>
      <dgm:t>
        <a:bodyPr/>
        <a:lstStyle/>
        <a:p>
          <a:endParaRPr lang="en-US"/>
        </a:p>
      </dgm:t>
    </dgm:pt>
    <dgm:pt modelId="{BE98D404-AFC4-4DA7-BAFD-BE27175E738D}" type="pres">
      <dgm:prSet presAssocID="{FA1CE685-BE3B-43E7-8B4A-8CBFA31991EF}" presName="cycle" presStyleCnt="0">
        <dgm:presLayoutVars>
          <dgm:chMax val="1"/>
          <dgm:dir/>
          <dgm:animLvl val="ctr"/>
          <dgm:resizeHandles val="exact"/>
        </dgm:presLayoutVars>
      </dgm:prSet>
      <dgm:spPr/>
    </dgm:pt>
    <dgm:pt modelId="{B60CF5BC-D406-49A7-8CBB-E81706F09BDF}" type="pres">
      <dgm:prSet presAssocID="{798E86D5-0317-4EBE-9955-C0DE100CA316}" presName="centerShape" presStyleLbl="node0" presStyleIdx="0" presStyleCnt="1" custLinFactNeighborX="-749" custLinFactNeighborY="-89104"/>
      <dgm:spPr/>
    </dgm:pt>
    <dgm:pt modelId="{99398470-B5FD-4F2A-9294-CC52641AA0B7}" type="pres">
      <dgm:prSet presAssocID="{50738E2B-18C7-4C87-8362-6FD8FB341B7E}" presName="Name9" presStyleLbl="parChTrans1D2" presStyleIdx="0" presStyleCnt="3"/>
      <dgm:spPr/>
    </dgm:pt>
    <dgm:pt modelId="{BA4EEC29-AD67-4175-9A7C-2971B2C67643}" type="pres">
      <dgm:prSet presAssocID="{50738E2B-18C7-4C87-8362-6FD8FB341B7E}" presName="connTx" presStyleLbl="parChTrans1D2" presStyleIdx="0" presStyleCnt="3"/>
      <dgm:spPr/>
    </dgm:pt>
    <dgm:pt modelId="{526D1A65-40AC-4B7F-A98D-973888BC4072}" type="pres">
      <dgm:prSet presAssocID="{D806123E-1078-4700-8CD8-D261F739DB9D}" presName="node" presStyleLbl="node1" presStyleIdx="0" presStyleCnt="3" custRadScaleRad="153040" custRadScaleInc="137546">
        <dgm:presLayoutVars>
          <dgm:bulletEnabled val="1"/>
        </dgm:presLayoutVars>
      </dgm:prSet>
      <dgm:spPr/>
    </dgm:pt>
    <dgm:pt modelId="{110B8B62-B0A4-434B-82C9-040044FA54C7}" type="pres">
      <dgm:prSet presAssocID="{307B710C-BD98-4780-B5A4-C0606A8366EF}" presName="Name9" presStyleLbl="parChTrans1D2" presStyleIdx="1" presStyleCnt="3"/>
      <dgm:spPr/>
    </dgm:pt>
    <dgm:pt modelId="{28798CA1-90C0-4F46-8C7B-BF3447A5C993}" type="pres">
      <dgm:prSet presAssocID="{307B710C-BD98-4780-B5A4-C0606A8366EF}" presName="connTx" presStyleLbl="parChTrans1D2" presStyleIdx="1" presStyleCnt="3"/>
      <dgm:spPr/>
    </dgm:pt>
    <dgm:pt modelId="{6E1D2C14-CD30-4884-B335-7FE334302006}" type="pres">
      <dgm:prSet presAssocID="{4993762B-F7F1-4621-A270-6AF96B6397C0}" presName="node" presStyleLbl="node1" presStyleIdx="1" presStyleCnt="3" custRadScaleRad="12027" custRadScaleInc="-190735">
        <dgm:presLayoutVars>
          <dgm:bulletEnabled val="1"/>
        </dgm:presLayoutVars>
      </dgm:prSet>
      <dgm:spPr/>
    </dgm:pt>
    <dgm:pt modelId="{AAA8C235-69A9-44E2-A63A-24DB256844B6}" type="pres">
      <dgm:prSet presAssocID="{E0F9110B-5555-4993-AB72-33C84CDB1B40}" presName="Name9" presStyleLbl="parChTrans1D2" presStyleIdx="2" presStyleCnt="3"/>
      <dgm:spPr/>
    </dgm:pt>
    <dgm:pt modelId="{60ED50F8-B2FE-463D-AE8D-6AB16C544130}" type="pres">
      <dgm:prSet presAssocID="{E0F9110B-5555-4993-AB72-33C84CDB1B40}" presName="connTx" presStyleLbl="parChTrans1D2" presStyleIdx="2" presStyleCnt="3"/>
      <dgm:spPr/>
    </dgm:pt>
    <dgm:pt modelId="{B0C471E7-D78A-451E-B466-93C956A22BA0}" type="pres">
      <dgm:prSet presAssocID="{595BAB36-6FC4-4353-BFAA-93C949D57C50}" presName="node" presStyleLbl="node1" presStyleIdx="2" presStyleCnt="3" custRadScaleRad="144171" custRadScaleInc="63226">
        <dgm:presLayoutVars>
          <dgm:bulletEnabled val="1"/>
        </dgm:presLayoutVars>
      </dgm:prSet>
      <dgm:spPr/>
    </dgm:pt>
  </dgm:ptLst>
  <dgm:cxnLst>
    <dgm:cxn modelId="{DA60A3D4-9B34-4AE5-AE01-8272B75BE837}" srcId="{798E86D5-0317-4EBE-9955-C0DE100CA316}" destId="{595BAB36-6FC4-4353-BFAA-93C949D57C50}" srcOrd="2" destOrd="0" parTransId="{E0F9110B-5555-4993-AB72-33C84CDB1B40}" sibTransId="{4F1B6BF8-B530-4A70-B01B-3B3E6B0D198B}"/>
    <dgm:cxn modelId="{2B155FE9-1C59-4660-96FC-0ABB4A1065AE}" type="presOf" srcId="{4993762B-F7F1-4621-A270-6AF96B6397C0}" destId="{6E1D2C14-CD30-4884-B335-7FE334302006}" srcOrd="0" destOrd="0" presId="urn:microsoft.com/office/officeart/2005/8/layout/radial1"/>
    <dgm:cxn modelId="{6E772235-66A1-415E-B7C2-AB8A43DBEC85}" type="presOf" srcId="{798E86D5-0317-4EBE-9955-C0DE100CA316}" destId="{B60CF5BC-D406-49A7-8CBB-E81706F09BDF}" srcOrd="0" destOrd="0" presId="urn:microsoft.com/office/officeart/2005/8/layout/radial1"/>
    <dgm:cxn modelId="{0CF1D764-D837-4A19-9346-4E706E20D3FD}" type="presOf" srcId="{E0F9110B-5555-4993-AB72-33C84CDB1B40}" destId="{AAA8C235-69A9-44E2-A63A-24DB256844B6}" srcOrd="0" destOrd="0" presId="urn:microsoft.com/office/officeart/2005/8/layout/radial1"/>
    <dgm:cxn modelId="{8D976BF6-B3B9-4136-A912-2015DD50A1BE}" type="presOf" srcId="{307B710C-BD98-4780-B5A4-C0606A8366EF}" destId="{110B8B62-B0A4-434B-82C9-040044FA54C7}" srcOrd="0" destOrd="0" presId="urn:microsoft.com/office/officeart/2005/8/layout/radial1"/>
    <dgm:cxn modelId="{24EF5972-5AD9-453F-8A5A-EA113B0B9A09}" srcId="{798E86D5-0317-4EBE-9955-C0DE100CA316}" destId="{4993762B-F7F1-4621-A270-6AF96B6397C0}" srcOrd="1" destOrd="0" parTransId="{307B710C-BD98-4780-B5A4-C0606A8366EF}" sibTransId="{6DF22606-11A6-4CDA-9523-B54EFE294CA3}"/>
    <dgm:cxn modelId="{C0F082DE-978F-4B8E-ABA5-75A22AC0FB90}" type="presOf" srcId="{595BAB36-6FC4-4353-BFAA-93C949D57C50}" destId="{B0C471E7-D78A-451E-B466-93C956A22BA0}" srcOrd="0" destOrd="0" presId="urn:microsoft.com/office/officeart/2005/8/layout/radial1"/>
    <dgm:cxn modelId="{571D87A9-A413-4194-8CBF-3AE9FBFE9BE3}" type="presOf" srcId="{E0F9110B-5555-4993-AB72-33C84CDB1B40}" destId="{60ED50F8-B2FE-463D-AE8D-6AB16C544130}" srcOrd="1" destOrd="0" presId="urn:microsoft.com/office/officeart/2005/8/layout/radial1"/>
    <dgm:cxn modelId="{7C13B0CD-FF45-415C-A046-25C4A56A677B}" type="presOf" srcId="{307B710C-BD98-4780-B5A4-C0606A8366EF}" destId="{28798CA1-90C0-4F46-8C7B-BF3447A5C993}" srcOrd="1" destOrd="0" presId="urn:microsoft.com/office/officeart/2005/8/layout/radial1"/>
    <dgm:cxn modelId="{73EBAC66-3063-4D75-84B6-82C9942DE4A5}" type="presOf" srcId="{50738E2B-18C7-4C87-8362-6FD8FB341B7E}" destId="{BA4EEC29-AD67-4175-9A7C-2971B2C67643}" srcOrd="1" destOrd="0" presId="urn:microsoft.com/office/officeart/2005/8/layout/radial1"/>
    <dgm:cxn modelId="{C7A68975-08BD-41C4-84D2-3767A8E4F446}" type="presOf" srcId="{FA1CE685-BE3B-43E7-8B4A-8CBFA31991EF}" destId="{BE98D404-AFC4-4DA7-BAFD-BE27175E738D}" srcOrd="0" destOrd="0" presId="urn:microsoft.com/office/officeart/2005/8/layout/radial1"/>
    <dgm:cxn modelId="{00A3E87C-9A67-4C9C-97C6-78A1B85E7BB1}" type="presOf" srcId="{D806123E-1078-4700-8CD8-D261F739DB9D}" destId="{526D1A65-40AC-4B7F-A98D-973888BC4072}" srcOrd="0" destOrd="0" presId="urn:microsoft.com/office/officeart/2005/8/layout/radial1"/>
    <dgm:cxn modelId="{781C705F-FBEB-410F-B4BC-634854700888}" type="presOf" srcId="{50738E2B-18C7-4C87-8362-6FD8FB341B7E}" destId="{99398470-B5FD-4F2A-9294-CC52641AA0B7}" srcOrd="0" destOrd="0" presId="urn:microsoft.com/office/officeart/2005/8/layout/radial1"/>
    <dgm:cxn modelId="{3B0A9063-A0B0-463E-9117-5AFE20F848A6}" srcId="{FA1CE685-BE3B-43E7-8B4A-8CBFA31991EF}" destId="{798E86D5-0317-4EBE-9955-C0DE100CA316}" srcOrd="0" destOrd="0" parTransId="{067F9F2D-AEB7-44F2-8803-5D6E03FC44A1}" sibTransId="{7786EEBF-AE26-40F1-995C-9068CC33CA2D}"/>
    <dgm:cxn modelId="{820333DA-C246-4C4F-811F-9856BF36048B}" srcId="{798E86D5-0317-4EBE-9955-C0DE100CA316}" destId="{D806123E-1078-4700-8CD8-D261F739DB9D}" srcOrd="0" destOrd="0" parTransId="{50738E2B-18C7-4C87-8362-6FD8FB341B7E}" sibTransId="{12D9AEB6-DF8E-41EB-BEDA-DCC8BCB19AB6}"/>
    <dgm:cxn modelId="{5D9381B1-F5BE-4FEF-9F45-D318F3607EF2}" type="presParOf" srcId="{BE98D404-AFC4-4DA7-BAFD-BE27175E738D}" destId="{B60CF5BC-D406-49A7-8CBB-E81706F09BDF}" srcOrd="0" destOrd="0" presId="urn:microsoft.com/office/officeart/2005/8/layout/radial1"/>
    <dgm:cxn modelId="{E675FAAF-B5DF-4035-9D9F-0EC701BB8F12}" type="presParOf" srcId="{BE98D404-AFC4-4DA7-BAFD-BE27175E738D}" destId="{99398470-B5FD-4F2A-9294-CC52641AA0B7}" srcOrd="1" destOrd="0" presId="urn:microsoft.com/office/officeart/2005/8/layout/radial1"/>
    <dgm:cxn modelId="{935F7A19-E9AD-4D73-87EA-BDFDC76D6810}" type="presParOf" srcId="{99398470-B5FD-4F2A-9294-CC52641AA0B7}" destId="{BA4EEC29-AD67-4175-9A7C-2971B2C67643}" srcOrd="0" destOrd="0" presId="urn:microsoft.com/office/officeart/2005/8/layout/radial1"/>
    <dgm:cxn modelId="{6FD14828-B9FD-468F-B603-81577405573E}" type="presParOf" srcId="{BE98D404-AFC4-4DA7-BAFD-BE27175E738D}" destId="{526D1A65-40AC-4B7F-A98D-973888BC4072}" srcOrd="2" destOrd="0" presId="urn:microsoft.com/office/officeart/2005/8/layout/radial1"/>
    <dgm:cxn modelId="{AEF8B3C9-239A-42EB-93CF-009D1671C38E}" type="presParOf" srcId="{BE98D404-AFC4-4DA7-BAFD-BE27175E738D}" destId="{110B8B62-B0A4-434B-82C9-040044FA54C7}" srcOrd="3" destOrd="0" presId="urn:microsoft.com/office/officeart/2005/8/layout/radial1"/>
    <dgm:cxn modelId="{EFEAAC6B-543E-4255-A07D-5A5A0C40F482}" type="presParOf" srcId="{110B8B62-B0A4-434B-82C9-040044FA54C7}" destId="{28798CA1-90C0-4F46-8C7B-BF3447A5C993}" srcOrd="0" destOrd="0" presId="urn:microsoft.com/office/officeart/2005/8/layout/radial1"/>
    <dgm:cxn modelId="{84C63352-E00F-4D91-8CE4-F006866DE338}" type="presParOf" srcId="{BE98D404-AFC4-4DA7-BAFD-BE27175E738D}" destId="{6E1D2C14-CD30-4884-B335-7FE334302006}" srcOrd="4" destOrd="0" presId="urn:microsoft.com/office/officeart/2005/8/layout/radial1"/>
    <dgm:cxn modelId="{8EDA189D-FAD2-4A57-B5A7-A0A77CA7B2E2}" type="presParOf" srcId="{BE98D404-AFC4-4DA7-BAFD-BE27175E738D}" destId="{AAA8C235-69A9-44E2-A63A-24DB256844B6}" srcOrd="5" destOrd="0" presId="urn:microsoft.com/office/officeart/2005/8/layout/radial1"/>
    <dgm:cxn modelId="{B97BA52A-21CB-4E45-92D4-A14505615E0B}" type="presParOf" srcId="{AAA8C235-69A9-44E2-A63A-24DB256844B6}" destId="{60ED50F8-B2FE-463D-AE8D-6AB16C544130}" srcOrd="0" destOrd="0" presId="urn:microsoft.com/office/officeart/2005/8/layout/radial1"/>
    <dgm:cxn modelId="{E1F1B2E3-D975-4BAD-8C8E-BF1A185E3D1C}" type="presParOf" srcId="{BE98D404-AFC4-4DA7-BAFD-BE27175E738D}" destId="{B0C471E7-D78A-451E-B466-93C956A22BA0}" srcOrd="6" destOrd="0" presId="urn:microsoft.com/office/officeart/2005/8/layout/radial1"/>
  </dgm:cxnLst>
  <dgm:bg/>
  <dgm:whole/>
</dgm:dataModel>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E87EC0EC-1912-4E5E-B159-F8EC604622F4}" type="datetimeFigureOut">
              <a:rPr lang="en-US" smtClean="0"/>
              <a:t>5/10/2012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45285D82-E7B3-4931-AEE3-C4E5BCBFF4F9}"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87EC0EC-1912-4E5E-B159-F8EC604622F4}" type="datetimeFigureOut">
              <a:rPr lang="en-US" smtClean="0"/>
              <a:t>5/10/2012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85D82-E7B3-4931-AEE3-C4E5BCBFF4F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87EC0EC-1912-4E5E-B159-F8EC604622F4}" type="datetimeFigureOut">
              <a:rPr lang="en-US" smtClean="0"/>
              <a:t>5/10/2012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85D82-E7B3-4931-AEE3-C4E5BCBFF4F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87EC0EC-1912-4E5E-B159-F8EC604622F4}" type="datetimeFigureOut">
              <a:rPr lang="en-US" smtClean="0"/>
              <a:t>5/10/2012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85D82-E7B3-4931-AEE3-C4E5BCBFF4F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87EC0EC-1912-4E5E-B159-F8EC604622F4}" type="datetimeFigureOut">
              <a:rPr lang="en-US" smtClean="0"/>
              <a:t>5/10/2012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85D82-E7B3-4931-AEE3-C4E5BCBFF4F9}"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87EC0EC-1912-4E5E-B159-F8EC604622F4}" type="datetimeFigureOut">
              <a:rPr lang="en-US" smtClean="0"/>
              <a:t>5/10/2012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85D82-E7B3-4931-AEE3-C4E5BCBFF4F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87EC0EC-1912-4E5E-B159-F8EC604622F4}" type="datetimeFigureOut">
              <a:rPr lang="en-US" smtClean="0"/>
              <a:t>5/10/2012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85D82-E7B3-4931-AEE3-C4E5BCBFF4F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87EC0EC-1912-4E5E-B159-F8EC604622F4}" type="datetimeFigureOut">
              <a:rPr lang="en-US" smtClean="0"/>
              <a:t>5/10/2012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85D82-E7B3-4931-AEE3-C4E5BCBFF4F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7EC0EC-1912-4E5E-B159-F8EC604622F4}" type="datetimeFigureOut">
              <a:rPr lang="en-US" smtClean="0"/>
              <a:t>5/10/2012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85D82-E7B3-4931-AEE3-C4E5BCBFF4F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87EC0EC-1912-4E5E-B159-F8EC604622F4}" type="datetimeFigureOut">
              <a:rPr lang="en-US" smtClean="0"/>
              <a:t>5/10/2012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85D82-E7B3-4931-AEE3-C4E5BCBFF4F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87EC0EC-1912-4E5E-B159-F8EC604622F4}" type="datetimeFigureOut">
              <a:rPr lang="en-US" smtClean="0"/>
              <a:t>5/10/2012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45285D82-E7B3-4931-AEE3-C4E5BCBFF4F9}"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87EC0EC-1912-4E5E-B159-F8EC604622F4}" type="datetimeFigureOut">
              <a:rPr lang="en-US" smtClean="0"/>
              <a:t>5/10/2012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5285D82-E7B3-4931-AEE3-C4E5BCBFF4F9}"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ar-AE" sz="16600" dirty="0" smtClean="0"/>
              <a:t>المياه الجاريــة</a:t>
            </a:r>
            <a:endParaRPr lang="en-US" sz="16600" dirty="0"/>
          </a:p>
        </p:txBody>
      </p:sp>
      <p:sp>
        <p:nvSpPr>
          <p:cNvPr id="3" name="Subtitle 2"/>
          <p:cNvSpPr>
            <a:spLocks noGrp="1"/>
          </p:cNvSpPr>
          <p:nvPr>
            <p:ph type="subTitle" idx="1"/>
          </p:nvPr>
        </p:nvSpPr>
        <p:spPr>
          <a:xfrm>
            <a:off x="642910" y="3429000"/>
            <a:ext cx="7558118" cy="2883384"/>
          </a:xfrm>
        </p:spPr>
        <p:txBody>
          <a:bodyPr>
            <a:normAutofit/>
          </a:bodyPr>
          <a:lstStyle/>
          <a:p>
            <a:r>
              <a:rPr lang="ar-AE" dirty="0" smtClean="0">
                <a:solidFill>
                  <a:srgbClr val="FF0000"/>
                </a:solidFill>
              </a:rPr>
              <a:t>عمل الطلاب:</a:t>
            </a:r>
          </a:p>
          <a:p>
            <a:r>
              <a:rPr lang="ar-AE" dirty="0" smtClean="0"/>
              <a:t>حسين عبدالله                                                                   </a:t>
            </a:r>
          </a:p>
          <a:p>
            <a:r>
              <a:rPr lang="ar-AE" dirty="0" smtClean="0"/>
              <a:t>مهنأ خليفة                                       </a:t>
            </a:r>
          </a:p>
          <a:p>
            <a:r>
              <a:rPr lang="ar-AE" dirty="0" smtClean="0"/>
              <a:t>سلطان محمد</a:t>
            </a:r>
          </a:p>
          <a:p>
            <a:r>
              <a:rPr lang="ar-AE" dirty="0" smtClean="0"/>
              <a:t>حسين كريمة</a:t>
            </a:r>
          </a:p>
          <a:p>
            <a:r>
              <a:rPr lang="ar-AE" dirty="0" smtClean="0"/>
              <a:t>طارق سعد </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AE" dirty="0" smtClean="0"/>
              <a:t>أولاً المياه الجارية:</a:t>
            </a:r>
            <a:endParaRPr lang="en-US" dirty="0"/>
          </a:p>
        </p:txBody>
      </p:sp>
      <p:sp>
        <p:nvSpPr>
          <p:cNvPr id="3" name="Content Placeholder 2"/>
          <p:cNvSpPr>
            <a:spLocks noGrp="1"/>
          </p:cNvSpPr>
          <p:nvPr>
            <p:ph idx="1"/>
          </p:nvPr>
        </p:nvSpPr>
        <p:spPr>
          <a:xfrm>
            <a:off x="457200" y="1935480"/>
            <a:ext cx="8229600" cy="1279206"/>
          </a:xfrm>
        </p:spPr>
        <p:txBody>
          <a:bodyPr>
            <a:normAutofit lnSpcReduction="10000"/>
          </a:bodyPr>
          <a:lstStyle/>
          <a:p>
            <a:pPr algn="r">
              <a:buNone/>
            </a:pPr>
            <a:r>
              <a:rPr lang="ar-AE" dirty="0" smtClean="0">
                <a:solidFill>
                  <a:srgbClr val="FF0000"/>
                </a:solidFill>
              </a:rPr>
              <a:t>هي المياه التي تسقط على الأرض وتجري فوق سطحها على هيئة جداول وأنهار, متخذة طريقها مع إنحدار الأرض حتى تصل إلى البحار والمحيطات أو أي منطقة منخفضة.</a:t>
            </a:r>
            <a:endParaRPr lang="en-US" dirty="0">
              <a:solidFill>
                <a:srgbClr val="FF0000"/>
              </a:solidFill>
            </a:endParaRPr>
          </a:p>
        </p:txBody>
      </p:sp>
      <p:cxnSp>
        <p:nvCxnSpPr>
          <p:cNvPr id="5" name="Straight Arrow Connector 4"/>
          <p:cNvCxnSpPr/>
          <p:nvPr/>
        </p:nvCxnSpPr>
        <p:spPr>
          <a:xfrm flipV="1">
            <a:off x="2786050" y="3000372"/>
            <a:ext cx="1214446" cy="8572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 name="Title 1"/>
          <p:cNvSpPr txBox="1">
            <a:spLocks/>
          </p:cNvSpPr>
          <p:nvPr/>
        </p:nvSpPr>
        <p:spPr>
          <a:xfrm>
            <a:off x="285720" y="3429000"/>
            <a:ext cx="3195630" cy="1143000"/>
          </a:xfrm>
          <a:prstGeom prst="rect">
            <a:avLst/>
          </a:prstGeom>
        </p:spPr>
        <p:txBody>
          <a:bodyPr vert="horz" lIns="0" rIns="0" bIns="0"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ar-AE" sz="5000" b="0" i="0" u="none" strike="noStrike" kern="1200" cap="none" spc="0" normalizeH="0" baseline="0" noProof="0" dirty="0" smtClean="0">
                <a:ln>
                  <a:noFill/>
                </a:ln>
                <a:solidFill>
                  <a:schemeClr val="accent5">
                    <a:lumMod val="75000"/>
                  </a:schemeClr>
                </a:solidFill>
                <a:effectLst/>
                <a:uLnTx/>
                <a:uFillTx/>
                <a:latin typeface="+mj-lt"/>
                <a:ea typeface="+mj-ea"/>
                <a:cs typeface="+mj-cs"/>
              </a:rPr>
              <a:t>تعريف المياه الجارية</a:t>
            </a:r>
            <a:endParaRPr kumimoji="0" lang="en-US" sz="5000" b="0" i="0" u="none" strike="noStrike" kern="1200" cap="none" spc="0" normalizeH="0" baseline="0" noProof="0" dirty="0">
              <a:ln>
                <a:noFill/>
              </a:ln>
              <a:solidFill>
                <a:schemeClr val="accent5">
                  <a:lumMod val="75000"/>
                </a:schemeClr>
              </a:solidFill>
              <a:effectLst/>
              <a:uLnTx/>
              <a:uFillTx/>
              <a:latin typeface="+mj-lt"/>
              <a:ea typeface="+mj-ea"/>
              <a:cs typeface="+mj-cs"/>
            </a:endParaRPr>
          </a:p>
        </p:txBody>
      </p:sp>
      <p:sp>
        <p:nvSpPr>
          <p:cNvPr id="7" name="Content Placeholder 2"/>
          <p:cNvSpPr txBox="1">
            <a:spLocks/>
          </p:cNvSpPr>
          <p:nvPr/>
        </p:nvSpPr>
        <p:spPr>
          <a:xfrm>
            <a:off x="714348" y="4929198"/>
            <a:ext cx="8229600" cy="1279206"/>
          </a:xfrm>
          <a:prstGeom prst="rect">
            <a:avLst/>
          </a:prstGeom>
        </p:spPr>
        <p:txBody>
          <a:bodyPr vert="horz">
            <a:normAutofit/>
          </a:bodyPr>
          <a:lstStyle/>
          <a:p>
            <a:pPr marL="274320" marR="0" lvl="0" indent="-274320" algn="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ar-AE" sz="2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كما يطلق المصطلح العلمي ”نهر</a:t>
            </a:r>
            <a:r>
              <a:rPr kumimoji="0" lang="ar-AE" sz="2800" b="0" i="0" u="none" strike="noStrike" kern="1200" cap="none" spc="0" normalizeH="0" noProof="0" dirty="0" smtClean="0">
                <a:ln>
                  <a:noFill/>
                </a:ln>
                <a:solidFill>
                  <a:schemeClr val="tx1">
                    <a:lumMod val="65000"/>
                    <a:lumOff val="35000"/>
                  </a:schemeClr>
                </a:solidFill>
                <a:effectLst/>
                <a:uLnTx/>
                <a:uFillTx/>
                <a:latin typeface="+mn-lt"/>
                <a:ea typeface="+mn-ea"/>
                <a:cs typeface="+mn-cs"/>
              </a:rPr>
              <a:t>“ على المياه الجارية الكبيرة والتي يتم تغذيتها من مجاري أصغر تسمى روافد</a:t>
            </a:r>
            <a:endParaRPr kumimoji="0" lang="en-US" sz="28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p:txBody>
      </p:sp>
      <p:sp>
        <p:nvSpPr>
          <p:cNvPr id="8" name="Title 1"/>
          <p:cNvSpPr txBox="1">
            <a:spLocks/>
          </p:cNvSpPr>
          <p:nvPr/>
        </p:nvSpPr>
        <p:spPr>
          <a:xfrm>
            <a:off x="7715272" y="4143380"/>
            <a:ext cx="1123928" cy="428620"/>
          </a:xfrm>
          <a:prstGeom prst="rect">
            <a:avLst/>
          </a:prstGeom>
        </p:spPr>
        <p:txBody>
          <a:bodyPr vert="horz" lIns="0" rIns="0" bIns="0" anchor="b">
            <a:normAutofit fontScale="92500" lnSpcReduction="10000"/>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ar-AE" sz="2800" b="0" i="0" u="none" strike="noStrike" kern="1200" cap="none" spc="0" normalizeH="0" baseline="0" noProof="0" dirty="0" smtClean="0">
                <a:ln>
                  <a:noFill/>
                </a:ln>
                <a:solidFill>
                  <a:schemeClr val="tx2">
                    <a:lumMod val="60000"/>
                    <a:lumOff val="40000"/>
                  </a:schemeClr>
                </a:solidFill>
                <a:effectLst/>
                <a:uLnTx/>
                <a:uFillTx/>
                <a:latin typeface="Tahoma" pitchFamily="34" charset="0"/>
                <a:ea typeface="Tahoma" pitchFamily="34" charset="0"/>
                <a:cs typeface="Tahoma" pitchFamily="34" charset="0"/>
              </a:rPr>
              <a:t>الروافد</a:t>
            </a:r>
            <a:endParaRPr kumimoji="0" lang="en-US" sz="2800" b="0" i="0" u="none" strike="noStrike" kern="1200" cap="none" spc="0" normalizeH="0" baseline="0" noProof="0" dirty="0">
              <a:ln>
                <a:noFill/>
              </a:ln>
              <a:solidFill>
                <a:schemeClr val="tx2">
                  <a:lumMod val="60000"/>
                  <a:lumOff val="40000"/>
                </a:schemeClr>
              </a:solidFill>
              <a:effectLst/>
              <a:uLnTx/>
              <a:uFillTx/>
              <a:latin typeface="Tahoma" pitchFamily="34" charset="0"/>
              <a:ea typeface="Tahoma" pitchFamily="34" charset="0"/>
              <a:cs typeface="Tahoma" pitchFamily="34" charset="0"/>
            </a:endParaRPr>
          </a:p>
        </p:txBody>
      </p:sp>
      <p:cxnSp>
        <p:nvCxnSpPr>
          <p:cNvPr id="9" name="Straight Arrow Connector 8"/>
          <p:cNvCxnSpPr/>
          <p:nvPr/>
        </p:nvCxnSpPr>
        <p:spPr>
          <a:xfrm rot="10800000">
            <a:off x="6286512" y="4429132"/>
            <a:ext cx="142876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2" name="Title 1"/>
          <p:cNvSpPr txBox="1">
            <a:spLocks/>
          </p:cNvSpPr>
          <p:nvPr/>
        </p:nvSpPr>
        <p:spPr>
          <a:xfrm>
            <a:off x="6286512" y="3857628"/>
            <a:ext cx="1214446" cy="428620"/>
          </a:xfrm>
          <a:prstGeom prst="rect">
            <a:avLst/>
          </a:prstGeom>
        </p:spPr>
        <p:txBody>
          <a:bodyPr vert="horz" lIns="0" rIns="0" bIns="0" anchor="b">
            <a:normAutofit fontScale="92500" lnSpcReduction="10000"/>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ar-AE" sz="2800" b="0" i="0" u="none" strike="noStrike" kern="1200" cap="none" spc="0" normalizeH="0" baseline="0" noProof="0" dirty="0" smtClean="0">
                <a:ln>
                  <a:noFill/>
                </a:ln>
                <a:solidFill>
                  <a:schemeClr val="accent2">
                    <a:lumMod val="75000"/>
                  </a:schemeClr>
                </a:solidFill>
                <a:effectLst/>
                <a:uLnTx/>
                <a:uFillTx/>
                <a:latin typeface="Tahoma" pitchFamily="34" charset="0"/>
                <a:ea typeface="Tahoma" pitchFamily="34" charset="0"/>
                <a:cs typeface="Tahoma" pitchFamily="34" charset="0"/>
              </a:rPr>
              <a:t>تغذي</a:t>
            </a:r>
            <a:endParaRPr kumimoji="0" lang="en-US" sz="2800" b="0" i="0" u="none" strike="noStrike" kern="1200" cap="none" spc="0" normalizeH="0" baseline="0" noProof="0" dirty="0">
              <a:ln>
                <a:noFill/>
              </a:ln>
              <a:solidFill>
                <a:schemeClr val="accent2">
                  <a:lumMod val="75000"/>
                </a:schemeClr>
              </a:solidFill>
              <a:effectLst/>
              <a:uLnTx/>
              <a:uFillTx/>
              <a:latin typeface="Tahoma" pitchFamily="34" charset="0"/>
              <a:ea typeface="Tahoma" pitchFamily="34" charset="0"/>
              <a:cs typeface="Tahoma" pitchFamily="34" charset="0"/>
            </a:endParaRPr>
          </a:p>
        </p:txBody>
      </p:sp>
      <p:sp>
        <p:nvSpPr>
          <p:cNvPr id="13" name="Title 1"/>
          <p:cNvSpPr txBox="1">
            <a:spLocks/>
          </p:cNvSpPr>
          <p:nvPr/>
        </p:nvSpPr>
        <p:spPr>
          <a:xfrm>
            <a:off x="5000628" y="4143380"/>
            <a:ext cx="1123928" cy="428620"/>
          </a:xfrm>
          <a:prstGeom prst="rect">
            <a:avLst/>
          </a:prstGeom>
        </p:spPr>
        <p:txBody>
          <a:bodyPr vert="horz" lIns="0" rIns="0" bIns="0" anchor="b">
            <a:normAutofit fontScale="92500" lnSpcReduction="10000"/>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ar-AE" sz="2800" b="0" i="0" u="none" strike="noStrike" kern="1200" cap="none" spc="0" normalizeH="0" baseline="0" noProof="0" dirty="0" smtClean="0">
                <a:ln>
                  <a:noFill/>
                </a:ln>
                <a:solidFill>
                  <a:schemeClr val="accent1">
                    <a:lumMod val="75000"/>
                  </a:schemeClr>
                </a:solidFill>
                <a:effectLst/>
                <a:uLnTx/>
                <a:uFillTx/>
                <a:latin typeface="Tahoma" pitchFamily="34" charset="0"/>
                <a:ea typeface="Tahoma" pitchFamily="34" charset="0"/>
                <a:cs typeface="Tahoma" pitchFamily="34" charset="0"/>
              </a:rPr>
              <a:t>الأنهار</a:t>
            </a:r>
            <a:endParaRPr kumimoji="0" lang="en-US" sz="2800" b="0" i="0" u="none" strike="noStrike" kern="1200" cap="none" spc="0" normalizeH="0" baseline="0" noProof="0" dirty="0">
              <a:ln>
                <a:noFill/>
              </a:ln>
              <a:solidFill>
                <a:schemeClr val="accent1">
                  <a:lumMod val="75000"/>
                </a:schemeClr>
              </a:solidFill>
              <a:effectLst/>
              <a:uLnTx/>
              <a:uFillTx/>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checkerboard(across)">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ox(i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P spid="7" grpId="0" build="p"/>
      <p:bldP spid="8"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0"/>
            <a:ext cx="8229600" cy="1143000"/>
          </a:xfrm>
        </p:spPr>
        <p:txBody>
          <a:bodyPr/>
          <a:lstStyle/>
          <a:p>
            <a:pPr algn="r"/>
            <a:r>
              <a:rPr lang="ar-AE" dirty="0" smtClean="0"/>
              <a:t>سرعة المياه الجارية</a:t>
            </a:r>
            <a:endParaRPr lang="en-US" dirty="0"/>
          </a:p>
        </p:txBody>
      </p:sp>
      <p:sp>
        <p:nvSpPr>
          <p:cNvPr id="3" name="Content Placeholder 2"/>
          <p:cNvSpPr>
            <a:spLocks noGrp="1"/>
          </p:cNvSpPr>
          <p:nvPr>
            <p:ph idx="1"/>
          </p:nvPr>
        </p:nvSpPr>
        <p:spPr>
          <a:xfrm>
            <a:off x="457200" y="1935480"/>
            <a:ext cx="8229600" cy="636264"/>
          </a:xfrm>
        </p:spPr>
        <p:txBody>
          <a:bodyPr/>
          <a:lstStyle/>
          <a:p>
            <a:pPr algn="ctr">
              <a:buNone/>
            </a:pPr>
            <a:r>
              <a:rPr lang="ar-AE" sz="2800" dirty="0" smtClean="0">
                <a:latin typeface="Tahoma" pitchFamily="34" charset="0"/>
                <a:ea typeface="Tahoma" pitchFamily="34" charset="0"/>
                <a:cs typeface="Tahoma" pitchFamily="34" charset="0"/>
              </a:rPr>
              <a:t>العوامل التي تؤثر في سرعة المياه في المجرى هي : </a:t>
            </a:r>
          </a:p>
          <a:p>
            <a:pPr algn="r">
              <a:buNone/>
            </a:pPr>
            <a:endParaRPr lang="en-US" dirty="0"/>
          </a:p>
        </p:txBody>
      </p:sp>
      <p:cxnSp>
        <p:nvCxnSpPr>
          <p:cNvPr id="5" name="Straight Arrow Connector 4"/>
          <p:cNvCxnSpPr/>
          <p:nvPr/>
        </p:nvCxnSpPr>
        <p:spPr>
          <a:xfrm>
            <a:off x="4929190" y="2571744"/>
            <a:ext cx="2500330" cy="8572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rot="10800000" flipV="1">
            <a:off x="1643042" y="2571744"/>
            <a:ext cx="2786082" cy="9286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rot="5400000">
            <a:off x="4357686" y="3000372"/>
            <a:ext cx="8572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5929322" y="3429000"/>
            <a:ext cx="3002947" cy="830997"/>
          </a:xfrm>
          <a:prstGeom prst="rect">
            <a:avLst/>
          </a:prstGeom>
          <a:noFill/>
        </p:spPr>
        <p:txBody>
          <a:bodyPr wrap="square" lIns="91440" tIns="45720" rIns="91440" bIns="45720">
            <a:spAutoFit/>
          </a:bodyPr>
          <a:lstStyle/>
          <a:p>
            <a:pPr algn="ctr"/>
            <a:r>
              <a:rPr kumimoji="0" lang="ar-AE" sz="2400" b="1" i="0" u="none" strike="noStrike" kern="1200" cap="none" spc="0" normalizeH="0" baseline="0" noProof="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uLnTx/>
                <a:uFillTx/>
                <a:latin typeface="Tahoma" pitchFamily="34" charset="0"/>
                <a:ea typeface="Tahoma" pitchFamily="34" charset="0"/>
                <a:cs typeface="Tahoma" pitchFamily="34" charset="0"/>
              </a:rPr>
              <a:t>درجة إنحدار المجرى</a:t>
            </a:r>
            <a:endParaRPr lang="en-US" sz="2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2" name="Content Placeholder 2"/>
          <p:cNvSpPr txBox="1">
            <a:spLocks/>
          </p:cNvSpPr>
          <p:nvPr/>
        </p:nvSpPr>
        <p:spPr>
          <a:xfrm>
            <a:off x="6215074" y="4357694"/>
            <a:ext cx="2786082" cy="1500198"/>
          </a:xfrm>
          <a:prstGeom prst="rect">
            <a:avLst/>
          </a:prstGeom>
        </p:spPr>
        <p:txBody>
          <a:bodyPr vert="horz">
            <a:normAutofit fontScale="77500" lnSpcReduction="20000"/>
          </a:bodyPr>
          <a:lstStyle/>
          <a:p>
            <a:pPr marL="274320" marR="0" lvl="0" indent="-27432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ar-AE" sz="2800" b="0" i="0" u="none" strike="noStrike" kern="1200" cap="none" spc="0" normalizeH="0" baseline="0" noProof="0" dirty="0" smtClean="0">
                <a:ln>
                  <a:noFill/>
                </a:ln>
                <a:solidFill>
                  <a:schemeClr val="accent1">
                    <a:lumMod val="75000"/>
                  </a:schemeClr>
                </a:solidFill>
                <a:effectLst/>
                <a:uLnTx/>
                <a:uFillTx/>
                <a:latin typeface="Tahoma" pitchFamily="34" charset="0"/>
                <a:ea typeface="Tahoma" pitchFamily="34" charset="0"/>
                <a:cs typeface="Tahoma" pitchFamily="34" charset="0"/>
              </a:rPr>
              <a:t>تزيد سرعة تدقف المياه في المناطق</a:t>
            </a:r>
            <a:r>
              <a:rPr kumimoji="0" lang="ar-AE" sz="2800" b="0" i="0" u="none" strike="noStrike" kern="1200" cap="none" spc="0" normalizeH="0" noProof="0" dirty="0" smtClean="0">
                <a:ln>
                  <a:noFill/>
                </a:ln>
                <a:solidFill>
                  <a:schemeClr val="accent1">
                    <a:lumMod val="75000"/>
                  </a:schemeClr>
                </a:solidFill>
                <a:effectLst/>
                <a:uLnTx/>
                <a:uFillTx/>
                <a:latin typeface="Tahoma" pitchFamily="34" charset="0"/>
                <a:ea typeface="Tahoma" pitchFamily="34" charset="0"/>
                <a:cs typeface="Tahoma" pitchFamily="34" charset="0"/>
              </a:rPr>
              <a:t> شديدة الإنحدار وتقل كلما قل الإنحدار</a:t>
            </a:r>
            <a:endParaRPr kumimoji="0" lang="ar-AE" sz="2800" b="0" i="0" u="none" strike="noStrike" kern="1200" cap="none" spc="0" normalizeH="0" baseline="0" noProof="0" dirty="0" smtClean="0">
              <a:ln>
                <a:noFill/>
              </a:ln>
              <a:solidFill>
                <a:schemeClr val="accent1">
                  <a:lumMod val="75000"/>
                </a:schemeClr>
              </a:solidFill>
              <a:effectLst/>
              <a:uLnTx/>
              <a:uFillTx/>
              <a:latin typeface="Tahoma" pitchFamily="34" charset="0"/>
              <a:ea typeface="Tahoma" pitchFamily="34" charset="0"/>
              <a:cs typeface="Tahoma" pitchFamily="34" charset="0"/>
            </a:endParaRPr>
          </a:p>
          <a:p>
            <a:pPr marL="274320" marR="0" lvl="0" indent="-274320" algn="r"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en-US" sz="26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
        <p:nvSpPr>
          <p:cNvPr id="13" name="Rectangle 12"/>
          <p:cNvSpPr/>
          <p:nvPr/>
        </p:nvSpPr>
        <p:spPr>
          <a:xfrm>
            <a:off x="3571868" y="3429000"/>
            <a:ext cx="2571768" cy="769441"/>
          </a:xfrm>
          <a:prstGeom prst="rect">
            <a:avLst/>
          </a:prstGeom>
          <a:noFill/>
        </p:spPr>
        <p:txBody>
          <a:bodyPr wrap="square" lIns="91440" tIns="45720" rIns="91440" bIns="45720">
            <a:spAutoFit/>
          </a:bodyPr>
          <a:lstStyle/>
          <a:p>
            <a:pPr algn="ctr"/>
            <a:r>
              <a:rPr lang="ar-AE" sz="4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معدل الصرف</a:t>
            </a:r>
            <a:endParaRPr lang="en-US" sz="4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15" name="Content Placeholder 2"/>
          <p:cNvSpPr txBox="1">
            <a:spLocks/>
          </p:cNvSpPr>
          <p:nvPr/>
        </p:nvSpPr>
        <p:spPr>
          <a:xfrm>
            <a:off x="3500430" y="4214818"/>
            <a:ext cx="2714644" cy="1785950"/>
          </a:xfrm>
          <a:prstGeom prst="rect">
            <a:avLst/>
          </a:prstGeom>
        </p:spPr>
        <p:txBody>
          <a:bodyPr vert="horz">
            <a:normAutofit fontScale="92500" lnSpcReduction="10000"/>
          </a:bodyPr>
          <a:lstStyle/>
          <a:p>
            <a:pPr marL="274320" marR="0" lvl="0" indent="-274320" algn="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ar-AE" sz="2600" b="0" i="0" u="none" strike="noStrike" kern="1200" cap="none" spc="0" normalizeH="0" baseline="0" noProof="0" dirty="0" smtClean="0">
                <a:ln>
                  <a:noFill/>
                </a:ln>
                <a:solidFill>
                  <a:schemeClr val="accent1">
                    <a:lumMod val="75000"/>
                  </a:schemeClr>
                </a:solidFill>
                <a:effectLst/>
                <a:uLnTx/>
                <a:uFillTx/>
                <a:latin typeface="+mn-lt"/>
                <a:ea typeface="+mn-ea"/>
                <a:cs typeface="+mn-cs"/>
              </a:rPr>
              <a:t>وهوكمية</a:t>
            </a:r>
            <a:r>
              <a:rPr kumimoji="0" lang="ar-AE" sz="2600" b="0" i="0" u="none" strike="noStrike" kern="1200" cap="none" spc="0" normalizeH="0" noProof="0" dirty="0" smtClean="0">
                <a:ln>
                  <a:noFill/>
                </a:ln>
                <a:solidFill>
                  <a:schemeClr val="accent1">
                    <a:lumMod val="75000"/>
                  </a:schemeClr>
                </a:solidFill>
                <a:effectLst/>
                <a:uLnTx/>
                <a:uFillTx/>
                <a:latin typeface="+mn-lt"/>
                <a:ea typeface="+mn-ea"/>
                <a:cs typeface="+mn-cs"/>
              </a:rPr>
              <a:t> المياه التي تمر من خلال المجرى في وحدة زمن معينة ورمز معدل الصرف </a:t>
            </a:r>
            <a:r>
              <a:rPr kumimoji="0" lang="en-US" sz="2600" b="0" i="0" u="none" strike="noStrike" kern="1200" cap="none" spc="0" normalizeH="0" noProof="0" dirty="0" smtClean="0">
                <a:ln>
                  <a:noFill/>
                </a:ln>
                <a:solidFill>
                  <a:schemeClr val="accent1">
                    <a:lumMod val="75000"/>
                  </a:schemeClr>
                </a:solidFill>
                <a:effectLst/>
                <a:uLnTx/>
                <a:uFillTx/>
                <a:latin typeface="+mn-lt"/>
                <a:ea typeface="+mn-ea"/>
                <a:cs typeface="+mn-cs"/>
              </a:rPr>
              <a:t>(m³/sec) </a:t>
            </a:r>
            <a:endParaRPr kumimoji="0" lang="en-US" sz="26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
        <p:nvSpPr>
          <p:cNvPr id="16" name="Rectangle 15"/>
          <p:cNvSpPr/>
          <p:nvPr/>
        </p:nvSpPr>
        <p:spPr>
          <a:xfrm>
            <a:off x="0" y="3500438"/>
            <a:ext cx="3150221" cy="584775"/>
          </a:xfrm>
          <a:prstGeom prst="rect">
            <a:avLst/>
          </a:prstGeom>
          <a:noFill/>
        </p:spPr>
        <p:txBody>
          <a:bodyPr wrap="none" lIns="91440" tIns="45720" rIns="91440" bIns="45720">
            <a:spAutoFit/>
          </a:bodyPr>
          <a:lstStyle/>
          <a:p>
            <a:pPr algn="ctr"/>
            <a:r>
              <a:rPr lang="ar-AE" sz="32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مساحة مقطع المجرى </a:t>
            </a:r>
            <a:endParaRPr lang="en-US" sz="32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17" name="Content Placeholder 2"/>
          <p:cNvSpPr txBox="1">
            <a:spLocks/>
          </p:cNvSpPr>
          <p:nvPr/>
        </p:nvSpPr>
        <p:spPr>
          <a:xfrm>
            <a:off x="357158" y="4000504"/>
            <a:ext cx="2714644" cy="2143140"/>
          </a:xfrm>
          <a:prstGeom prst="rect">
            <a:avLst/>
          </a:prstGeom>
        </p:spPr>
        <p:txBody>
          <a:bodyPr vert="horz">
            <a:normAutofit fontScale="92500" lnSpcReduction="20000"/>
          </a:bodyPr>
          <a:lstStyle/>
          <a:p>
            <a:pPr marL="274320" marR="0" lvl="0" indent="-274320" algn="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ar-AE" sz="2600" b="0" i="0" u="none" strike="noStrike" kern="1200" cap="none" spc="0" normalizeH="0" baseline="0" noProof="0" dirty="0" smtClean="0">
                <a:ln>
                  <a:noFill/>
                </a:ln>
                <a:solidFill>
                  <a:schemeClr val="accent1">
                    <a:lumMod val="75000"/>
                  </a:schemeClr>
                </a:solidFill>
                <a:effectLst/>
                <a:uLnTx/>
                <a:uFillTx/>
                <a:latin typeface="+mn-lt"/>
                <a:ea typeface="+mn-ea"/>
                <a:cs typeface="+mn-cs"/>
              </a:rPr>
              <a:t>الإحتكاك بين الماء والمجرى يقلل من سرعة</a:t>
            </a:r>
            <a:r>
              <a:rPr kumimoji="0" lang="ar-AE" sz="2600" b="0" i="0" u="none" strike="noStrike" kern="1200" cap="none" spc="0" normalizeH="0" noProof="0" dirty="0" smtClean="0">
                <a:ln>
                  <a:noFill/>
                </a:ln>
                <a:solidFill>
                  <a:schemeClr val="accent1">
                    <a:lumMod val="75000"/>
                  </a:schemeClr>
                </a:solidFill>
                <a:effectLst/>
                <a:uLnTx/>
                <a:uFillTx/>
                <a:latin typeface="+mn-lt"/>
                <a:ea typeface="+mn-ea"/>
                <a:cs typeface="+mn-cs"/>
              </a:rPr>
              <a:t> الجريان كل ما كان مجرى المياه ضيق كلما كانت سرعة الجريان أكبر لأنه المياه لا تحتك أكتر بالأرض</a:t>
            </a:r>
            <a:endParaRPr kumimoji="0" lang="en-US" sz="26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checkerboard(across)">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12">
                                            <p:txEl>
                                              <p:pRg st="0" end="0"/>
                                            </p:txEl>
                                          </p:spTgt>
                                        </p:tgtEl>
                                        <p:attrNameLst>
                                          <p:attrName>style.visibility</p:attrName>
                                        </p:attrNameLst>
                                      </p:cBhvr>
                                      <p:to>
                                        <p:strVal val="visible"/>
                                      </p:to>
                                    </p:set>
                                    <p:animEffect transition="in" filter="checkerboard(across)">
                                      <p:cBhvr>
                                        <p:cTn id="40" dur="500"/>
                                        <p:tgtEl>
                                          <p:spTgt spid="12">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8" presetClass="entr" presetSubtype="16"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diamond(in)">
                                      <p:cBhvr>
                                        <p:cTn id="45" dur="20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 fill="hold">
                                          <p:stCondLst>
                                            <p:cond delay="0"/>
                                          </p:stCondLst>
                                        </p:cTn>
                                        <p:tgtEl>
                                          <p:spTgt spid="15">
                                            <p:txEl>
                                              <p:pRg st="0" end="0"/>
                                            </p:txEl>
                                          </p:spTgt>
                                        </p:tgtEl>
                                        <p:attrNameLst>
                                          <p:attrName>style.visibility</p:attrName>
                                        </p:attrNameLst>
                                      </p:cBhvr>
                                      <p:to>
                                        <p:strVal val="visible"/>
                                      </p:to>
                                    </p:set>
                                    <p:animEffect transition="in" filter="checkerboard(across)">
                                      <p:cBhvr>
                                        <p:cTn id="50" dur="500"/>
                                        <p:tgtEl>
                                          <p:spTgt spid="15">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8" presetClass="entr" presetSubtype="16"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diamond(in)">
                                      <p:cBhvr>
                                        <p:cTn id="55" dur="2000"/>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5" presetClass="entr" presetSubtype="10" fill="hold" grpId="0" nodeType="clickEffect">
                                  <p:stCondLst>
                                    <p:cond delay="0"/>
                                  </p:stCondLst>
                                  <p:childTnLst>
                                    <p:set>
                                      <p:cBhvr>
                                        <p:cTn id="59" dur="1" fill="hold">
                                          <p:stCondLst>
                                            <p:cond delay="0"/>
                                          </p:stCondLst>
                                        </p:cTn>
                                        <p:tgtEl>
                                          <p:spTgt spid="17">
                                            <p:txEl>
                                              <p:pRg st="0" end="0"/>
                                            </p:txEl>
                                          </p:spTgt>
                                        </p:tgtEl>
                                        <p:attrNameLst>
                                          <p:attrName>style.visibility</p:attrName>
                                        </p:attrNameLst>
                                      </p:cBhvr>
                                      <p:to>
                                        <p:strVal val="visible"/>
                                      </p:to>
                                    </p:set>
                                    <p:animEffect transition="in" filter="checkerboard(across)">
                                      <p:cBhvr>
                                        <p:cTn id="6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P spid="12" grpId="0" build="p"/>
      <p:bldP spid="13" grpId="0"/>
      <p:bldP spid="15" grpId="0" build="p"/>
      <p:bldP spid="16" grpId="0"/>
      <p:bldP spid="1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7356" y="1357298"/>
            <a:ext cx="5300642" cy="1143000"/>
          </a:xfrm>
        </p:spPr>
        <p:txBody>
          <a:bodyPr>
            <a:normAutofit fontScale="90000"/>
          </a:bodyPr>
          <a:lstStyle/>
          <a:p>
            <a:pPr algn="ctr"/>
            <a:r>
              <a:rPr lang="ar-AE" b="1" dirty="0" smtClean="0"/>
              <a:t>العمل الجيولوجي للمياه الجارية : </a:t>
            </a:r>
            <a:br>
              <a:rPr lang="ar-AE" b="1" dirty="0" smtClean="0"/>
            </a:br>
            <a:r>
              <a:rPr lang="ar-AE" b="1" dirty="0" smtClean="0"/>
              <a:t>النحت </a:t>
            </a:r>
            <a:endParaRPr lang="en-US" b="1" dirty="0"/>
          </a:p>
        </p:txBody>
      </p:sp>
      <p:sp>
        <p:nvSpPr>
          <p:cNvPr id="3" name="Content Placeholder 2"/>
          <p:cNvSpPr>
            <a:spLocks noGrp="1"/>
          </p:cNvSpPr>
          <p:nvPr>
            <p:ph idx="1"/>
          </p:nvPr>
        </p:nvSpPr>
        <p:spPr>
          <a:xfrm>
            <a:off x="571472" y="3286124"/>
            <a:ext cx="8229600" cy="1279206"/>
          </a:xfrm>
        </p:spPr>
        <p:txBody>
          <a:bodyPr>
            <a:normAutofit/>
          </a:bodyPr>
          <a:lstStyle/>
          <a:p>
            <a:pPr algn="ctr">
              <a:buNone/>
            </a:pPr>
            <a:r>
              <a:rPr lang="ar-AE" sz="3600" dirty="0" smtClean="0">
                <a:latin typeface="Tahoma" pitchFamily="34" charset="0"/>
                <a:ea typeface="Tahoma" pitchFamily="34" charset="0"/>
                <a:cs typeface="Tahoma" pitchFamily="34" charset="0"/>
              </a:rPr>
              <a:t>تفوم المياه الجارية بنحت القاع وجوانب المجرى من خلال ثلاث عمليات </a:t>
            </a:r>
            <a:endParaRPr lang="en-US" sz="3600" dirty="0">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0" y="0"/>
          <a:ext cx="9144000" cy="44291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3143240" y="3164681"/>
            <a:ext cx="2786082" cy="3693319"/>
          </a:xfrm>
          <a:prstGeom prst="rect">
            <a:avLst/>
          </a:prstGeom>
          <a:noFill/>
        </p:spPr>
        <p:txBody>
          <a:bodyPr wrap="square" rtlCol="0">
            <a:spAutoFit/>
          </a:bodyPr>
          <a:lstStyle/>
          <a:p>
            <a:pPr algn="ctr"/>
            <a:r>
              <a:rPr lang="ar-AE" dirty="0" smtClean="0">
                <a:latin typeface="Tahoma" pitchFamily="34" charset="0"/>
                <a:ea typeface="Tahoma" pitchFamily="34" charset="0"/>
                <a:cs typeface="Tahoma" pitchFamily="34" charset="0"/>
              </a:rPr>
              <a:t>من المعروف أن الماء لا يعتبر مادة صالحة للبري أو صقل المواد الأخرى مع ذلك يحمل المياه الرواسب والصخور الصغيرة وتصطدم هذه الحبيبات بالصخور فتؤدي إلى نحتها كما تعمل على نحت القاع وخاصة عند مسقط المياه حيث تتحرك القطع الصخرية المتساقطة مع المياه حركر دورانية وبتكرار العملية تتكون الحفر الوعائية </a:t>
            </a:r>
            <a:endParaRPr lang="en-US" dirty="0">
              <a:latin typeface="Tahoma" pitchFamily="34" charset="0"/>
              <a:ea typeface="Tahoma" pitchFamily="34" charset="0"/>
              <a:cs typeface="Tahoma" pitchFamily="34" charset="0"/>
            </a:endParaRPr>
          </a:p>
        </p:txBody>
      </p:sp>
      <p:sp>
        <p:nvSpPr>
          <p:cNvPr id="6" name="TextBox 5"/>
          <p:cNvSpPr txBox="1"/>
          <p:nvPr/>
        </p:nvSpPr>
        <p:spPr>
          <a:xfrm>
            <a:off x="0" y="3164680"/>
            <a:ext cx="2786082" cy="1569660"/>
          </a:xfrm>
          <a:prstGeom prst="rect">
            <a:avLst/>
          </a:prstGeom>
          <a:noFill/>
        </p:spPr>
        <p:txBody>
          <a:bodyPr wrap="square" rtlCol="0">
            <a:spAutoFit/>
          </a:bodyPr>
          <a:lstStyle/>
          <a:p>
            <a:pPr algn="ctr"/>
            <a:r>
              <a:rPr lang="ar-AE" sz="2400" dirty="0" smtClean="0">
                <a:latin typeface="Tahoma" pitchFamily="34" charset="0"/>
                <a:ea typeface="Tahoma" pitchFamily="34" charset="0"/>
                <a:cs typeface="Tahoma" pitchFamily="34" charset="0"/>
              </a:rPr>
              <a:t>تعمل المياه الجارية على إذابة الكثير من الأيونات من الصخور والمعادن .</a:t>
            </a:r>
            <a:endParaRPr lang="en-US" sz="2400" dirty="0">
              <a:latin typeface="Tahoma" pitchFamily="34" charset="0"/>
              <a:ea typeface="Tahoma" pitchFamily="34" charset="0"/>
              <a:cs typeface="Tahoma" pitchFamily="34" charset="0"/>
            </a:endParaRPr>
          </a:p>
        </p:txBody>
      </p:sp>
      <p:sp>
        <p:nvSpPr>
          <p:cNvPr id="7" name="TextBox 6"/>
          <p:cNvSpPr txBox="1"/>
          <p:nvPr/>
        </p:nvSpPr>
        <p:spPr>
          <a:xfrm>
            <a:off x="6143636" y="3429000"/>
            <a:ext cx="2786082" cy="2308324"/>
          </a:xfrm>
          <a:prstGeom prst="rect">
            <a:avLst/>
          </a:prstGeom>
          <a:noFill/>
        </p:spPr>
        <p:txBody>
          <a:bodyPr wrap="square" rtlCol="0">
            <a:spAutoFit/>
          </a:bodyPr>
          <a:lstStyle/>
          <a:p>
            <a:pPr algn="ctr"/>
            <a:r>
              <a:rPr lang="ar-AE" sz="2400" dirty="0" smtClean="0">
                <a:latin typeface="Tahoma" pitchFamily="34" charset="0"/>
                <a:ea typeface="Tahoma" pitchFamily="34" charset="0"/>
                <a:cs typeface="Tahoma" pitchFamily="34" charset="0"/>
              </a:rPr>
              <a:t>وهو الفعل الميكانيكي لإرتطام الماء نفسه بالصخور  والرسوبيات ويؤدي إلى توسيع الشقوق والفجوات </a:t>
            </a:r>
            <a:endParaRPr lang="en-US" sz="2400" dirty="0">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plus(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plus(in)">
                                      <p:cBhvr>
                                        <p:cTn id="12" dur="20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plus(in)">
                                      <p:cBhvr>
                                        <p:cTn id="1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360</TotalTime>
  <Words>246</Words>
  <Application>Microsoft Office PowerPoint</Application>
  <PresentationFormat>On-screen Show (4:3)</PresentationFormat>
  <Paragraphs>31</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Flow</vt:lpstr>
      <vt:lpstr>المياه الجاريــة</vt:lpstr>
      <vt:lpstr>أولاً المياه الجارية:</vt:lpstr>
      <vt:lpstr>سرعة المياه الجارية</vt:lpstr>
      <vt:lpstr>العمل الجيولوجي للمياه الجارية :  النحت </vt:lpstr>
      <vt:lpstr>Slide 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المياه الجاريــة</dc:title>
  <dc:creator>Hamza Talab</dc:creator>
  <cp:lastModifiedBy>Hamza Talab</cp:lastModifiedBy>
  <cp:revision>9</cp:revision>
  <dcterms:created xsi:type="dcterms:W3CDTF">2012-05-09T20:01:20Z</dcterms:created>
  <dcterms:modified xsi:type="dcterms:W3CDTF">2012-05-10T02:01:54Z</dcterms:modified>
</cp:coreProperties>
</file>