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13"/>
  </p:notesMasterIdLst>
  <p:sldIdLst>
    <p:sldId id="257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AE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7D3D6C5-BF42-431E-978D-0532C7A9F3D3}" type="datetimeFigureOut">
              <a:rPr lang="ar-AE" smtClean="0"/>
              <a:pPr/>
              <a:t>18/11/1433</a:t>
            </a:fld>
            <a:endParaRPr lang="ar-AE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AE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AE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AE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21B07C6-5E55-4856-AC5A-EE449C341C06}" type="slidenum">
              <a:rPr lang="ar-AE" smtClean="0"/>
              <a:pPr/>
              <a:t>‹#›</a:t>
            </a:fld>
            <a:endParaRPr lang="ar-A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عنصر نائب لصورة الشريحة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عنصر نائب للملاحظا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ar-AE" smtClean="0"/>
          </a:p>
        </p:txBody>
      </p:sp>
      <p:sp>
        <p:nvSpPr>
          <p:cNvPr id="23556" name="عنصر نائب لرقم الشريحة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3695EA-8BE1-43CA-B8EE-051B166723E6}" type="slidenum">
              <a:rPr lang="ar-AE">
                <a:ea typeface="Majalla UI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ar-AE">
              <a:ea typeface="Majalla U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93513-58F2-4C33-B427-C9376575A279}" type="slidenum">
              <a:rPr lang="ar-AE" smtClean="0"/>
              <a:pPr/>
              <a:t>2</a:t>
            </a:fld>
            <a:endParaRPr lang="ar-A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ذو زوايا قطرية مستديرة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2" name="عنصر نائب للتذييل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1" name="عنصر نائب للتذييل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13" name="عنصر نائب للصورة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ar-S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انقر فوق الرمز لإضافة صورة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عنصر نائب للتاريخ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ذو زوايا قطرية مستديرة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ar-SA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B8ABB09-4A1D-463E-8065-109CC2B7EFAA}" type="datetimeFigureOut">
              <a:rPr lang="ar-SA" smtClean="0"/>
              <a:pPr/>
              <a:t>18/11/1433</a:t>
            </a:fld>
            <a:endParaRPr lang="ar-SA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1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r" rtl="1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r" rtl="1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r" rtl="1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r" rtl="1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r" rtl="1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r" rtl="1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r" rtl="1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r" rtl="1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r" rtl="1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مستطيل 9"/>
          <p:cNvSpPr/>
          <p:nvPr/>
        </p:nvSpPr>
        <p:spPr>
          <a:xfrm>
            <a:off x="5357813" y="642918"/>
            <a:ext cx="3500437" cy="8572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AE"/>
          </a:p>
        </p:txBody>
      </p:sp>
      <p:sp>
        <p:nvSpPr>
          <p:cNvPr id="12" name="عنوان 1"/>
          <p:cNvSpPr txBox="1">
            <a:spLocks/>
          </p:cNvSpPr>
          <p:nvPr/>
        </p:nvSpPr>
        <p:spPr>
          <a:xfrm>
            <a:off x="5429250" y="642938"/>
            <a:ext cx="3286125" cy="857250"/>
          </a:xfrm>
          <a:prstGeom prst="rect">
            <a:avLst/>
          </a:prstGeom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AE" sz="32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وزارة التربية والتعليم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428625" y="642924"/>
            <a:ext cx="4143375" cy="8572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AE"/>
          </a:p>
        </p:txBody>
      </p:sp>
      <p:sp>
        <p:nvSpPr>
          <p:cNvPr id="14" name="عنوان 1"/>
          <p:cNvSpPr txBox="1">
            <a:spLocks/>
          </p:cNvSpPr>
          <p:nvPr/>
        </p:nvSpPr>
        <p:spPr>
          <a:xfrm>
            <a:off x="428625" y="714375"/>
            <a:ext cx="4143375" cy="857250"/>
          </a:xfrm>
          <a:prstGeom prst="rect">
            <a:avLst/>
          </a:prstGeom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AE" sz="32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منطقة دبي التعليمية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1285875" y="2071684"/>
            <a:ext cx="6643688" cy="8572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AE" sz="3200" b="1" dirty="0">
                <a:solidFill>
                  <a:srgbClr val="C00000"/>
                </a:solidFill>
              </a:rPr>
              <a:t>مدرسة الإدريسي للتعليم الأساسي ح</a:t>
            </a:r>
            <a:r>
              <a:rPr lang="ar-AE" sz="3200" b="1" baseline="-25000" dirty="0">
                <a:solidFill>
                  <a:srgbClr val="C00000"/>
                </a:solidFill>
              </a:rPr>
              <a:t>2</a:t>
            </a:r>
            <a:endParaRPr lang="ar-AE" sz="3200" b="1" dirty="0">
              <a:solidFill>
                <a:srgbClr val="C000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572125" y="3500444"/>
            <a:ext cx="2571750" cy="8572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AE" dirty="0"/>
          </a:p>
        </p:txBody>
      </p:sp>
      <p:sp>
        <p:nvSpPr>
          <p:cNvPr id="20" name="عنوان 1"/>
          <p:cNvSpPr txBox="1">
            <a:spLocks/>
          </p:cNvSpPr>
          <p:nvPr/>
        </p:nvSpPr>
        <p:spPr>
          <a:xfrm>
            <a:off x="5686425" y="3571875"/>
            <a:ext cx="2286000" cy="714375"/>
          </a:xfrm>
          <a:prstGeom prst="rect">
            <a:avLst/>
          </a:prstGeom>
        </p:spPr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AE" sz="32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الصف </a:t>
            </a:r>
            <a:r>
              <a:rPr lang="ar-AE" sz="32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التاسع</a:t>
            </a:r>
            <a:endParaRPr lang="ar-AE" sz="3200" b="1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785813" y="3429006"/>
            <a:ext cx="2571750" cy="8572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AE" dirty="0"/>
          </a:p>
        </p:txBody>
      </p:sp>
      <p:sp>
        <p:nvSpPr>
          <p:cNvPr id="22" name="عنوان 1"/>
          <p:cNvSpPr txBox="1">
            <a:spLocks/>
          </p:cNvSpPr>
          <p:nvPr/>
        </p:nvSpPr>
        <p:spPr>
          <a:xfrm>
            <a:off x="828675" y="3459499"/>
            <a:ext cx="2500313" cy="7858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AE" sz="32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قسم الرياضيات</a:t>
            </a:r>
          </a:p>
        </p:txBody>
      </p:sp>
      <p:sp>
        <p:nvSpPr>
          <p:cNvPr id="23" name="مخطط انسيابي: شريط مثقب 22"/>
          <p:cNvSpPr/>
          <p:nvPr/>
        </p:nvSpPr>
        <p:spPr>
          <a:xfrm>
            <a:off x="2428875" y="4286256"/>
            <a:ext cx="3714750" cy="2286000"/>
          </a:xfrm>
          <a:prstGeom prst="flowChartPunchedTap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AE"/>
          </a:p>
        </p:txBody>
      </p:sp>
      <p:sp>
        <p:nvSpPr>
          <p:cNvPr id="24" name="عنوان 1"/>
          <p:cNvSpPr txBox="1">
            <a:spLocks/>
          </p:cNvSpPr>
          <p:nvPr/>
        </p:nvSpPr>
        <p:spPr>
          <a:xfrm>
            <a:off x="2643197" y="4745057"/>
            <a:ext cx="3286125" cy="14700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AE" sz="48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إعداد المعلم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AE" sz="48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علاء الوسيمي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خطط انسيابي: محطة طرفية 1"/>
          <p:cNvSpPr/>
          <p:nvPr/>
        </p:nvSpPr>
        <p:spPr>
          <a:xfrm>
            <a:off x="7072330" y="357166"/>
            <a:ext cx="1714512" cy="928694"/>
          </a:xfrm>
          <a:prstGeom prst="flowChartTermina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tx1"/>
                </a:solidFill>
              </a:rPr>
              <a:t>مثال</a:t>
            </a:r>
            <a:endParaRPr lang="ar-AE" sz="3600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428992" y="500042"/>
            <a:ext cx="350046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4000" b="1" dirty="0" smtClean="0"/>
              <a:t>حل المعادلة الآتية</a:t>
            </a:r>
            <a:endParaRPr lang="ar-AE" sz="4000" b="1" dirty="0"/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857224" y="357166"/>
          <a:ext cx="1858076" cy="1440000"/>
        </p:xfrm>
        <a:graphic>
          <a:graphicData uri="http://schemas.openxmlformats.org/presentationml/2006/ole">
            <p:oleObj spid="_x0000_s25602" name="معادلة" r:id="rId3" imgW="507960" imgH="393480" progId="Equation.3">
              <p:embed/>
            </p:oleObj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3714744" y="1571612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4000" b="1" dirty="0" smtClean="0"/>
              <a:t>الحلـــــــــ</a:t>
            </a:r>
            <a:endParaRPr lang="ar-AE" sz="4000" b="1" dirty="0"/>
          </a:p>
        </p:txBody>
      </p:sp>
      <p:graphicFrame>
        <p:nvGraphicFramePr>
          <p:cNvPr id="6" name="كائن 5"/>
          <p:cNvGraphicFramePr>
            <a:graphicFrameLocks noChangeAspect="1"/>
          </p:cNvGraphicFramePr>
          <p:nvPr/>
        </p:nvGraphicFramePr>
        <p:xfrm>
          <a:off x="857224" y="2428868"/>
          <a:ext cx="2276122" cy="1440000"/>
        </p:xfrm>
        <a:graphic>
          <a:graphicData uri="http://schemas.openxmlformats.org/presentationml/2006/ole">
            <p:oleObj spid="_x0000_s25603" name="معادلة" r:id="rId4" imgW="622080" imgH="393480" progId="Equation.3">
              <p:embed/>
            </p:oleObj>
          </a:graphicData>
        </a:graphic>
      </p:graphicFrame>
      <p:graphicFrame>
        <p:nvGraphicFramePr>
          <p:cNvPr id="25604" name="Object 4"/>
          <p:cNvGraphicFramePr>
            <a:graphicFrameLocks noChangeAspect="1"/>
          </p:cNvGraphicFramePr>
          <p:nvPr/>
        </p:nvGraphicFramePr>
        <p:xfrm>
          <a:off x="4318000" y="2428875"/>
          <a:ext cx="2230438" cy="1439863"/>
        </p:xfrm>
        <a:graphic>
          <a:graphicData uri="http://schemas.openxmlformats.org/presentationml/2006/ole">
            <p:oleObj spid="_x0000_s25604" name="معادلة" r:id="rId5" imgW="609480" imgH="393480" progId="Equation.3">
              <p:embed/>
            </p:oleObj>
          </a:graphicData>
        </a:graphic>
      </p:graphicFrame>
      <p:graphicFrame>
        <p:nvGraphicFramePr>
          <p:cNvPr id="25605" name="Object 5"/>
          <p:cNvGraphicFramePr>
            <a:graphicFrameLocks noChangeAspect="1"/>
          </p:cNvGraphicFramePr>
          <p:nvPr/>
        </p:nvGraphicFramePr>
        <p:xfrm>
          <a:off x="554038" y="4286250"/>
          <a:ext cx="1868487" cy="1652588"/>
        </p:xfrm>
        <a:graphic>
          <a:graphicData uri="http://schemas.openxmlformats.org/presentationml/2006/ole">
            <p:oleObj spid="_x0000_s25605" name="معادلة" r:id="rId6" imgW="444240" imgH="393480" progId="Equation.3">
              <p:embed/>
            </p:oleObj>
          </a:graphicData>
        </a:graphic>
      </p:graphicFrame>
      <p:graphicFrame>
        <p:nvGraphicFramePr>
          <p:cNvPr id="25606" name="Object 6"/>
          <p:cNvGraphicFramePr>
            <a:graphicFrameLocks noChangeAspect="1"/>
          </p:cNvGraphicFramePr>
          <p:nvPr/>
        </p:nvGraphicFramePr>
        <p:xfrm>
          <a:off x="3765550" y="4286250"/>
          <a:ext cx="1601788" cy="1652588"/>
        </p:xfrm>
        <a:graphic>
          <a:graphicData uri="http://schemas.openxmlformats.org/presentationml/2006/ole">
            <p:oleObj spid="_x0000_s25606" name="معادلة" r:id="rId7" imgW="380880" imgH="393480" progId="Equation.3">
              <p:embed/>
            </p:oleObj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مدرسة\clip art\صور علاء\images (3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3" y="785795"/>
            <a:ext cx="2643206" cy="3324244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2928926" y="4429132"/>
            <a:ext cx="3786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3600" b="1" dirty="0" smtClean="0"/>
              <a:t>انتهى الدرس</a:t>
            </a:r>
            <a:endParaRPr lang="ar-AE" sz="36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928926" y="5282999"/>
            <a:ext cx="378621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3600" b="1" dirty="0" smtClean="0"/>
              <a:t>شكراً لكم</a:t>
            </a:r>
            <a:endParaRPr lang="ar-AE" sz="3600" b="1" dirty="0"/>
          </a:p>
        </p:txBody>
      </p:sp>
      <p:sp>
        <p:nvSpPr>
          <p:cNvPr id="5" name="مخطط انسيابي: شريط مثقب 4"/>
          <p:cNvSpPr/>
          <p:nvPr/>
        </p:nvSpPr>
        <p:spPr>
          <a:xfrm>
            <a:off x="1857356" y="1285860"/>
            <a:ext cx="6000792" cy="3643338"/>
          </a:xfrm>
          <a:prstGeom prst="flowChartPunchedTape">
            <a:avLst/>
          </a:prstGeom>
          <a:scene3d>
            <a:camera prst="perspectiveContrastingRightFacing"/>
            <a:lightRig rig="threePt" dir="t"/>
          </a:scene3d>
          <a:sp3d>
            <a:bevelT w="139700" h="139700" prst="divo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AE" sz="7200" b="1" dirty="0" smtClean="0">
                <a:solidFill>
                  <a:srgbClr val="C00000"/>
                </a:solidFill>
                <a:latin typeface="Arial Black" pitchFamily="34" charset="0"/>
                <a:cs typeface="Old Antic Bold" pitchFamily="2" charset="-78"/>
              </a:rPr>
              <a:t>مع تحياتي</a:t>
            </a:r>
          </a:p>
          <a:p>
            <a:pPr algn="ctr"/>
            <a:r>
              <a:rPr lang="ar-AE" sz="7200" b="1" dirty="0" smtClean="0">
                <a:solidFill>
                  <a:srgbClr val="C00000"/>
                </a:solidFill>
                <a:latin typeface="Arial Black" pitchFamily="34" charset="0"/>
                <a:cs typeface="Old Antic Bold" pitchFamily="2" charset="-78"/>
              </a:rPr>
              <a:t>علاء الوسيمي</a:t>
            </a:r>
            <a:endParaRPr lang="ar-AE" sz="7200" b="1" dirty="0">
              <a:solidFill>
                <a:srgbClr val="C00000"/>
              </a:solidFill>
              <a:latin typeface="Arial Black" pitchFamily="34" charset="0"/>
              <a:cs typeface="Old Antic Bold" pitchFamily="2" charset="-78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800"/>
                            </p:stCondLst>
                            <p:childTnLst>
                              <p:par>
                                <p:cTn id="30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600"/>
                            </p:stCondLst>
                            <p:childTnLst>
                              <p:par>
                                <p:cTn id="35" presetID="40" presetClass="exit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400"/>
                            </p:stCondLst>
                            <p:childTnLst>
                              <p:par>
                                <p:cTn id="4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400"/>
                            </p:stCondLst>
                            <p:childTnLst>
                              <p:par>
                                <p:cTn id="48" presetID="49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400"/>
                            </p:stCondLst>
                            <p:childTnLst>
                              <p:par>
                                <p:cTn id="55" presetID="49" presetClass="exit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 animBg="1"/>
      <p:bldP spid="5" grpId="1" animBg="1"/>
      <p:bldP spid="5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6"/>
          <p:cNvGrpSpPr/>
          <p:nvPr/>
        </p:nvGrpSpPr>
        <p:grpSpPr>
          <a:xfrm>
            <a:off x="1285852" y="1214423"/>
            <a:ext cx="6715172" cy="3282237"/>
            <a:chOff x="1214414" y="1785926"/>
            <a:chExt cx="6500858" cy="3829276"/>
          </a:xfrm>
          <a:scene3d>
            <a:camera prst="perspectiveHeroicExtremeLeftFacing"/>
            <a:lightRig rig="threePt" dir="t"/>
          </a:scene3d>
        </p:grpSpPr>
        <p:sp>
          <p:nvSpPr>
            <p:cNvPr id="5" name="مخطط انسيابي: محطة طرفية 4"/>
            <p:cNvSpPr/>
            <p:nvPr/>
          </p:nvSpPr>
          <p:spPr>
            <a:xfrm>
              <a:off x="1214414" y="1785926"/>
              <a:ext cx="6500858" cy="3000396"/>
            </a:xfrm>
            <a:prstGeom prst="flowChartTerminator">
              <a:avLst/>
            </a:prstGeom>
            <a:effectLst>
              <a:glow rad="228600">
                <a:schemeClr val="accent2">
                  <a:satMod val="175000"/>
                  <a:alpha val="40000"/>
                </a:schemeClr>
              </a:glow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  <a:sp3d>
              <a:bevelT prst="angle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1" anchor="ctr"/>
            <a:lstStyle/>
            <a:p>
              <a:pPr algn="ctr"/>
              <a:endParaRPr lang="ar-AE" dirty="0"/>
            </a:p>
          </p:txBody>
        </p:sp>
        <p:sp>
          <p:nvSpPr>
            <p:cNvPr id="6" name="مستطيل 5"/>
            <p:cNvSpPr/>
            <p:nvPr/>
          </p:nvSpPr>
          <p:spPr>
            <a:xfrm>
              <a:off x="2071670" y="2275826"/>
              <a:ext cx="4995278" cy="3339376"/>
            </a:xfrm>
            <a:prstGeom prst="rect">
              <a:avLst/>
            </a:prstGeom>
            <a:noFill/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  <a:sp3d>
              <a:bevelT w="139700" h="139700" prst="divot"/>
            </a:sp3d>
          </p:spPr>
          <p:txBody>
            <a:bodyPr wrap="square" lIns="91440" tIns="45720" rIns="91440" bIns="45720">
              <a:spAutoFit/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ar-AE" sz="6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</a:rPr>
                <a:t>ضرب الأعداد النسبية وقسمتها</a:t>
              </a:r>
              <a:endParaRPr lang="ar-AE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endParaRPr>
            </a:p>
            <a:p>
              <a:pPr algn="ctr"/>
              <a:endParaRPr lang="ar-AE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endParaRPr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خطط انسيابي: محطة طرفية 3"/>
          <p:cNvSpPr/>
          <p:nvPr/>
        </p:nvSpPr>
        <p:spPr>
          <a:xfrm>
            <a:off x="6572264" y="357166"/>
            <a:ext cx="2214578" cy="928694"/>
          </a:xfrm>
          <a:prstGeom prst="flowChartTermina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tx1"/>
                </a:solidFill>
              </a:rPr>
              <a:t>سوف تتعلم</a:t>
            </a:r>
            <a:endParaRPr lang="ar-AE" sz="3600" b="1" dirty="0">
              <a:solidFill>
                <a:schemeClr val="tx1"/>
              </a:solidFill>
            </a:endParaRPr>
          </a:p>
        </p:txBody>
      </p:sp>
      <p:sp>
        <p:nvSpPr>
          <p:cNvPr id="5" name="مخطط انسيابي: محطة طرفية 4"/>
          <p:cNvSpPr/>
          <p:nvPr/>
        </p:nvSpPr>
        <p:spPr>
          <a:xfrm>
            <a:off x="928662" y="1571612"/>
            <a:ext cx="6929486" cy="107157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accent6">
                    <a:lumMod val="75000"/>
                  </a:schemeClr>
                </a:solidFill>
              </a:rPr>
              <a:t>ضرب الأعداد النسبية والكسور والأعداد</a:t>
            </a:r>
          </a:p>
          <a:p>
            <a:pPr algn="ctr"/>
            <a:r>
              <a:rPr lang="ar-AE" sz="3600" b="1" dirty="0" smtClean="0">
                <a:solidFill>
                  <a:schemeClr val="accent6">
                    <a:lumMod val="75000"/>
                  </a:schemeClr>
                </a:solidFill>
              </a:rPr>
              <a:t>الكسرية وقسمتها</a:t>
            </a:r>
          </a:p>
        </p:txBody>
      </p:sp>
      <p:sp>
        <p:nvSpPr>
          <p:cNvPr id="6" name="مخطط انسيابي: محطة طرفية 5"/>
          <p:cNvSpPr/>
          <p:nvPr/>
        </p:nvSpPr>
        <p:spPr>
          <a:xfrm>
            <a:off x="6643702" y="3000372"/>
            <a:ext cx="2143140" cy="1071570"/>
          </a:xfrm>
          <a:prstGeom prst="flowChartTermina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tx1"/>
                </a:solidFill>
              </a:rPr>
              <a:t>مصطلحات جديدة</a:t>
            </a:r>
          </a:p>
        </p:txBody>
      </p:sp>
      <p:sp>
        <p:nvSpPr>
          <p:cNvPr id="7" name="مخطط انسيابي: محطة طرفية 6"/>
          <p:cNvSpPr/>
          <p:nvPr/>
        </p:nvSpPr>
        <p:spPr>
          <a:xfrm>
            <a:off x="2928926" y="4214818"/>
            <a:ext cx="2928958" cy="107157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accent6">
                    <a:lumMod val="75000"/>
                  </a:schemeClr>
                </a:solidFill>
              </a:rPr>
              <a:t>معكوس ضربي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خطط انسيابي: محطة طرفية 1"/>
          <p:cNvSpPr/>
          <p:nvPr/>
        </p:nvSpPr>
        <p:spPr>
          <a:xfrm>
            <a:off x="7072330" y="357166"/>
            <a:ext cx="1714512" cy="928694"/>
          </a:xfrm>
          <a:prstGeom prst="flowChartTermina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tx1"/>
                </a:solidFill>
              </a:rPr>
              <a:t>مثال</a:t>
            </a:r>
            <a:endParaRPr lang="ar-AE" sz="3600" b="1" dirty="0">
              <a:solidFill>
                <a:schemeClr val="tx1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4786314" y="500042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4000" b="1" dirty="0" smtClean="0"/>
              <a:t>أوجد ناتج</a:t>
            </a:r>
            <a:endParaRPr lang="ar-AE" sz="4000" b="1" dirty="0"/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1857356" y="428604"/>
          <a:ext cx="2428892" cy="1643074"/>
        </p:xfrm>
        <a:graphic>
          <a:graphicData uri="http://schemas.openxmlformats.org/presentationml/2006/ole">
            <p:oleObj spid="_x0000_s1026" name="معادلة" r:id="rId3" imgW="355320" imgH="393480" progId="Equation.3">
              <p:embed/>
            </p:oleObj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3714744" y="1785926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4000" b="1" dirty="0" smtClean="0"/>
              <a:t>الحلـــــــــ</a:t>
            </a:r>
            <a:endParaRPr lang="ar-AE" sz="4000" b="1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57224" y="2428868"/>
          <a:ext cx="4178300" cy="1785950"/>
        </p:xfrm>
        <a:graphic>
          <a:graphicData uri="http://schemas.openxmlformats.org/presentationml/2006/ole">
            <p:oleObj spid="_x0000_s1027" name="معادلة" r:id="rId4" imgW="799920" imgH="393480" progId="Equation.3">
              <p:embed/>
            </p:oleObj>
          </a:graphicData>
        </a:graphic>
      </p:graphicFrame>
      <p:graphicFrame>
        <p:nvGraphicFramePr>
          <p:cNvPr id="8" name="كائن 7"/>
          <p:cNvGraphicFramePr>
            <a:graphicFrameLocks noChangeAspect="1"/>
          </p:cNvGraphicFramePr>
          <p:nvPr/>
        </p:nvGraphicFramePr>
        <p:xfrm>
          <a:off x="2703372" y="4418879"/>
          <a:ext cx="1440000" cy="1653327"/>
        </p:xfrm>
        <a:graphic>
          <a:graphicData uri="http://schemas.openxmlformats.org/presentationml/2006/ole">
            <p:oleObj spid="_x0000_s1028" name="معادلة" r:id="rId5" imgW="342720" imgH="393480" progId="Equation.3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4456113" y="4419618"/>
          <a:ext cx="1385887" cy="1652588"/>
        </p:xfrm>
        <a:graphic>
          <a:graphicData uri="http://schemas.openxmlformats.org/presentationml/2006/ole">
            <p:oleObj spid="_x0000_s1029" name="معادلة" r:id="rId6" imgW="330120" imgH="393480" progId="Equation.3">
              <p:embed/>
            </p:oleObj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خطط انسيابي: محطة طرفية 1"/>
          <p:cNvSpPr/>
          <p:nvPr/>
        </p:nvSpPr>
        <p:spPr>
          <a:xfrm>
            <a:off x="7072330" y="357166"/>
            <a:ext cx="1714512" cy="928694"/>
          </a:xfrm>
          <a:prstGeom prst="flowChartTermina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tx1"/>
                </a:solidFill>
              </a:rPr>
              <a:t>مثال</a:t>
            </a:r>
            <a:endParaRPr lang="ar-AE" sz="3600" b="1" dirty="0">
              <a:solidFill>
                <a:schemeClr val="tx1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4786314" y="500042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4000" b="1" dirty="0" smtClean="0"/>
              <a:t>أوجد ناتج</a:t>
            </a:r>
            <a:endParaRPr lang="ar-AE" sz="4000" b="1" dirty="0"/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571472" y="357188"/>
          <a:ext cx="4424363" cy="1643062"/>
        </p:xfrm>
        <a:graphic>
          <a:graphicData uri="http://schemas.openxmlformats.org/presentationml/2006/ole">
            <p:oleObj spid="_x0000_s2050" name="معادلة" r:id="rId3" imgW="647640" imgH="393480" progId="Equation.3">
              <p:embed/>
            </p:oleObj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3714744" y="1785926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4000" b="1" dirty="0" smtClean="0"/>
              <a:t>الحلـــــــــ</a:t>
            </a:r>
            <a:endParaRPr lang="ar-AE" sz="4000" b="1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758825" y="2428875"/>
          <a:ext cx="3184525" cy="1785938"/>
        </p:xfrm>
        <a:graphic>
          <a:graphicData uri="http://schemas.openxmlformats.org/presentationml/2006/ole">
            <p:oleObj spid="_x0000_s2051" name="معادلة" r:id="rId4" imgW="609480" imgH="393480" progId="Equation.3">
              <p:embed/>
            </p:oleObj>
          </a:graphicData>
        </a:graphic>
      </p:graphicFrame>
      <p:graphicFrame>
        <p:nvGraphicFramePr>
          <p:cNvPr id="8" name="كائن 7"/>
          <p:cNvGraphicFramePr>
            <a:graphicFrameLocks noChangeAspect="1"/>
          </p:cNvGraphicFramePr>
          <p:nvPr/>
        </p:nvGraphicFramePr>
        <p:xfrm>
          <a:off x="714348" y="4276742"/>
          <a:ext cx="2933700" cy="1652588"/>
        </p:xfrm>
        <a:graphic>
          <a:graphicData uri="http://schemas.openxmlformats.org/presentationml/2006/ole">
            <p:oleObj spid="_x0000_s2052" name="معادلة" r:id="rId5" imgW="698400" imgH="393480" progId="Equation.3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3786182" y="4276742"/>
          <a:ext cx="2239962" cy="1652588"/>
        </p:xfrm>
        <a:graphic>
          <a:graphicData uri="http://schemas.openxmlformats.org/presentationml/2006/ole">
            <p:oleObj spid="_x0000_s2053" name="معادلة" r:id="rId6" imgW="533160" imgH="393480" progId="Equation.3">
              <p:embed/>
            </p:oleObj>
          </a:graphicData>
        </a:graphic>
      </p:graphicFrame>
      <p:graphicFrame>
        <p:nvGraphicFramePr>
          <p:cNvPr id="9" name="كائن 8"/>
          <p:cNvGraphicFramePr>
            <a:graphicFrameLocks noChangeAspect="1"/>
          </p:cNvGraphicFramePr>
          <p:nvPr/>
        </p:nvGraphicFramePr>
        <p:xfrm>
          <a:off x="4214810" y="2571744"/>
          <a:ext cx="2628000" cy="1481236"/>
        </p:xfrm>
        <a:graphic>
          <a:graphicData uri="http://schemas.openxmlformats.org/presentationml/2006/ole">
            <p:oleObj spid="_x0000_s2054" name="معادلة" r:id="rId7" imgW="698400" imgH="393480" progId="Equation.3">
              <p:embed/>
            </p:oleObj>
          </a:graphicData>
        </a:graphic>
      </p:graphicFrame>
      <p:cxnSp>
        <p:nvCxnSpPr>
          <p:cNvPr id="11" name="رابط مستقيم 10"/>
          <p:cNvCxnSpPr/>
          <p:nvPr/>
        </p:nvCxnSpPr>
        <p:spPr>
          <a:xfrm rot="16200000" flipH="1">
            <a:off x="6107074" y="2710124"/>
            <a:ext cx="684000" cy="468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رابط مستقيم 11"/>
          <p:cNvCxnSpPr/>
          <p:nvPr/>
        </p:nvCxnSpPr>
        <p:spPr>
          <a:xfrm rot="16200000" flipH="1">
            <a:off x="5281884" y="3495942"/>
            <a:ext cx="684000" cy="468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مربع نص 12"/>
          <p:cNvSpPr txBox="1"/>
          <p:nvPr/>
        </p:nvSpPr>
        <p:spPr>
          <a:xfrm>
            <a:off x="6357950" y="2000240"/>
            <a:ext cx="7858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2800" dirty="0" smtClean="0"/>
              <a:t>23</a:t>
            </a:r>
            <a:endParaRPr lang="ar-AE" sz="2800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4643438" y="3571876"/>
            <a:ext cx="7858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2800" dirty="0" smtClean="0"/>
              <a:t>4</a:t>
            </a:r>
            <a:endParaRPr lang="ar-AE" sz="2800" dirty="0"/>
          </a:p>
        </p:txBody>
      </p:sp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6010275" y="4286256"/>
          <a:ext cx="2506663" cy="1652587"/>
        </p:xfrm>
        <a:graphic>
          <a:graphicData uri="http://schemas.openxmlformats.org/presentationml/2006/ole">
            <p:oleObj spid="_x0000_s2055" name="معادلة" r:id="rId8" imgW="596880" imgH="393480" progId="Equation.3">
              <p:embed/>
            </p:oleObj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6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خطط انسيابي: محطة طرفية 1"/>
          <p:cNvSpPr/>
          <p:nvPr/>
        </p:nvSpPr>
        <p:spPr>
          <a:xfrm>
            <a:off x="5357818" y="357166"/>
            <a:ext cx="3429024" cy="928694"/>
          </a:xfrm>
          <a:prstGeom prst="flowChartTermina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tx1"/>
                </a:solidFill>
              </a:rPr>
              <a:t>المعكوس الضربي</a:t>
            </a:r>
            <a:endParaRPr lang="ar-AE" sz="3600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1142976" y="1928802"/>
            <a:ext cx="692948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3200" b="1" dirty="0" smtClean="0"/>
              <a:t>إذا كان حاصل ضرب عددين هو 1 , يقال إن كلاً منهما معكوس ضربي للأخر </a:t>
            </a:r>
            <a:endParaRPr lang="ar-AE" sz="3200" b="1" dirty="0"/>
          </a:p>
        </p:txBody>
      </p:sp>
      <p:sp>
        <p:nvSpPr>
          <p:cNvPr id="4" name="مربع نص 3"/>
          <p:cNvSpPr txBox="1"/>
          <p:nvPr/>
        </p:nvSpPr>
        <p:spPr>
          <a:xfrm>
            <a:off x="4572000" y="3071810"/>
            <a:ext cx="350046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3200" b="1" dirty="0" smtClean="0"/>
              <a:t>فالمعكوس الضربي للعدد </a:t>
            </a:r>
            <a:endParaRPr lang="ar-AE" sz="3200" b="1" dirty="0"/>
          </a:p>
        </p:txBody>
      </p:sp>
      <p:graphicFrame>
        <p:nvGraphicFramePr>
          <p:cNvPr id="5" name="كائن 4"/>
          <p:cNvGraphicFramePr>
            <a:graphicFrameLocks noChangeAspect="1"/>
          </p:cNvGraphicFramePr>
          <p:nvPr/>
        </p:nvGraphicFramePr>
        <p:xfrm>
          <a:off x="4000496" y="2714620"/>
          <a:ext cx="660243" cy="1152000"/>
        </p:xfrm>
        <a:graphic>
          <a:graphicData uri="http://schemas.openxmlformats.org/presentationml/2006/ole">
            <p:oleObj spid="_x0000_s3074" name="معادلة" r:id="rId3" imgW="152280" imgH="393480" progId="Equation.3">
              <p:embed/>
            </p:oleObj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3214678" y="2928934"/>
            <a:ext cx="71438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3200" b="1" dirty="0" smtClean="0"/>
              <a:t>هو</a:t>
            </a:r>
            <a:endParaRPr lang="ar-AE" sz="3200" b="1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2714612" y="2705103"/>
          <a:ext cx="660400" cy="1152525"/>
        </p:xfrm>
        <a:graphic>
          <a:graphicData uri="http://schemas.openxmlformats.org/presentationml/2006/ole">
            <p:oleObj spid="_x0000_s3075" name="معادلة" r:id="rId4" imgW="152280" imgH="393480" progId="Equation.3">
              <p:embed/>
            </p:oleObj>
          </a:graphicData>
        </a:graphic>
      </p:graphicFrame>
      <p:sp>
        <p:nvSpPr>
          <p:cNvPr id="8" name="مربع نص 7"/>
          <p:cNvSpPr txBox="1"/>
          <p:nvPr/>
        </p:nvSpPr>
        <p:spPr>
          <a:xfrm>
            <a:off x="3071802" y="3915795"/>
            <a:ext cx="350046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3200" b="1" dirty="0" smtClean="0"/>
              <a:t>حيث </a:t>
            </a:r>
            <a:r>
              <a:rPr lang="en-US" sz="3200" b="1" dirty="0" smtClean="0"/>
              <a:t>b≠0 , a ≠ 0</a:t>
            </a:r>
            <a:endParaRPr lang="ar-AE" sz="32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714348" y="4714884"/>
            <a:ext cx="728667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3200" b="1" dirty="0" smtClean="0"/>
              <a:t>تذكر </a:t>
            </a:r>
            <a:r>
              <a:rPr lang="ar-AE" sz="3200" b="1" dirty="0" err="1" smtClean="0"/>
              <a:t>ان</a:t>
            </a:r>
            <a:r>
              <a:rPr lang="ar-AE" sz="3200" b="1" dirty="0" smtClean="0"/>
              <a:t> </a:t>
            </a:r>
          </a:p>
          <a:p>
            <a:r>
              <a:rPr lang="ar-AE" sz="3200" b="1" dirty="0" smtClean="0"/>
              <a:t>القسمة على كسر هي مثل الضرب في مقلوب الكسر</a:t>
            </a:r>
            <a:endParaRPr lang="ar-AE" sz="32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خطط انسيابي: محطة طرفية 1"/>
          <p:cNvSpPr/>
          <p:nvPr/>
        </p:nvSpPr>
        <p:spPr>
          <a:xfrm>
            <a:off x="7072330" y="357166"/>
            <a:ext cx="1714512" cy="928694"/>
          </a:xfrm>
          <a:prstGeom prst="flowChartTermina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tx1"/>
                </a:solidFill>
              </a:rPr>
              <a:t>مثال</a:t>
            </a:r>
            <a:endParaRPr lang="ar-AE" sz="3600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4786314" y="500042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4000" b="1" dirty="0" smtClean="0"/>
              <a:t>أوجد ناتج</a:t>
            </a:r>
            <a:endParaRPr lang="ar-AE" sz="4000" b="1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770063" y="428625"/>
          <a:ext cx="2601912" cy="1643063"/>
        </p:xfrm>
        <a:graphic>
          <a:graphicData uri="http://schemas.openxmlformats.org/presentationml/2006/ole">
            <p:oleObj spid="_x0000_s4098" name="معادلة" r:id="rId3" imgW="380880" imgH="393480" progId="Equation.3">
              <p:embed/>
            </p:oleObj>
          </a:graphicData>
        </a:graphic>
      </p:graphicFrame>
      <p:sp>
        <p:nvSpPr>
          <p:cNvPr id="6" name="مربع نص 5"/>
          <p:cNvSpPr txBox="1"/>
          <p:nvPr/>
        </p:nvSpPr>
        <p:spPr>
          <a:xfrm>
            <a:off x="3714744" y="1785926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4000" b="1" dirty="0" smtClean="0"/>
              <a:t>الحلـــــــــ</a:t>
            </a:r>
            <a:endParaRPr lang="ar-AE" sz="4000" b="1" dirty="0"/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357158" y="2357430"/>
          <a:ext cx="5810251" cy="1643062"/>
        </p:xfrm>
        <a:graphic>
          <a:graphicData uri="http://schemas.openxmlformats.org/presentationml/2006/ole">
            <p:oleObj spid="_x0000_s4100" name="معادلة" r:id="rId4" imgW="850680" imgH="393480" progId="Equation.3">
              <p:embed/>
            </p:oleObj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2863850" y="4419600"/>
          <a:ext cx="1119188" cy="1652588"/>
        </p:xfrm>
        <a:graphic>
          <a:graphicData uri="http://schemas.openxmlformats.org/presentationml/2006/ole">
            <p:oleObj spid="_x0000_s4101" name="معادلة" r:id="rId5" imgW="266400" imgH="393480" progId="Equation.3">
              <p:embed/>
            </p:oleObj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4589463" y="4419600"/>
          <a:ext cx="1119187" cy="1652588"/>
        </p:xfrm>
        <a:graphic>
          <a:graphicData uri="http://schemas.openxmlformats.org/presentationml/2006/ole">
            <p:oleObj spid="_x0000_s4102" name="معادلة" r:id="rId6" imgW="266400" imgH="393480" progId="Equation.3">
              <p:embed/>
            </p:oleObj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خطط انسيابي: محطة طرفية 1"/>
          <p:cNvSpPr/>
          <p:nvPr/>
        </p:nvSpPr>
        <p:spPr>
          <a:xfrm>
            <a:off x="7072330" y="357166"/>
            <a:ext cx="1714512" cy="928694"/>
          </a:xfrm>
          <a:prstGeom prst="flowChartTermina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tx1"/>
                </a:solidFill>
              </a:rPr>
              <a:t>مثال</a:t>
            </a:r>
            <a:endParaRPr lang="ar-AE" sz="3600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4786314" y="500042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4000" b="1" dirty="0" smtClean="0"/>
              <a:t>أوجد ناتج</a:t>
            </a:r>
            <a:endParaRPr lang="ar-AE" sz="4000" b="1" dirty="0"/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268288" y="357188"/>
          <a:ext cx="5032375" cy="1643062"/>
        </p:xfrm>
        <a:graphic>
          <a:graphicData uri="http://schemas.openxmlformats.org/presentationml/2006/ole">
            <p:oleObj spid="_x0000_s5122" name="معادلة" r:id="rId3" imgW="736560" imgH="393480" progId="Equation.3">
              <p:embed/>
            </p:oleObj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3714744" y="1785926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4000" b="1" dirty="0" smtClean="0"/>
              <a:t>الحلـــــــــ</a:t>
            </a:r>
            <a:endParaRPr lang="ar-AE" sz="4000" b="1" dirty="0"/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923925" y="2428875"/>
          <a:ext cx="2852738" cy="1785938"/>
        </p:xfrm>
        <a:graphic>
          <a:graphicData uri="http://schemas.openxmlformats.org/presentationml/2006/ole">
            <p:oleObj spid="_x0000_s5123" name="معادلة" r:id="rId4" imgW="545760" imgH="393480" progId="Equation.3">
              <p:embed/>
            </p:oleObj>
          </a:graphicData>
        </a:graphic>
      </p:graphicFrame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3883025" y="2428875"/>
          <a:ext cx="3382963" cy="1785938"/>
        </p:xfrm>
        <a:graphic>
          <a:graphicData uri="http://schemas.openxmlformats.org/presentationml/2006/ole">
            <p:oleObj spid="_x0000_s5124" name="معادلة" r:id="rId5" imgW="647640" imgH="393480" progId="Equation.3">
              <p:embed/>
            </p:oleObj>
          </a:graphicData>
        </a:graphic>
      </p:graphicFrame>
      <p:cxnSp>
        <p:nvCxnSpPr>
          <p:cNvPr id="8" name="رابط مستقيم 7"/>
          <p:cNvCxnSpPr/>
          <p:nvPr/>
        </p:nvCxnSpPr>
        <p:spPr>
          <a:xfrm rot="16200000" flipH="1">
            <a:off x="6567768" y="2608307"/>
            <a:ext cx="684000" cy="468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رابط مستقيم 8"/>
          <p:cNvCxnSpPr/>
          <p:nvPr/>
        </p:nvCxnSpPr>
        <p:spPr>
          <a:xfrm rot="16200000" flipH="1">
            <a:off x="5178380" y="3567380"/>
            <a:ext cx="684000" cy="468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رابط مستقيم 9"/>
          <p:cNvCxnSpPr/>
          <p:nvPr/>
        </p:nvCxnSpPr>
        <p:spPr>
          <a:xfrm flipH="1">
            <a:off x="5214942" y="2571744"/>
            <a:ext cx="684000" cy="468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رابط مستقيم 10"/>
          <p:cNvCxnSpPr/>
          <p:nvPr/>
        </p:nvCxnSpPr>
        <p:spPr>
          <a:xfrm flipH="1">
            <a:off x="6531206" y="3532504"/>
            <a:ext cx="684000" cy="4680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مربع نص 11"/>
          <p:cNvSpPr txBox="1"/>
          <p:nvPr/>
        </p:nvSpPr>
        <p:spPr>
          <a:xfrm>
            <a:off x="4643438" y="3571876"/>
            <a:ext cx="7858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2800" dirty="0" smtClean="0"/>
              <a:t>5</a:t>
            </a:r>
            <a:endParaRPr lang="ar-AE" sz="2800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7143768" y="2357430"/>
            <a:ext cx="7858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2800" dirty="0" smtClean="0"/>
              <a:t>2</a:t>
            </a:r>
            <a:endParaRPr lang="ar-AE" sz="2800" dirty="0"/>
          </a:p>
        </p:txBody>
      </p:sp>
      <p:sp>
        <p:nvSpPr>
          <p:cNvPr id="14" name="مربع نص 13"/>
          <p:cNvSpPr txBox="1"/>
          <p:nvPr/>
        </p:nvSpPr>
        <p:spPr>
          <a:xfrm>
            <a:off x="7286644" y="3500438"/>
            <a:ext cx="7858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2800" dirty="0" smtClean="0"/>
              <a:t>1</a:t>
            </a:r>
            <a:endParaRPr lang="ar-AE" sz="2800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4572000" y="2285992"/>
            <a:ext cx="7858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2800" dirty="0" smtClean="0"/>
              <a:t>9</a:t>
            </a:r>
            <a:endParaRPr lang="ar-AE" sz="2800" dirty="0"/>
          </a:p>
        </p:txBody>
      </p:sp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1008063" y="4276725"/>
          <a:ext cx="2346325" cy="1652588"/>
        </p:xfrm>
        <a:graphic>
          <a:graphicData uri="http://schemas.openxmlformats.org/presentationml/2006/ole">
            <p:oleObj spid="_x0000_s5125" name="معادلة" r:id="rId6" imgW="558720" imgH="393480" progId="Equation.3">
              <p:embed/>
            </p:oleObj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3713163" y="4276725"/>
          <a:ext cx="1812925" cy="1652588"/>
        </p:xfrm>
        <a:graphic>
          <a:graphicData uri="http://schemas.openxmlformats.org/presentationml/2006/ole">
            <p:oleObj spid="_x0000_s5126" name="معادلة" r:id="rId7" imgW="431640" imgH="393480" progId="Equation.3">
              <p:embed/>
            </p:oleObj>
          </a:graphicData>
        </a:graphic>
      </p:graphicFrame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6061075" y="4286250"/>
          <a:ext cx="1814513" cy="1652588"/>
        </p:xfrm>
        <a:graphic>
          <a:graphicData uri="http://schemas.openxmlformats.org/presentationml/2006/ole">
            <p:oleObj spid="_x0000_s5127" name="معادلة" r:id="rId8" imgW="431640" imgH="393480" progId="Equation.3">
              <p:embed/>
            </p:oleObj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خطط انسيابي: محطة طرفية 1"/>
          <p:cNvSpPr/>
          <p:nvPr/>
        </p:nvSpPr>
        <p:spPr>
          <a:xfrm>
            <a:off x="7072330" y="357166"/>
            <a:ext cx="1714512" cy="928694"/>
          </a:xfrm>
          <a:prstGeom prst="flowChartTermina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AE" sz="3600" b="1" dirty="0" smtClean="0">
                <a:solidFill>
                  <a:schemeClr val="tx1"/>
                </a:solidFill>
              </a:rPr>
              <a:t>مثال</a:t>
            </a:r>
            <a:endParaRPr lang="ar-AE" sz="3600" b="1" dirty="0">
              <a:solidFill>
                <a:schemeClr val="tx1"/>
              </a:solidFill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4786314" y="500042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AE" sz="4000" b="1" dirty="0" smtClean="0"/>
              <a:t>أوجد ناتج</a:t>
            </a:r>
            <a:endParaRPr lang="ar-AE" sz="4000" b="1" dirty="0"/>
          </a:p>
        </p:txBody>
      </p:sp>
      <p:graphicFrame>
        <p:nvGraphicFramePr>
          <p:cNvPr id="4" name="كائن 3"/>
          <p:cNvGraphicFramePr>
            <a:graphicFrameLocks noChangeAspect="1"/>
          </p:cNvGraphicFramePr>
          <p:nvPr/>
        </p:nvGraphicFramePr>
        <p:xfrm>
          <a:off x="658813" y="357188"/>
          <a:ext cx="4251325" cy="1643062"/>
        </p:xfrm>
        <a:graphic>
          <a:graphicData uri="http://schemas.openxmlformats.org/presentationml/2006/ole">
            <p:oleObj spid="_x0000_s24578" name="معادلة" r:id="rId3" imgW="622080" imgH="393480" progId="Equation.3">
              <p:embed/>
            </p:oleObj>
          </a:graphicData>
        </a:graphic>
      </p:graphicFrame>
      <p:sp>
        <p:nvSpPr>
          <p:cNvPr id="5" name="مربع نص 4"/>
          <p:cNvSpPr txBox="1"/>
          <p:nvPr/>
        </p:nvSpPr>
        <p:spPr>
          <a:xfrm>
            <a:off x="3714744" y="1785926"/>
            <a:ext cx="214314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AE" sz="4000" b="1" dirty="0" smtClean="0"/>
              <a:t>الحلـــــــــ</a:t>
            </a:r>
            <a:endParaRPr lang="ar-AE" sz="4000" b="1" dirty="0"/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658813" y="2428875"/>
          <a:ext cx="3384550" cy="1785938"/>
        </p:xfrm>
        <a:graphic>
          <a:graphicData uri="http://schemas.openxmlformats.org/presentationml/2006/ole">
            <p:oleObj spid="_x0000_s24579" name="معادلة" r:id="rId4" imgW="647640" imgH="393480" progId="Equation.3">
              <p:embed/>
            </p:oleObj>
          </a:graphicData>
        </a:graphic>
      </p:graphicFrame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4016399" y="2428875"/>
          <a:ext cx="3913187" cy="1785938"/>
        </p:xfrm>
        <a:graphic>
          <a:graphicData uri="http://schemas.openxmlformats.org/presentationml/2006/ole">
            <p:oleObj spid="_x0000_s24580" name="معادلة" r:id="rId5" imgW="749160" imgH="393480" progId="Equation.3">
              <p:embed/>
            </p:oleObj>
          </a:graphicData>
        </a:graphic>
      </p:graphicFrame>
      <p:graphicFrame>
        <p:nvGraphicFramePr>
          <p:cNvPr id="8" name="كائن 7"/>
          <p:cNvGraphicFramePr>
            <a:graphicFrameLocks noChangeAspect="1"/>
          </p:cNvGraphicFramePr>
          <p:nvPr/>
        </p:nvGraphicFramePr>
        <p:xfrm>
          <a:off x="571472" y="4500570"/>
          <a:ext cx="2090321" cy="1440000"/>
        </p:xfrm>
        <a:graphic>
          <a:graphicData uri="http://schemas.openxmlformats.org/presentationml/2006/ole">
            <p:oleObj spid="_x0000_s24581" name="معادلة" r:id="rId6" imgW="571320" imgH="393480" progId="Equation.3">
              <p:embed/>
            </p:oleObj>
          </a:graphicData>
        </a:graphic>
      </p:graphicFrame>
      <p:graphicFrame>
        <p:nvGraphicFramePr>
          <p:cNvPr id="24582" name="Object 6"/>
          <p:cNvGraphicFramePr>
            <a:graphicFrameLocks noChangeAspect="1"/>
          </p:cNvGraphicFramePr>
          <p:nvPr/>
        </p:nvGraphicFramePr>
        <p:xfrm>
          <a:off x="3035300" y="4348163"/>
          <a:ext cx="1866900" cy="1652587"/>
        </p:xfrm>
        <a:graphic>
          <a:graphicData uri="http://schemas.openxmlformats.org/presentationml/2006/ole">
            <p:oleObj spid="_x0000_s24582" name="معادلة" r:id="rId7" imgW="444240" imgH="393480" progId="Equation.3">
              <p:embed/>
            </p:oleObj>
          </a:graphicData>
        </a:graphic>
      </p:graphicFrame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5846763" y="4357688"/>
          <a:ext cx="1547812" cy="1652587"/>
        </p:xfrm>
        <a:graphic>
          <a:graphicData uri="http://schemas.openxmlformats.org/presentationml/2006/ole">
            <p:oleObj spid="_x0000_s24583" name="معادلة" r:id="rId8" imgW="368280" imgH="393480" progId="Equation.3">
              <p:embed/>
            </p:oleObj>
          </a:graphicData>
        </a:graphic>
      </p:graphicFrame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سبوك">
  <a:themeElements>
    <a:clrScheme name="وافر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مسبوك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سبوك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147</TotalTime>
  <Words>117</Words>
  <PresentationFormat>عرض على الشاشة (3:4)‏</PresentationFormat>
  <Paragraphs>50</Paragraphs>
  <Slides>11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خوادم OLE مضمنة</vt:lpstr>
      </vt:variant>
      <vt:variant>
        <vt:i4>2</vt:i4>
      </vt:variant>
      <vt:variant>
        <vt:lpstr>عناوين الشرائح</vt:lpstr>
      </vt:variant>
      <vt:variant>
        <vt:i4>11</vt:i4>
      </vt:variant>
    </vt:vector>
  </HeadingPairs>
  <TitlesOfParts>
    <vt:vector size="14" baseType="lpstr">
      <vt:lpstr>مسبوك</vt:lpstr>
      <vt:lpstr>معادلة</vt:lpstr>
      <vt:lpstr>Microsoft Equation 3.0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DELL</dc:creator>
  <cp:lastModifiedBy>DELL</cp:lastModifiedBy>
  <cp:revision>20</cp:revision>
  <dcterms:created xsi:type="dcterms:W3CDTF">2012-10-02T17:46:57Z</dcterms:created>
  <dcterms:modified xsi:type="dcterms:W3CDTF">2012-10-03T14:19:01Z</dcterms:modified>
</cp:coreProperties>
</file>