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8" r:id="rId3"/>
    <p:sldId id="259" r:id="rId4"/>
    <p:sldId id="260" r:id="rId5"/>
    <p:sldId id="261" r:id="rId6"/>
    <p:sldId id="262"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709" autoAdjust="0"/>
  </p:normalViewPr>
  <p:slideViewPr>
    <p:cSldViewPr>
      <p:cViewPr varScale="1">
        <p:scale>
          <a:sx n="70" d="100"/>
          <a:sy n="70" d="100"/>
        </p:scale>
        <p:origin x="-51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95005A18-ECCC-4A38-A956-B588F1021577}" type="datetimeFigureOut">
              <a:rPr lang="en-US" smtClean="0"/>
              <a:t>1/1/2006</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EE5D60A6-8D5A-41BF-9542-19FC358A6BC6}"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5005A18-ECCC-4A38-A956-B588F1021577}" type="datetimeFigureOut">
              <a:rPr lang="en-US" smtClean="0"/>
              <a:t>1/1/2006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5D60A6-8D5A-41BF-9542-19FC358A6BC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5005A18-ECCC-4A38-A956-B588F1021577}" type="datetimeFigureOut">
              <a:rPr lang="en-US" smtClean="0"/>
              <a:t>1/1/2006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5D60A6-8D5A-41BF-9542-19FC358A6BC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5005A18-ECCC-4A38-A956-B588F1021577}" type="datetimeFigureOut">
              <a:rPr lang="en-US" smtClean="0"/>
              <a:t>1/1/2006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5D60A6-8D5A-41BF-9542-19FC358A6BC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5005A18-ECCC-4A38-A956-B588F1021577}" type="datetimeFigureOut">
              <a:rPr lang="en-US" smtClean="0"/>
              <a:t>1/1/2006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EE5D60A6-8D5A-41BF-9542-19FC358A6BC6}"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5005A18-ECCC-4A38-A956-B588F1021577}" type="datetimeFigureOut">
              <a:rPr lang="en-US" smtClean="0"/>
              <a:t>1/1/2006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5D60A6-8D5A-41BF-9542-19FC358A6BC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5005A18-ECCC-4A38-A956-B588F1021577}" type="datetimeFigureOut">
              <a:rPr lang="en-US" smtClean="0"/>
              <a:t>1/1/2006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5D60A6-8D5A-41BF-9542-19FC358A6BC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5005A18-ECCC-4A38-A956-B588F1021577}" type="datetimeFigureOut">
              <a:rPr lang="en-US" smtClean="0"/>
              <a:t>1/1/2006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5D60A6-8D5A-41BF-9542-19FC358A6BC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005A18-ECCC-4A38-A956-B588F1021577}" type="datetimeFigureOut">
              <a:rPr lang="en-US" smtClean="0"/>
              <a:t>1/1/2006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5D60A6-8D5A-41BF-9542-19FC358A6BC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5005A18-ECCC-4A38-A956-B588F1021577}" type="datetimeFigureOut">
              <a:rPr lang="en-US" smtClean="0"/>
              <a:t>1/1/2006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5D60A6-8D5A-41BF-9542-19FC358A6BC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5005A18-ECCC-4A38-A956-B588F1021577}" type="datetimeFigureOut">
              <a:rPr lang="en-US" smtClean="0"/>
              <a:t>1/1/2006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5D60A6-8D5A-41BF-9542-19FC358A6BC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95005A18-ECCC-4A38-A956-B588F1021577}" type="datetimeFigureOut">
              <a:rPr lang="en-US" smtClean="0"/>
              <a:t>1/1/2006</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EE5D60A6-8D5A-41BF-9542-19FC358A6BC6}"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848600" cy="4221162"/>
          </a:xfrm>
        </p:spPr>
        <p:txBody>
          <a:bodyPr>
            <a:noAutofit/>
          </a:bodyPr>
          <a:lstStyle/>
          <a:p>
            <a:pPr rtl="1"/>
            <a:r>
              <a:rPr lang="ar-SA" sz="1600" b="1" dirty="0">
                <a:solidFill>
                  <a:srgbClr val="FF0000"/>
                </a:solidFill>
              </a:rPr>
              <a:t>المكثفات الكهربائية</a:t>
            </a:r>
            <a:r>
              <a:rPr lang="en-US" sz="1600" b="1" dirty="0">
                <a:solidFill>
                  <a:srgbClr val="FF0000"/>
                </a:solidFill>
              </a:rPr>
              <a:t> </a:t>
            </a:r>
            <a:br>
              <a:rPr lang="en-US" sz="1600" b="1" dirty="0">
                <a:solidFill>
                  <a:srgbClr val="FF0000"/>
                </a:solidFill>
              </a:rPr>
            </a:br>
            <a:r>
              <a:rPr lang="ar-SA" sz="1600" b="1" dirty="0"/>
              <a:t>المقدمة</a:t>
            </a:r>
            <a:r>
              <a:rPr lang="en-US" sz="1600" b="1" dirty="0"/>
              <a:t> :</a:t>
            </a:r>
            <a:br>
              <a:rPr lang="en-US" sz="1600" b="1" dirty="0"/>
            </a:br>
            <a:r>
              <a:rPr lang="ar-SA" sz="1600" b="1" dirty="0"/>
              <a:t>كثيراً ما نسمع عن المكثفات الكهربائية، لكن قليل مانفكر فيها، فهل فكرت مره في أنواع المكثفات؟ و هل فكرت في استعمالاتها ؟ بل و هلفكرة مره في أي شي يتعلق بهذه المكثفات ؟؟إن كنت قد فكرت في هذه الأمور أو لم تكن فدعنا نتعرف معاً على هذهالمكثفات الكهربائية، دعنا نحيط بأهم الأفكار التي سنتناولها في هذا التقرير البسيطفي البداية: ما هو المكثف ؟المكثف ما هو إلا جهاز يعمل على تخزين الشحنات الكهربائية</a:t>
            </a:r>
            <a:r>
              <a:rPr lang="en-US" sz="1600" b="1" dirty="0"/>
              <a:t>. </a:t>
            </a:r>
            <a:br>
              <a:rPr lang="en-US" sz="1600" b="1" dirty="0"/>
            </a:br>
            <a:r>
              <a:rPr lang="ar-SA" sz="1600" b="1" dirty="0"/>
              <a:t>أما عن أهم الأفكار التي سوف أتحدث عنها في هذا التقريرهي</a:t>
            </a:r>
            <a:r>
              <a:rPr lang="en-US" sz="1600" b="1" dirty="0"/>
              <a:t>:</a:t>
            </a:r>
            <a:br>
              <a:rPr lang="en-US" sz="1600" b="1" dirty="0"/>
            </a:br>
            <a:r>
              <a:rPr lang="ar-SA" sz="1600" b="1" dirty="0"/>
              <a:t>أولاً: تكوين المكثفات و تسميتها بحسب المواد المكونة لها ثانيا: السعة الكهربية للمكثف ثالثاً: العوامل المؤثرة على سعة المكثف رابعاً: مقاومة المكثف الأومية خامساً: توصيل المكثفات علىالتوازي سادساً: توصيل المكثفات على التوالي سابعاً: أنواعوأشكال المكثفات ثامناً:استعمالات المكثف في الدائرة إلكترونيه</a:t>
            </a:r>
            <a:r>
              <a:rPr lang="en-US" sz="1600" b="1" dirty="0"/>
              <a:t>.</a:t>
            </a:r>
            <a:br>
              <a:rPr lang="en-US" sz="1600" b="1" dirty="0"/>
            </a:br>
            <a:endParaRPr lang="en-US" sz="1600" b="1" dirty="0"/>
          </a:p>
        </p:txBody>
      </p:sp>
      <p:pic>
        <p:nvPicPr>
          <p:cNvPr id="4" name="Content Placeholder 3" descr="dddd.bmp"/>
          <p:cNvPicPr>
            <a:picLocks noGrp="1" noChangeAspect="1"/>
          </p:cNvPicPr>
          <p:nvPr>
            <p:ph idx="1"/>
          </p:nvPr>
        </p:nvPicPr>
        <p:blipFill>
          <a:blip r:embed="rId2"/>
          <a:stretch>
            <a:fillRect/>
          </a:stretch>
        </p:blipFill>
        <p:spPr>
          <a:xfrm>
            <a:off x="2362200" y="4038600"/>
            <a:ext cx="4072158" cy="2819400"/>
          </a:xfr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2773362"/>
          </a:xfrm>
        </p:spPr>
        <p:txBody>
          <a:bodyPr>
            <a:noAutofit/>
          </a:bodyPr>
          <a:lstStyle/>
          <a:p>
            <a:pPr rtl="1"/>
            <a:r>
              <a:rPr lang="en-US" dirty="0"/>
              <a:t/>
            </a:r>
            <a:br>
              <a:rPr lang="en-US" dirty="0"/>
            </a:br>
            <a:r>
              <a:rPr lang="ar-SA" dirty="0"/>
              <a:t> </a:t>
            </a:r>
            <a:r>
              <a:rPr lang="ar-SA" sz="2000" b="1" dirty="0"/>
              <a:t>من الشكل نلاحظ أن المكثف مصنوع من لوحين موازيين يفصلهم فراغ وهذا الفراغ يسمى الطبقةالعازلة وتختلف أنواع المكثفات على نوع الطبقة العازلة منها مكثفات السيراميك, الميكا, البوليستر, ورق هوائي إلى أخره</a:t>
            </a:r>
            <a:r>
              <a:rPr lang="en-US" sz="2000" b="1" dirty="0"/>
              <a:t>.</a:t>
            </a:r>
            <a:br>
              <a:rPr lang="en-US" sz="2000" b="1" dirty="0"/>
            </a:br>
            <a:r>
              <a:rPr lang="ar-SA" sz="2000" b="1" dirty="0"/>
              <a:t>تكوين المكثفات و تسميتها بحسب المواد المكونةلها</a:t>
            </a:r>
            <a:r>
              <a:rPr lang="en-US" sz="2000" b="1" dirty="0"/>
              <a:t> : </a:t>
            </a:r>
            <a:br>
              <a:rPr lang="en-US" sz="2000" b="1" dirty="0"/>
            </a:br>
            <a:r>
              <a:rPr lang="ar-SA" sz="2000" b="1" dirty="0"/>
              <a:t>يتكون المكثف الكهربي منلوحين من مادة موصلة بينهما مادة عازلة، ويتحدد نوع المكثف على حسب المادة العازلةالمستخدمة في صناعته، فإذا كانت المادة العازلة الموجودة بين لوحي المكثف هي الهواءفيطلق على المكثف في هذه الحالة اسم المكثف الهوائي، وإذا كانت مصنوعة من مادةالبلاستيك سمي مكثف بلاستيك، وإذا كانت المادة العازلة من الميكا أطلق على المكثف اسم مكثف ميكا وإذا كانت المادة العازلة من السيراميك أطلق على المكثف اسم المكثف السيراميك، أما إذا استخدم محلول كيماوي كمادة عازلة بين لوحي المكثف أطلق على المكثف اسم المكثف الكيماوي أو الالكترولتي</a:t>
            </a:r>
            <a:r>
              <a:rPr lang="en-US" sz="2000" b="1" dirty="0"/>
              <a:t>.</a:t>
            </a:r>
            <a:br>
              <a:rPr lang="en-US" sz="2000" b="1" dirty="0"/>
            </a:br>
            <a:endParaRPr lang="en-US" sz="2000" b="1" dirty="0"/>
          </a:p>
        </p:txBody>
      </p:sp>
      <p:pic>
        <p:nvPicPr>
          <p:cNvPr id="4" name="Content Placeholder 3" descr="dddddddddddddddddd.bmp"/>
          <p:cNvPicPr>
            <a:picLocks noGrp="1" noChangeAspect="1"/>
          </p:cNvPicPr>
          <p:nvPr>
            <p:ph idx="1"/>
          </p:nvPr>
        </p:nvPicPr>
        <p:blipFill>
          <a:blip r:embed="rId2"/>
          <a:stretch>
            <a:fillRect/>
          </a:stretch>
        </p:blipFill>
        <p:spPr>
          <a:xfrm>
            <a:off x="1143000" y="3581400"/>
            <a:ext cx="6477000" cy="3276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98438"/>
            <a:ext cx="8229600" cy="4144962"/>
          </a:xfrm>
        </p:spPr>
        <p:txBody>
          <a:bodyPr>
            <a:noAutofit/>
          </a:bodyPr>
          <a:lstStyle/>
          <a:p>
            <a:pPr rtl="1"/>
            <a:r>
              <a:rPr lang="ar-SA" sz="1800" b="1" dirty="0"/>
              <a:t>السعة:تعرف قدرة المكثف على تخزين الشحنة الكهربيةبالسعة الكهربية أو السعة ووحدة قياسها الفاراد، وتحسب قيمة سعة المكثف كالآتي</a:t>
            </a:r>
            <a:r>
              <a:rPr lang="en-US" sz="1800" b="1" dirty="0"/>
              <a:t>: </a:t>
            </a:r>
            <a:br>
              <a:rPr lang="en-US" sz="1800" b="1" dirty="0"/>
            </a:br>
            <a:r>
              <a:rPr lang="ar-SA" sz="1800" b="1" dirty="0"/>
              <a:t>العوامل المؤثرة على سعةالمكثف:يوجد ثلاثة عوامل أساسية تؤثر على سعة المكثف بصورة مباشرة وهذه العوامل هي</a:t>
            </a:r>
            <a:r>
              <a:rPr lang="en-US" sz="1800" b="1" dirty="0"/>
              <a:t>: </a:t>
            </a:r>
            <a:br>
              <a:rPr lang="en-US" sz="1800" b="1" dirty="0"/>
            </a:br>
            <a:r>
              <a:rPr lang="ar-SA" sz="1800" b="1" dirty="0"/>
              <a:t>أ- المساحة السطحية لألواحالمكثف</a:t>
            </a:r>
            <a:r>
              <a:rPr lang="en-US" sz="1800" b="1" dirty="0"/>
              <a:t> (a):</a:t>
            </a:r>
            <a:br>
              <a:rPr lang="en-US" sz="1800" b="1" dirty="0"/>
            </a:br>
            <a:r>
              <a:rPr lang="ar-SA" sz="1800" b="1" dirty="0"/>
              <a:t>إن سعة المكثف تتناسب طرديا مع المساحة السطحية للألواح، فإذا زادتمساحة سطح اللوح زادت سعة المكثف وذلك لزيادة استيعابه للشحنات الكهربائية، وبالعكس تقل سعة المكثف كلما قلت هذه المساحة</a:t>
            </a:r>
            <a:r>
              <a:rPr lang="en-US" sz="1800" b="1" dirty="0"/>
              <a:t>.</a:t>
            </a:r>
            <a:br>
              <a:rPr lang="en-US" sz="1800" b="1" dirty="0"/>
            </a:br>
            <a:r>
              <a:rPr lang="ar-SA" sz="1800" b="1" dirty="0"/>
              <a:t>ب- المسافة بين الألواح</a:t>
            </a:r>
            <a:r>
              <a:rPr lang="en-US" sz="1800" b="1" dirty="0"/>
              <a:t> (d):</a:t>
            </a:r>
            <a:br>
              <a:rPr lang="en-US" sz="1800" b="1" dirty="0"/>
            </a:br>
            <a:r>
              <a:rPr lang="ar-SA" sz="1800" b="1" dirty="0"/>
              <a:t>تقل السعة عندما تزداد المسافة بينالألواح وتزداد كلما قلت تلك المسافة أي أنه يوجد تناسب عكسي بين سعة المكثفوالمساحة بين ألواحه</a:t>
            </a:r>
            <a:r>
              <a:rPr lang="en-US" sz="1800" b="1" dirty="0"/>
              <a:t>.</a:t>
            </a:r>
            <a:br>
              <a:rPr lang="en-US" sz="1800" b="1" dirty="0"/>
            </a:br>
            <a:r>
              <a:rPr lang="ar-SA" sz="1800" b="1" dirty="0"/>
              <a:t>ج- الوسطالعازل (المادة العازلة) .تتغير سعة المكثف بتغير المادة العازلة بين الألواحويعتبر الهواء الوحدة الأساسية لمقارنة قابلية عزل المواد الأخرى المستعملة فيصناعة المكثفات. يوجد لكل مادة ثابت عزل يطلق عليه ابسلونالمفاعلة (مقاومة المكثف الأومية)</a:t>
            </a:r>
            <a:endParaRPr lang="en-US" sz="1800" b="1" dirty="0"/>
          </a:p>
        </p:txBody>
      </p:sp>
      <p:pic>
        <p:nvPicPr>
          <p:cNvPr id="4" name="Content Placeholder 3" descr="f.bmp"/>
          <p:cNvPicPr>
            <a:picLocks noGrp="1" noChangeAspect="1"/>
          </p:cNvPicPr>
          <p:nvPr>
            <p:ph idx="1"/>
          </p:nvPr>
        </p:nvPicPr>
        <p:blipFill>
          <a:blip r:embed="rId2"/>
          <a:stretch>
            <a:fillRect/>
          </a:stretch>
        </p:blipFill>
        <p:spPr>
          <a:xfrm>
            <a:off x="2209800" y="4114800"/>
            <a:ext cx="3733800" cy="2514600"/>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44962"/>
          </a:xfrm>
        </p:spPr>
        <p:txBody>
          <a:bodyPr>
            <a:noAutofit/>
          </a:bodyPr>
          <a:lstStyle/>
          <a:p>
            <a:pPr rtl="1"/>
            <a:r>
              <a:rPr lang="ar-SA" sz="1500" b="1" dirty="0"/>
              <a:t>وهناك شكلان للمكثفات:1.مكثفات تشبه المقومات ويخرج منها سلكين لأسفل</a:t>
            </a:r>
            <a:r>
              <a:rPr lang="en-US" sz="1500" b="1" dirty="0"/>
              <a:t>AXIAL.</a:t>
            </a:r>
            <a:br>
              <a:rPr lang="en-US" sz="1500" b="1" dirty="0"/>
            </a:br>
            <a:r>
              <a:rPr lang="en-US" sz="1500" b="1" dirty="0"/>
              <a:t>2.</a:t>
            </a:r>
            <a:r>
              <a:rPr lang="ar-SA" sz="1500" b="1" dirty="0"/>
              <a:t>مكثفات تخرج من أسفلها نهاية أطراف الأسلاك</a:t>
            </a:r>
            <a:r>
              <a:rPr lang="en-US" sz="1500" b="1" dirty="0"/>
              <a:t> RADIAL. </a:t>
            </a:r>
            <a:br>
              <a:rPr lang="en-US" sz="1500" b="1" dirty="0"/>
            </a:br>
            <a:r>
              <a:rPr lang="en-US" sz="1500" b="1" dirty="0"/>
              <a:t>1.</a:t>
            </a:r>
            <a:r>
              <a:rPr lang="ar-SA" sz="1500" b="1" dirty="0"/>
              <a:t>المكثفمتوازي اللوحين: يتكون من لوحين موصلين متوازيينتفصلهما مسافة صغيرة بالنسبة لأبعادها، وكلما كانتالمسافة بين اللوحين صغيرة كان الجهدصغيراً. و تزيد تبعاً لذلك سعة المكثف، كما تزيد السعة أيضاً معزيادة مساحة لوحي المكثف المستوي</a:t>
            </a:r>
            <a:r>
              <a:rPr lang="en-US" sz="1500" b="1" dirty="0"/>
              <a:t>.</a:t>
            </a:r>
            <a:br>
              <a:rPr lang="en-US" sz="1500" b="1" dirty="0"/>
            </a:br>
            <a:r>
              <a:rPr lang="en-US" sz="1500" b="1" dirty="0"/>
              <a:t>2.</a:t>
            </a:r>
            <a:r>
              <a:rPr lang="ar-SA" sz="1500" b="1" dirty="0"/>
              <a:t>المكثف الكروي</a:t>
            </a:r>
            <a:r>
              <a:rPr lang="en-US" sz="1500" b="1" dirty="0"/>
              <a:t>:</a:t>
            </a:r>
            <a:br>
              <a:rPr lang="en-US" sz="1500" b="1" dirty="0"/>
            </a:br>
            <a:r>
              <a:rPr lang="ar-SA" sz="1500" b="1" dirty="0"/>
              <a:t>يتكون من موصلينكرويين متحدين في المركز، فإذا كانت شحنة الكرة الداخلية موجبة ووصلتالكرة الخارجية بالأرضفانه ينشأ عن هذا الترتيب شحنة تأثيرية على الكرة الخارجية وهيمساويةتماماً للشحنة الداخليةبالقيمة المطلقة. و إذا فرضنا أن شحنة الكرة الخارجية هي موجبة و بذلك تتولد شحنةتأثيرية تظل مقيدة على سطح الكرة الداخلية و أما الشحنة المطلقة فتتسرب إلىالأرض</a:t>
            </a:r>
            <a:r>
              <a:rPr lang="en-US" sz="1500" b="1" dirty="0"/>
              <a:t>.</a:t>
            </a:r>
            <a:br>
              <a:rPr lang="en-US" sz="1500" b="1" dirty="0"/>
            </a:br>
            <a:r>
              <a:rPr lang="en-US" sz="1500" b="1" dirty="0"/>
              <a:t>3.</a:t>
            </a:r>
            <a:r>
              <a:rPr lang="ar-SA" sz="1500" b="1" dirty="0"/>
              <a:t>المكثفالاسطواني:يتكون من اسطوانتين متحدتي المركز، والسعة الكهربية تعتمد على الشكلالهندسي لنوع المكثف</a:t>
            </a:r>
            <a:r>
              <a:rPr lang="en-US" sz="1500" b="1" dirty="0"/>
              <a:t>.</a:t>
            </a:r>
            <a:br>
              <a:rPr lang="en-US" sz="1500" b="1" dirty="0"/>
            </a:br>
            <a:r>
              <a:rPr lang="en-US" sz="1500" b="1" dirty="0"/>
              <a:t>4.</a:t>
            </a:r>
            <a:r>
              <a:rPr lang="ar-SA" sz="1500" b="1" dirty="0"/>
              <a:t>المكثفذو الحلقة الحارسة:لضمان انتظام المجال بين لوحي المكثف، استعمل العالم لورد كلفنصفيحة دائرية على شكل قرص يحيط به حلقة دائرية تسمى بالحلقة الحارسة، بحيث يكونمجموع مساحتيهما يساوي مساحة الصفيحة الدائرية الأخرى للمكثف. و يشحن القرص والحلقة دائماً بالجهد نفسه و يكون تفريغ القرص منفصلاً عن الحلقة بحيث يمكن قياسشحنة القرص بصورة مستقلة</a:t>
            </a:r>
            <a:r>
              <a:rPr lang="en-US" sz="1500" b="1" dirty="0"/>
              <a:t>.</a:t>
            </a:r>
            <a:br>
              <a:rPr lang="en-US" sz="1500" b="1" dirty="0"/>
            </a:br>
            <a:r>
              <a:rPr lang="ar-SA" sz="1500" b="1" dirty="0"/>
              <a:t>استعمالات المكثف في الدائرة إلكترونية:1.يستعمل المكثف لإمرارالتيار المتغير ومنع مرور التيار المستمر في الدائرة الإلكترونية، حيث يعمل (</a:t>
            </a:r>
            <a:r>
              <a:rPr lang="ar-SA" sz="1500" b="1" dirty="0" smtClean="0"/>
              <a:t>كمكثف</a:t>
            </a:r>
            <a:r>
              <a:rPr lang="en-US" sz="1500" b="1" dirty="0" smtClean="0"/>
              <a:t> </a:t>
            </a:r>
            <a:r>
              <a:rPr lang="ar-SA" sz="1500" b="1" dirty="0" smtClean="0"/>
              <a:t>ربط</a:t>
            </a:r>
            <a:r>
              <a:rPr lang="en-US" sz="1500" b="1" dirty="0" smtClean="0"/>
              <a:t> </a:t>
            </a:r>
            <a:r>
              <a:rPr lang="en-US" sz="1500" b="1" dirty="0"/>
              <a:t>Coupling </a:t>
            </a:r>
            <a:r>
              <a:rPr lang="ar-SA" sz="1500" b="1" dirty="0"/>
              <a:t>أو (مكثف تسريب</a:t>
            </a:r>
            <a:r>
              <a:rPr lang="en-US" sz="1500" b="1" dirty="0"/>
              <a:t> Bypass </a:t>
            </a:r>
            <a:r>
              <a:rPr lang="ar-SA" sz="1500" b="1" dirty="0"/>
              <a:t>كما هو مبين في </a:t>
            </a:r>
            <a:r>
              <a:rPr lang="ar-SA" sz="1500" b="1" dirty="0" smtClean="0"/>
              <a:t>الأشكا</a:t>
            </a:r>
            <a:r>
              <a:rPr lang="ar-SA" sz="1500" b="1" dirty="0"/>
              <a:t>ل</a:t>
            </a:r>
            <a:r>
              <a:rPr lang="en-US" sz="1500" b="1" dirty="0" smtClean="0"/>
              <a:t> </a:t>
            </a:r>
            <a:r>
              <a:rPr lang="ar-SA" sz="1500" b="1" dirty="0" smtClean="0"/>
              <a:t>التالية</a:t>
            </a:r>
            <a:r>
              <a:rPr lang="en-US" sz="1500" b="1" dirty="0"/>
              <a:t>.</a:t>
            </a:r>
            <a:br>
              <a:rPr lang="en-US" sz="1500" b="1" dirty="0"/>
            </a:br>
            <a:r>
              <a:rPr lang="en-US" sz="1500" b="1" dirty="0"/>
              <a:t/>
            </a:r>
            <a:br>
              <a:rPr lang="en-US" sz="1500" b="1" dirty="0"/>
            </a:br>
            <a:endParaRPr lang="en-US" sz="1500" b="1" dirty="0"/>
          </a:p>
        </p:txBody>
      </p:sp>
      <p:pic>
        <p:nvPicPr>
          <p:cNvPr id="4" name="Content Placeholder 3" descr="d.bmp"/>
          <p:cNvPicPr>
            <a:picLocks noGrp="1" noChangeAspect="1"/>
          </p:cNvPicPr>
          <p:nvPr>
            <p:ph idx="1"/>
          </p:nvPr>
        </p:nvPicPr>
        <p:blipFill>
          <a:blip r:embed="rId2"/>
          <a:stretch>
            <a:fillRect/>
          </a:stretch>
        </p:blipFill>
        <p:spPr>
          <a:xfrm>
            <a:off x="762000" y="4182221"/>
            <a:ext cx="6705600" cy="2675779"/>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611562"/>
          </a:xfrm>
        </p:spPr>
        <p:txBody>
          <a:bodyPr>
            <a:noAutofit/>
          </a:bodyPr>
          <a:lstStyle/>
          <a:p>
            <a:pPr rtl="1"/>
            <a:r>
              <a:rPr lang="ar-SA" sz="1600" b="1" dirty="0"/>
              <a:t>لمعلوماتك</a:t>
            </a:r>
            <a:r>
              <a:rPr lang="en-US" sz="1600" b="1" dirty="0"/>
              <a:t>: </a:t>
            </a:r>
            <a:br>
              <a:rPr lang="en-US" sz="1600" b="1" dirty="0"/>
            </a:br>
            <a:r>
              <a:rPr lang="ar-SA" sz="1600" b="1" dirty="0"/>
              <a:t>تكتب القيمة العليا لفرق الجهد على المكثف والتي ممكن أن يعمل بها</a:t>
            </a:r>
            <a:r>
              <a:rPr lang="en-US" sz="1600" b="1" dirty="0"/>
              <a:t>. </a:t>
            </a:r>
            <a:br>
              <a:rPr lang="en-US" sz="1600" b="1" dirty="0"/>
            </a:br>
            <a:r>
              <a:rPr lang="ar-SA" sz="1600" b="1" dirty="0"/>
              <a:t>وفي بعض المكثفات كإليكترونية والتنتانيوم تكون مقطبة وهذا يعني إنها يجب أن توضع بالشكل الصحيح وتكتب عليها عادةهذه الأقطاب إذا كانت موجبة أو سالبة</a:t>
            </a:r>
            <a:r>
              <a:rPr lang="en-US" sz="1600" b="1" dirty="0"/>
              <a:t>. </a:t>
            </a:r>
            <a:br>
              <a:rPr lang="en-US" sz="1600" b="1" dirty="0"/>
            </a:br>
            <a:r>
              <a:rPr lang="ar-SA" sz="1600" b="1" dirty="0"/>
              <a:t>بعض المكثفات لها أطواق من الألوان لمعرفة قيمتها كالموجودة فيالمقاومات (قراءة قيم المكثفات</a:t>
            </a:r>
            <a:r>
              <a:rPr lang="en-US" sz="1600" b="1" dirty="0"/>
              <a:t> ) </a:t>
            </a:r>
            <a:br>
              <a:rPr lang="en-US" sz="1600" b="1" dirty="0"/>
            </a:br>
            <a:r>
              <a:rPr lang="en-US" sz="1600" b="1" dirty="0"/>
              <a:t>.</a:t>
            </a:r>
            <a:r>
              <a:rPr lang="ar-SA" sz="1600" b="1" dirty="0"/>
              <a:t>الخاتمة</a:t>
            </a:r>
            <a:r>
              <a:rPr lang="en-US" sz="1600" b="1" dirty="0"/>
              <a:t>:</a:t>
            </a:r>
            <a:br>
              <a:rPr lang="en-US" sz="1600" b="1" dirty="0"/>
            </a:br>
            <a:r>
              <a:rPr lang="ar-SA" sz="1600" b="1" dirty="0"/>
              <a:t>هكذانكون قد انتهينا من عرض أهم المعلومات المتعلقة بالمكثفات الكهربائية و لعلنا قدتوصلنا إلى النتائج التالية</a:t>
            </a:r>
            <a:r>
              <a:rPr lang="en-US" sz="1600" b="1" dirty="0"/>
              <a:t>: </a:t>
            </a:r>
            <a:br>
              <a:rPr lang="en-US" sz="1600" b="1" dirty="0"/>
            </a:br>
            <a:r>
              <a:rPr lang="en-US" sz="1600" b="1" dirty="0"/>
              <a:t>1.</a:t>
            </a:r>
            <a:r>
              <a:rPr lang="ar-SA" sz="1600" b="1" dirty="0"/>
              <a:t>أن يمكن إيجاد سعة مكثف بقسمه الشحنة على فرق الجهد ( سع = شك ÷ جه</a:t>
            </a:r>
            <a:r>
              <a:rPr lang="en-US" sz="1600" b="1" dirty="0"/>
              <a:t>)</a:t>
            </a:r>
            <a:br>
              <a:rPr lang="en-US" sz="1600" b="1" dirty="0"/>
            </a:br>
            <a:r>
              <a:rPr lang="en-US" sz="1600" b="1" dirty="0"/>
              <a:t>2.</a:t>
            </a:r>
            <a:r>
              <a:rPr lang="ar-SA" sz="1600" b="1" dirty="0"/>
              <a:t>أن من أهم العواملالمؤثرة على سعه المكثف هي مساحه السطح و المسافة بين اللوحين و نوع الوسطالعازل</a:t>
            </a:r>
            <a:r>
              <a:rPr lang="en-US" sz="1600" b="1" dirty="0"/>
              <a:t>.</a:t>
            </a:r>
            <a:br>
              <a:rPr lang="en-US" sz="1600" b="1" dirty="0"/>
            </a:br>
            <a:r>
              <a:rPr lang="en-US" sz="1600" b="1" dirty="0"/>
              <a:t> 3.</a:t>
            </a:r>
            <a:r>
              <a:rPr lang="ar-SA" sz="1600" b="1" dirty="0"/>
              <a:t>أن مقاومة المكثفتتناسب عكسيا مع التردد و مع السعه</a:t>
            </a:r>
            <a:r>
              <a:rPr lang="en-US" sz="1600" b="1" dirty="0"/>
              <a:t>.</a:t>
            </a:r>
            <a:br>
              <a:rPr lang="en-US" sz="1600" b="1" dirty="0"/>
            </a:br>
            <a:r>
              <a:rPr lang="en-US" sz="1600" b="1" dirty="0"/>
              <a:t> 4. </a:t>
            </a:r>
            <a:r>
              <a:rPr lang="ar-SA" sz="1600" b="1" dirty="0"/>
              <a:t>يمكن توصيل المكثفات على التوالي أوالتوازي</a:t>
            </a:r>
            <a:r>
              <a:rPr lang="en-US" sz="1600" b="1" dirty="0"/>
              <a:t>.</a:t>
            </a:r>
            <a:br>
              <a:rPr lang="en-US" sz="1600" b="1" dirty="0"/>
            </a:br>
            <a:r>
              <a:rPr lang="en-US" sz="1600" b="1" dirty="0"/>
              <a:t> 5. </a:t>
            </a:r>
            <a:r>
              <a:rPr lang="ar-SA" sz="1600" b="1" dirty="0"/>
              <a:t>هناك عدة أنواع منالمكثفات و منها ذو اللوحين المتوازين و الكروي و الاسطواني و ذو الحلقة الحارسة</a:t>
            </a:r>
            <a:r>
              <a:rPr lang="en-US" sz="1600" b="1" dirty="0"/>
              <a:t>. </a:t>
            </a:r>
            <a:br>
              <a:rPr lang="en-US" sz="1600" b="1" dirty="0"/>
            </a:br>
            <a:r>
              <a:rPr lang="en-US" sz="1600" b="1" dirty="0"/>
              <a:t> 6 . </a:t>
            </a:r>
            <a:r>
              <a:rPr lang="ar-SA" sz="1600" b="1" dirty="0"/>
              <a:t>تستعمل المكثفات في مكثفالربط و مكثف التسريب و الشحن و التفريغ في دوائر التنعيم و في دوائر فلاش كاميرات التصوير و كذلك في جهاز الراديو و التلفزيون و غيرها الكثير الكثير من الاستخدامات</a:t>
            </a:r>
            <a:r>
              <a:rPr lang="en-US" sz="1600" b="1" dirty="0"/>
              <a:t>.</a:t>
            </a:r>
            <a:br>
              <a:rPr lang="en-US" sz="1600" b="1" dirty="0"/>
            </a:br>
            <a:r>
              <a:rPr lang="en-US" sz="1600" b="1" dirty="0"/>
              <a:t/>
            </a:r>
            <a:br>
              <a:rPr lang="en-US" sz="1600" b="1" dirty="0"/>
            </a:br>
            <a:r>
              <a:rPr lang="ar-SA" sz="1600" b="1" dirty="0"/>
              <a:t>و إلى هنا نكون قد ذكرناعن جميع النقاط السابقة و شرحناها بشيء من التفصيل مع الرسومات الموضحة عن كل مايتعلق بهذه المكثفات، و أتمنى أيها القارئ أن نكون قد أفدناك ولو بالشيء اليسر فيتوسيع مداركك و زيادة معلوماتك فيما يتعلق بالمكثفات الكهربائية</a:t>
            </a:r>
            <a:r>
              <a:rPr lang="en-US" sz="1600" b="1" dirty="0"/>
              <a:t>.</a:t>
            </a:r>
          </a:p>
        </p:txBody>
      </p:sp>
      <p:pic>
        <p:nvPicPr>
          <p:cNvPr id="4" name="Content Placeholder 3" descr="da.bmp"/>
          <p:cNvPicPr>
            <a:picLocks noGrp="1" noChangeAspect="1"/>
          </p:cNvPicPr>
          <p:nvPr>
            <p:ph idx="1"/>
          </p:nvPr>
        </p:nvPicPr>
        <p:blipFill>
          <a:blip r:embed="rId2"/>
          <a:stretch>
            <a:fillRect/>
          </a:stretch>
        </p:blipFill>
        <p:spPr>
          <a:xfrm>
            <a:off x="1676400" y="4343400"/>
            <a:ext cx="4800600" cy="2423160"/>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620962"/>
          </a:xfrm>
        </p:spPr>
        <p:txBody>
          <a:bodyPr>
            <a:normAutofit fontScale="90000"/>
          </a:bodyPr>
          <a:lstStyle/>
          <a:p>
            <a:r>
              <a:rPr lang="ar-SA" dirty="0" smtClean="0"/>
              <a:t>مع تحياتي </a:t>
            </a:r>
            <a:br>
              <a:rPr lang="ar-SA" dirty="0" smtClean="0"/>
            </a:br>
            <a:r>
              <a:rPr lang="ar-SA" dirty="0" smtClean="0"/>
              <a:t>الطالب علي محسن علي الدكيني</a:t>
            </a:r>
            <a:br>
              <a:rPr lang="ar-SA" dirty="0" smtClean="0"/>
            </a:br>
            <a:r>
              <a:rPr lang="ar-SA" dirty="0" smtClean="0"/>
              <a:t>بإشراف الاستاذ :محمد عبد الوهاب  </a:t>
            </a:r>
            <a:br>
              <a:rPr lang="ar-SA" dirty="0" smtClean="0"/>
            </a:br>
            <a:endParaRPr lang="en-US" dirty="0"/>
          </a:p>
        </p:txBody>
      </p:sp>
      <p:sp>
        <p:nvSpPr>
          <p:cNvPr id="3" name="Content Placeholder 2"/>
          <p:cNvSpPr>
            <a:spLocks noGrp="1"/>
          </p:cNvSpPr>
          <p:nvPr>
            <p:ph idx="1"/>
          </p:nvPr>
        </p:nvSpPr>
        <p:spPr>
          <a:xfrm>
            <a:off x="-533400" y="3429000"/>
            <a:ext cx="198119" cy="76200"/>
          </a:xfrm>
        </p:spPr>
        <p:txBody>
          <a:bodyPr>
            <a:normAutofit fontScale="25000" lnSpcReduction="20000"/>
          </a:bodyPr>
          <a:lstStyle/>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20</TotalTime>
  <Words>37</Words>
  <Application>Microsoft Office PowerPoint</Application>
  <PresentationFormat>On-screen Show (4:3)</PresentationFormat>
  <Paragraphs>6</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Apex</vt:lpstr>
      <vt:lpstr>المكثفات الكهربائية  المقدمة : كثيراً ما نسمع عن المكثفات الكهربائية، لكن قليل مانفكر فيها، فهل فكرت مره في أنواع المكثفات؟ و هل فكرت في استعمالاتها ؟ بل و هلفكرة مره في أي شي يتعلق بهذه المكثفات ؟؟إن كنت قد فكرت في هذه الأمور أو لم تكن فدعنا نتعرف معاً على هذهالمكثفات الكهربائية، دعنا نحيط بأهم الأفكار التي سنتناولها في هذا التقرير البسيطفي البداية: ما هو المكثف ؟المكثف ما هو إلا جهاز يعمل على تخزين الشحنات الكهربائية.  أما عن أهم الأفكار التي سوف أتحدث عنها في هذا التقريرهي: أولاً: تكوين المكثفات و تسميتها بحسب المواد المكونة لها ثانيا: السعة الكهربية للمكثف ثالثاً: العوامل المؤثرة على سعة المكثف رابعاً: مقاومة المكثف الأومية خامساً: توصيل المكثفات علىالتوازي سادساً: توصيل المكثفات على التوالي سابعاً: أنواعوأشكال المكثفات ثامناً:استعمالات المكثف في الدائرة إلكترونيه. </vt:lpstr>
      <vt:lpstr>  من الشكل نلاحظ أن المكثف مصنوع من لوحين موازيين يفصلهم فراغ وهذا الفراغ يسمى الطبقةالعازلة وتختلف أنواع المكثفات على نوع الطبقة العازلة منها مكثفات السيراميك, الميكا, البوليستر, ورق هوائي إلى أخره. تكوين المكثفات و تسميتها بحسب المواد المكونةلها :  يتكون المكثف الكهربي منلوحين من مادة موصلة بينهما مادة عازلة، ويتحدد نوع المكثف على حسب المادة العازلةالمستخدمة في صناعته، فإذا كانت المادة العازلة الموجودة بين لوحي المكثف هي الهواءفيطلق على المكثف في هذه الحالة اسم المكثف الهوائي، وإذا كانت مصنوعة من مادةالبلاستيك سمي مكثف بلاستيك، وإذا كانت المادة العازلة من الميكا أطلق على المكثف اسم مكثف ميكا وإذا كانت المادة العازلة من السيراميك أطلق على المكثف اسم المكثف السيراميك، أما إذا استخدم محلول كيماوي كمادة عازلة بين لوحي المكثف أطلق على المكثف اسم المكثف الكيماوي أو الالكترولتي. </vt:lpstr>
      <vt:lpstr>السعة:تعرف قدرة المكثف على تخزين الشحنة الكهربيةبالسعة الكهربية أو السعة ووحدة قياسها الفاراد، وتحسب قيمة سعة المكثف كالآتي:  العوامل المؤثرة على سعةالمكثف:يوجد ثلاثة عوامل أساسية تؤثر على سعة المكثف بصورة مباشرة وهذه العوامل هي:  أ- المساحة السطحية لألواحالمكثف (a): إن سعة المكثف تتناسب طرديا مع المساحة السطحية للألواح، فإذا زادتمساحة سطح اللوح زادت سعة المكثف وذلك لزيادة استيعابه للشحنات الكهربائية، وبالعكس تقل سعة المكثف كلما قلت هذه المساحة. ب- المسافة بين الألواح (d): تقل السعة عندما تزداد المسافة بينالألواح وتزداد كلما قلت تلك المسافة أي أنه يوجد تناسب عكسي بين سعة المكثفوالمساحة بين ألواحه. ج- الوسطالعازل (المادة العازلة) .تتغير سعة المكثف بتغير المادة العازلة بين الألواحويعتبر الهواء الوحدة الأساسية لمقارنة قابلية عزل المواد الأخرى المستعملة فيصناعة المكثفات. يوجد لكل مادة ثابت عزل يطلق عليه ابسلونالمفاعلة (مقاومة المكثف الأومية)</vt:lpstr>
      <vt:lpstr>وهناك شكلان للمكثفات:1.مكثفات تشبه المقومات ويخرج منها سلكين لأسفلAXIAL. 2.مكثفات تخرج من أسفلها نهاية أطراف الأسلاك RADIAL.  1.المكثفمتوازي اللوحين: يتكون من لوحين موصلين متوازيينتفصلهما مسافة صغيرة بالنسبة لأبعادها، وكلما كانتالمسافة بين اللوحين صغيرة كان الجهدصغيراً. و تزيد تبعاً لذلك سعة المكثف، كما تزيد السعة أيضاً معزيادة مساحة لوحي المكثف المستوي. 2.المكثف الكروي: يتكون من موصلينكرويين متحدين في المركز، فإذا كانت شحنة الكرة الداخلية موجبة ووصلتالكرة الخارجية بالأرضفانه ينشأ عن هذا الترتيب شحنة تأثيرية على الكرة الخارجية وهيمساويةتماماً للشحنة الداخليةبالقيمة المطلقة. و إذا فرضنا أن شحنة الكرة الخارجية هي موجبة و بذلك تتولد شحنةتأثيرية تظل مقيدة على سطح الكرة الداخلية و أما الشحنة المطلقة فتتسرب إلىالأرض. 3.المكثفالاسطواني:يتكون من اسطوانتين متحدتي المركز، والسعة الكهربية تعتمد على الشكلالهندسي لنوع المكثف. 4.المكثفذو الحلقة الحارسة:لضمان انتظام المجال بين لوحي المكثف، استعمل العالم لورد كلفنصفيحة دائرية على شكل قرص يحيط به حلقة دائرية تسمى بالحلقة الحارسة، بحيث يكونمجموع مساحتيهما يساوي مساحة الصفيحة الدائرية الأخرى للمكثف. و يشحن القرص والحلقة دائماً بالجهد نفسه و يكون تفريغ القرص منفصلاً عن الحلقة بحيث يمكن قياسشحنة القرص بصورة مستقلة. استعمالات المكثف في الدائرة إلكترونية:1.يستعمل المكثف لإمرارالتيار المتغير ومنع مرور التيار المستمر في الدائرة الإلكترونية، حيث يعمل (كمكثف ربط Coupling أو (مكثف تسريب Bypass كما هو مبين في الأشكال التالية.  </vt:lpstr>
      <vt:lpstr>لمعلوماتك:  تكتب القيمة العليا لفرق الجهد على المكثف والتي ممكن أن يعمل بها.  وفي بعض المكثفات كإليكترونية والتنتانيوم تكون مقطبة وهذا يعني إنها يجب أن توضع بالشكل الصحيح وتكتب عليها عادةهذه الأقطاب إذا كانت موجبة أو سالبة.  بعض المكثفات لها أطواق من الألوان لمعرفة قيمتها كالموجودة فيالمقاومات (قراءة قيم المكثفات )  .الخاتمة: هكذانكون قد انتهينا من عرض أهم المعلومات المتعلقة بالمكثفات الكهربائية و لعلنا قدتوصلنا إلى النتائج التالية:  1.أن يمكن إيجاد سعة مكثف بقسمه الشحنة على فرق الجهد ( سع = شك ÷ جه) 2.أن من أهم العواملالمؤثرة على سعه المكثف هي مساحه السطح و المسافة بين اللوحين و نوع الوسطالعازل.  3.أن مقاومة المكثفتتناسب عكسيا مع التردد و مع السعه.  4. يمكن توصيل المكثفات على التوالي أوالتوازي.  5. هناك عدة أنواع منالمكثفات و منها ذو اللوحين المتوازين و الكروي و الاسطواني و ذو الحلقة الحارسة.   6 . تستعمل المكثفات في مكثفالربط و مكثف التسريب و الشحن و التفريغ في دوائر التنعيم و في دوائر فلاش كاميرات التصوير و كذلك في جهاز الراديو و التلفزيون و غيرها الكثير الكثير من الاستخدامات.  و إلى هنا نكون قد ذكرناعن جميع النقاط السابقة و شرحناها بشيء من التفصيل مع الرسومات الموضحة عن كل مايتعلق بهذه المكثفات، و أتمنى أيها القارئ أن نكون قد أفدناك ولو بالشيء اليسر فيتوسيع مداركك و زيادة معلوماتك فيما يتعلق بالمكثفات الكهربائية.</vt:lpstr>
      <vt:lpstr>مع تحياتي  الطالب علي محسن علي الدكيني بإشراف الاستاذ :محمد عبد الوهاب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المكثفات الكهربائية  المقدمة : كثيراً ما نسمع عن المكثفات الكهربائية، لكن قليل مانفكر فيها، فهل فكرت مره في أنواع المكثفات؟ و هل فكرت في استعمالاتها ؟ بل و هلفكرة مره في أي شي يتعلق بهذه المكثفات ؟؟إن كنت قد فكرت في هذه الأمور أو لم تكن فدعنا نتعرف معاً على هذهالمكثفات الكهربائية، دعنا نحيط بأهم الأفكار التي سنتناولها في هذا التقرير البسيطفي البداية: ما هو المكثف ؟المكثف ما هو إلا جهاز يعمل على تخزين الشحنات الكهربائية.  أما عن أهم الأفكار التي سوف أتحدث عنها في هذا التقريرهي: أولاً: تكوين المكثفات و تسميتها بحسب المواد المكونة لها ثانيا: السعة الكهربية للمكثف ثالثاً: العوامل المؤثرة على سعة المكثف رابعاً: مقاومة المكثف الأومية خامساً: توصيل المكثفات علىالتوازي سادساً: توصيل المكثفات على التوالي سابعاً: أنواعوأشكال المكثفات ثامناً:استعمالات المكثف في الدائرة إلكترونيه. </dc:title>
  <dc:creator>777</dc:creator>
  <cp:lastModifiedBy>777</cp:lastModifiedBy>
  <cp:revision>3</cp:revision>
  <dcterms:created xsi:type="dcterms:W3CDTF">2005-12-31T20:19:35Z</dcterms:created>
  <dcterms:modified xsi:type="dcterms:W3CDTF">2005-12-31T20:39:50Z</dcterms:modified>
</cp:coreProperties>
</file>