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نمط فاتح 3 - تمييز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autoAdjust="0"/>
    <p:restoredTop sz="94576" autoAdjust="0"/>
  </p:normalViewPr>
  <p:slideViewPr>
    <p:cSldViewPr>
      <p:cViewPr varScale="1">
        <p:scale>
          <a:sx n="73" d="100"/>
          <a:sy n="73" d="100"/>
        </p:scale>
        <p:origin x="-107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6F542365-CA76-4EF2-8A96-698AB9E85473}" type="datetimeFigureOut">
              <a:rPr lang="ar-SA" smtClean="0"/>
              <a:pPr/>
              <a:t>02/12/1434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F9A0D7EC-FEFC-4AF4-B3BB-86F8319135E0}"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6F542365-CA76-4EF2-8A96-698AB9E85473}" type="datetimeFigureOut">
              <a:rPr lang="ar-SA" smtClean="0"/>
              <a:pPr/>
              <a:t>02/12/1434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F9A0D7EC-FEFC-4AF4-B3BB-86F8319135E0}"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6F542365-CA76-4EF2-8A96-698AB9E85473}" type="datetimeFigureOut">
              <a:rPr lang="ar-SA" smtClean="0"/>
              <a:pPr/>
              <a:t>02/12/1434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F9A0D7EC-FEFC-4AF4-B3BB-86F8319135E0}"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6F542365-CA76-4EF2-8A96-698AB9E85473}" type="datetimeFigureOut">
              <a:rPr lang="ar-SA" smtClean="0"/>
              <a:pPr/>
              <a:t>02/12/1434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F9A0D7EC-FEFC-4AF4-B3BB-86F8319135E0}"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6F542365-CA76-4EF2-8A96-698AB9E85473}" type="datetimeFigureOut">
              <a:rPr lang="ar-SA" smtClean="0"/>
              <a:pPr/>
              <a:t>02/12/1434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F9A0D7EC-FEFC-4AF4-B3BB-86F8319135E0}"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6F542365-CA76-4EF2-8A96-698AB9E85473}" type="datetimeFigureOut">
              <a:rPr lang="ar-SA" smtClean="0"/>
              <a:pPr/>
              <a:t>02/12/1434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F9A0D7EC-FEFC-4AF4-B3BB-86F8319135E0}"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6F542365-CA76-4EF2-8A96-698AB9E85473}" type="datetimeFigureOut">
              <a:rPr lang="ar-SA" smtClean="0"/>
              <a:pPr/>
              <a:t>02/12/1434</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F9A0D7EC-FEFC-4AF4-B3BB-86F8319135E0}"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6F542365-CA76-4EF2-8A96-698AB9E85473}" type="datetimeFigureOut">
              <a:rPr lang="ar-SA" smtClean="0"/>
              <a:pPr/>
              <a:t>02/12/1434</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F9A0D7EC-FEFC-4AF4-B3BB-86F8319135E0}"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6F542365-CA76-4EF2-8A96-698AB9E85473}" type="datetimeFigureOut">
              <a:rPr lang="ar-SA" smtClean="0"/>
              <a:pPr/>
              <a:t>02/12/1434</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F9A0D7EC-FEFC-4AF4-B3BB-86F8319135E0}"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6F542365-CA76-4EF2-8A96-698AB9E85473}" type="datetimeFigureOut">
              <a:rPr lang="ar-SA" smtClean="0"/>
              <a:pPr/>
              <a:t>02/12/1434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F9A0D7EC-FEFC-4AF4-B3BB-86F8319135E0}"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6F542365-CA76-4EF2-8A96-698AB9E85473}" type="datetimeFigureOut">
              <a:rPr lang="ar-SA" smtClean="0"/>
              <a:pPr/>
              <a:t>02/12/1434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F9A0D7EC-FEFC-4AF4-B3BB-86F8319135E0}"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6F542365-CA76-4EF2-8A96-698AB9E85473}" type="datetimeFigureOut">
              <a:rPr lang="ar-SA" smtClean="0"/>
              <a:pPr/>
              <a:t>02/12/1434</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F9A0D7EC-FEFC-4AF4-B3BB-86F8319135E0}"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hyperlink" Target="http://ar.wikipedia.org/wik" TargetMode="External"/><Relationship Id="rId4" Type="http://schemas.openxmlformats.org/officeDocument/2006/relationships/hyperlink" Target="http://www.tbeeb.net/a-671.htm"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صورة 7" descr="178_1142108349.jpg"/>
          <p:cNvPicPr/>
          <p:nvPr/>
        </p:nvPicPr>
        <p:blipFill>
          <a:blip r:embed="rId2" cstate="print"/>
          <a:stretch>
            <a:fillRect/>
          </a:stretch>
        </p:blipFill>
        <p:spPr>
          <a:xfrm rot="10800000">
            <a:off x="6286500" y="0"/>
            <a:ext cx="2857500" cy="2647950"/>
          </a:xfrm>
          <a:prstGeom prst="rect">
            <a:avLst/>
          </a:prstGeom>
        </p:spPr>
      </p:pic>
      <p:sp>
        <p:nvSpPr>
          <p:cNvPr id="4" name="عنوان 3"/>
          <p:cNvSpPr>
            <a:spLocks noGrp="1"/>
          </p:cNvSpPr>
          <p:nvPr>
            <p:ph type="title"/>
          </p:nvPr>
        </p:nvSpPr>
        <p:spPr>
          <a:xfrm>
            <a:off x="457200" y="274638"/>
            <a:ext cx="8229600" cy="3298378"/>
          </a:xfrm>
        </p:spPr>
        <p:txBody>
          <a:bodyPr>
            <a:normAutofit/>
          </a:bodyPr>
          <a:lstStyle/>
          <a:p>
            <a:pPr algn="r"/>
            <a:r>
              <a:rPr lang="ar-AE" sz="2000" dirty="0" smtClean="0"/>
              <a:t>        </a:t>
            </a: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دولة </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الامارات العربية المتحدة</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b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br>
            <a:r>
              <a:rPr lang="en-US"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وزارة </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التربية والتعليم</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r>
            <a:b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br>
            <a:r>
              <a:rPr lang="en-US"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منطقة </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الفجيرة التعليمية</a:t>
            </a:r>
            <a: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r>
            <a:br>
              <a:rPr 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br>
            <a:r>
              <a:rPr lang="en-US"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مدرسة </a:t>
            </a:r>
            <a:r>
              <a:rPr lang="ar-SA"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مربح  للتعليم الثانوي </a:t>
            </a: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للبنات</a:t>
            </a:r>
            <a:r>
              <a:rPr lang="ar-AE"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dirty="0"/>
              <a:t/>
            </a:r>
            <a:br>
              <a:rPr lang="en-US" dirty="0"/>
            </a:br>
            <a:endParaRPr lang="ar-SA" dirty="0"/>
          </a:p>
        </p:txBody>
      </p:sp>
      <p:sp>
        <p:nvSpPr>
          <p:cNvPr id="5" name="عنصر نائب للمحتوى 4"/>
          <p:cNvSpPr>
            <a:spLocks noGrp="1"/>
          </p:cNvSpPr>
          <p:nvPr>
            <p:ph idx="1"/>
          </p:nvPr>
        </p:nvSpPr>
        <p:spPr>
          <a:xfrm>
            <a:off x="457200" y="2636912"/>
            <a:ext cx="8229600" cy="3960440"/>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buNone/>
            </a:pPr>
            <a:r>
              <a:rPr lang="ar-AE"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تقرير </a:t>
            </a:r>
            <a:r>
              <a:rPr lang="ar-AE"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بعنوان :</a:t>
            </a:r>
            <a:endParaRPr lang="ar-AE"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buNone/>
            </a:pPr>
            <a:r>
              <a:rPr lang="ar-AE"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p>
          <a:p>
            <a:pPr algn="ctr">
              <a:buNone/>
            </a:pPr>
            <a:r>
              <a:rPr lang="ar-AE"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ndalus" pitchFamily="18" charset="-78"/>
                <a:cs typeface="Andalus" pitchFamily="18" charset="-78"/>
              </a:rPr>
              <a:t>الاكتئاب           </a:t>
            </a:r>
            <a:endParaRPr 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ndalus" pitchFamily="18" charset="-78"/>
              <a:cs typeface="Andalus" pitchFamily="18" charset="-78"/>
            </a:endParaRPr>
          </a:p>
          <a:p>
            <a:pPr>
              <a:buNone/>
            </a:pPr>
            <a:endParaRPr lang="ar-AE" sz="1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buNone/>
            </a:pPr>
            <a:r>
              <a:rPr lang="ar-SA" sz="1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عمل </a:t>
            </a:r>
            <a:r>
              <a:rPr lang="ar-SA" sz="1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الطالبات:</a:t>
            </a:r>
            <a:r>
              <a:rPr lang="ar-SA"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endParaRPr lang="en-US"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a:buNone/>
            </a:pPr>
            <a:r>
              <a:rPr lang="ar-SA"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الصف: الثـاني عشـر </a:t>
            </a:r>
            <a:r>
              <a:rPr lang="ar-SA" sz="1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أدبــي</a:t>
            </a:r>
            <a:r>
              <a:rPr lang="ar-AE"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ar-AE" sz="16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en-US"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a:buNone/>
            </a:pPr>
            <a:r>
              <a:rPr lang="ar-SA"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إشراف </a:t>
            </a:r>
            <a:r>
              <a:rPr lang="ar-SA" sz="1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المعلمة:</a:t>
            </a:r>
            <a:r>
              <a:rPr lang="ar-SA"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endParaRPr lang="en-US"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a:buNone/>
            </a:pPr>
            <a:endParaRPr lang="ar-SA"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6" name="صورة 5" descr="41.png"/>
          <p:cNvPicPr/>
          <p:nvPr/>
        </p:nvPicPr>
        <p:blipFill>
          <a:blip r:embed="rId3" cstate="print"/>
          <a:stretch>
            <a:fillRect/>
          </a:stretch>
        </p:blipFill>
        <p:spPr>
          <a:xfrm>
            <a:off x="4067944" y="476672"/>
            <a:ext cx="704850" cy="771525"/>
          </a:xfrm>
          <a:prstGeom prst="rect">
            <a:avLst/>
          </a:prstGeom>
        </p:spPr>
      </p:pic>
      <p:pic>
        <p:nvPicPr>
          <p:cNvPr id="7" name="Picture 2" descr="شعار المدرسة.PNG"/>
          <p:cNvPicPr/>
          <p:nvPr/>
        </p:nvPicPr>
        <p:blipFill>
          <a:blip r:embed="rId4" cstate="print"/>
          <a:stretch>
            <a:fillRect/>
          </a:stretch>
        </p:blipFill>
        <p:spPr>
          <a:xfrm>
            <a:off x="323528" y="908720"/>
            <a:ext cx="1944216" cy="1152128"/>
          </a:xfrm>
          <a:prstGeom prst="rect">
            <a:avLst/>
          </a:prstGeom>
        </p:spPr>
      </p:pic>
      <p:pic>
        <p:nvPicPr>
          <p:cNvPr id="12" name="صورة 11" descr="178_1142108349.jpg"/>
          <p:cNvPicPr/>
          <p:nvPr/>
        </p:nvPicPr>
        <p:blipFill>
          <a:blip r:embed="rId2" cstate="print"/>
          <a:stretch>
            <a:fillRect/>
          </a:stretch>
        </p:blipFill>
        <p:spPr>
          <a:xfrm>
            <a:off x="0" y="4210050"/>
            <a:ext cx="2857500" cy="2647950"/>
          </a:xfrm>
          <a:prstGeom prst="rect">
            <a:avLst/>
          </a:prstGeom>
        </p:spPr>
      </p:pic>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blipFill>
            <a:blip r:embed="rId2" cstate="print"/>
            <a:tile tx="0" ty="0" sx="100000" sy="100000" flip="none" algn="tl"/>
          </a:blipFill>
        </p:spPr>
        <p:txBody>
          <a:bodyPr/>
          <a:lstStyle/>
          <a:p>
            <a:r>
              <a:rPr lang="ar-AE"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أنواعة</a:t>
            </a:r>
            <a:endParaRPr lang="ar-SA"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عنصر نائب للمحتوى 2"/>
          <p:cNvSpPr>
            <a:spLocks noGrp="1"/>
          </p:cNvSpPr>
          <p:nvPr>
            <p:ph idx="1"/>
          </p:nvPr>
        </p:nvSpPr>
        <p:spPr>
          <a:blipFill>
            <a:blip r:embed="rId3" cstate="print"/>
            <a:tile tx="0" ty="0" sx="100000" sy="100000" flip="none" algn="tl"/>
          </a:blipFill>
        </p:spPr>
        <p:txBody>
          <a:bodyPr>
            <a:normAutofit fontScale="47500" lnSpcReduction="20000"/>
          </a:bodyPr>
          <a:lstStyle/>
          <a:p>
            <a:pPr>
              <a:buNone/>
            </a:pPr>
            <a:r>
              <a:rPr lang="ar-AE" b="1" dirty="0" smtClean="0"/>
              <a:t>     </a:t>
            </a:r>
            <a:r>
              <a:rPr lang="ar-SA" sz="3800" dirty="0">
                <a:ln w="18415" cmpd="sng">
                  <a:solidFill>
                    <a:srgbClr val="FFFFFF"/>
                  </a:solidFill>
                  <a:prstDash val="solid"/>
                </a:ln>
                <a:solidFill>
                  <a:schemeClr val="bg1"/>
                </a:solidFill>
                <a:effectLst>
                  <a:outerShdw blurRad="63500" dir="3600000" algn="tl" rotWithShape="0">
                    <a:srgbClr val="000000">
                      <a:alpha val="70000"/>
                    </a:srgbClr>
                  </a:outerShdw>
                </a:effectLst>
              </a:rPr>
              <a:t>فترة حزن قصيرة لا ترتقي إلى مستوى نوبة الاكتئاب الكبرى لكونها تستمر لفترة اقل من أسبوعين ويظهر على الشخص 5 من الأعراض الكافية لتشخيص نوبة الاكتئاب الكبرى </a:t>
            </a:r>
            <a:r>
              <a:rPr lang="ar-SA" sz="3800" dirty="0" err="1">
                <a:ln w="18415" cmpd="sng">
                  <a:solidFill>
                    <a:srgbClr val="FFFFFF"/>
                  </a:solidFill>
                  <a:prstDash val="solid"/>
                </a:ln>
                <a:solidFill>
                  <a:schemeClr val="bg1"/>
                </a:solidFill>
                <a:effectLst>
                  <a:outerShdw blurRad="63500" dir="3600000" algn="tl" rotWithShape="0">
                    <a:srgbClr val="000000">
                      <a:alpha val="70000"/>
                    </a:srgbClr>
                  </a:outerShdw>
                </a:effectLst>
              </a:rPr>
              <a:t>ولايصاحب</a:t>
            </a:r>
            <a:r>
              <a:rPr lang="ar-SA" sz="3800" dirty="0">
                <a:ln w="18415" cmpd="sng">
                  <a:solidFill>
                    <a:srgbClr val="FFFFFF"/>
                  </a:solidFill>
                  <a:prstDash val="solid"/>
                </a:ln>
                <a:solidFill>
                  <a:schemeClr val="bg1"/>
                </a:solidFill>
                <a:effectLst>
                  <a:outerShdw blurRad="63500" dir="3600000" algn="tl" rotWithShape="0">
                    <a:srgbClr val="000000">
                      <a:alpha val="70000"/>
                    </a:srgbClr>
                  </a:outerShdw>
                </a:effectLst>
              </a:rPr>
              <a:t> فترة الحزن هذه تأثير على الحياة الاجتماعية والمهنية للفرد وهذا النوع عادة يكون سببها عوامل توتر خارجية ومن أهمها فقدان مستوى اجتماعي أو اقتصادي معين والشعور بالذنب نتيجة </a:t>
            </a:r>
            <a:r>
              <a:rPr lang="ar-SA" sz="3800" dirty="0" err="1">
                <a:ln w="18415" cmpd="sng">
                  <a:solidFill>
                    <a:srgbClr val="FFFFFF"/>
                  </a:solidFill>
                  <a:prstDash val="solid"/>
                </a:ln>
                <a:solidFill>
                  <a:schemeClr val="bg1"/>
                </a:solidFill>
                <a:effectLst>
                  <a:outerShdw blurRad="63500" dir="3600000" algn="tl" rotWithShape="0">
                    <a:srgbClr val="000000">
                      <a:alpha val="70000"/>
                    </a:srgbClr>
                  </a:outerShdw>
                </a:effectLst>
              </a:rPr>
              <a:t>للاحساس</a:t>
            </a:r>
            <a:r>
              <a:rPr lang="ar-SA" sz="3800" dirty="0">
                <a:ln w="18415" cmpd="sng">
                  <a:solidFill>
                    <a:srgbClr val="FFFFFF"/>
                  </a:solidFill>
                  <a:prstDash val="solid"/>
                </a:ln>
                <a:solidFill>
                  <a:schemeClr val="bg1"/>
                </a:solidFill>
                <a:effectLst>
                  <a:outerShdw blurRad="63500" dir="3600000" algn="tl" rotWithShape="0">
                    <a:srgbClr val="000000">
                      <a:alpha val="70000"/>
                    </a:srgbClr>
                  </a:outerShdw>
                </a:effectLst>
              </a:rPr>
              <a:t> بخرق ضوابط اجتماعية أو دينية والانفصال من علاقة عاطفية والقيام بوظيفة معينة تكون إما تحت أو فوق قدرات الشخص ولكن أي من هذه العوامل الخارجية إن أدت إلى نوبة من الكآبة لمدة أكثر من أسبوعين واجتماع 5 من أعراض نوبة </a:t>
            </a:r>
            <a:r>
              <a:rPr lang="ar-SA" sz="3800" dirty="0" err="1" smtClean="0">
                <a:ln w="18415" cmpd="sng">
                  <a:solidFill>
                    <a:srgbClr val="FFFFFF"/>
                  </a:solidFill>
                  <a:prstDash val="solid"/>
                </a:ln>
                <a:solidFill>
                  <a:schemeClr val="bg1"/>
                </a:solidFill>
                <a:effectLst>
                  <a:outerShdw blurRad="63500" dir="3600000" algn="tl" rotWithShape="0">
                    <a:srgbClr val="000000">
                      <a:alpha val="70000"/>
                    </a:srgbClr>
                  </a:outerShdw>
                </a:effectLst>
              </a:rPr>
              <a:t>الاكتئا</a:t>
            </a:r>
            <a:r>
              <a:rPr lang="ar-AE" sz="38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ب</a:t>
            </a:r>
            <a:r>
              <a:rPr lang="ar-SA" sz="38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SA" sz="3800" dirty="0">
                <a:ln w="18415" cmpd="sng">
                  <a:solidFill>
                    <a:srgbClr val="FFFFFF"/>
                  </a:solidFill>
                  <a:prstDash val="solid"/>
                </a:ln>
                <a:solidFill>
                  <a:schemeClr val="bg1"/>
                </a:solidFill>
                <a:effectLst>
                  <a:outerShdw blurRad="63500" dir="3600000" algn="tl" rotWithShape="0">
                    <a:srgbClr val="000000">
                      <a:alpha val="70000"/>
                    </a:srgbClr>
                  </a:outerShdw>
                </a:effectLst>
              </a:rPr>
              <a:t>الكبرى ولم يتمكن الشخص من مزاولة نشاطاته الاجتماعية والمهنية فإن ذلك يرتقي بالحالة إلى مصاف </a:t>
            </a:r>
            <a:r>
              <a:rPr lang="ar-SA" sz="38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نوبة</a:t>
            </a:r>
            <a:r>
              <a:rPr lang="ar-AE" sz="38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SA" sz="38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الاكتئاب الكبرى</a:t>
            </a:r>
            <a:r>
              <a:rPr lang="ar-AE" sz="38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AE" sz="3800" dirty="0" err="1" smtClean="0">
                <a:ln w="18415" cmpd="sng">
                  <a:solidFill>
                    <a:srgbClr val="FFFFFF"/>
                  </a:solidFill>
                  <a:prstDash val="solid"/>
                </a:ln>
                <a:solidFill>
                  <a:schemeClr val="bg1"/>
                </a:solidFill>
                <a:effectLst>
                  <a:outerShdw blurRad="63500" dir="3600000" algn="tl" rotWithShape="0">
                    <a:srgbClr val="000000">
                      <a:alpha val="70000"/>
                    </a:srgbClr>
                  </a:outerShdw>
                </a:effectLst>
              </a:rPr>
              <a:t>.</a:t>
            </a:r>
            <a:endParaRPr lang="en-US" sz="38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a:buNone/>
            </a:pPr>
            <a:r>
              <a:rPr lang="ar-AE" sz="38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SA" sz="3800" dirty="0">
                <a:ln w="18415" cmpd="sng">
                  <a:solidFill>
                    <a:srgbClr val="FFFFFF"/>
                  </a:solidFill>
                  <a:prstDash val="solid"/>
                </a:ln>
                <a:solidFill>
                  <a:schemeClr val="bg1"/>
                </a:solidFill>
                <a:effectLst>
                  <a:outerShdw blurRad="63500" dir="3600000" algn="tl" rotWithShape="0">
                    <a:srgbClr val="000000">
                      <a:alpha val="70000"/>
                    </a:srgbClr>
                  </a:outerShdw>
                </a:effectLst>
              </a:rPr>
              <a:t>الحزن على موت شخص عزيز حيث يشعر بعض الأفراد بمجموعة من المشاعر تفوق في حدتها فترة الحزن القصيرة لكنها لا ترتقي إلى مصاف نوبة الاكتئاب الكبرى، حيث يشعر البعض باضطراب في النوم وفقدان الشهية وفقدان الوزن والشعور بالذنب لأن الشخص لم يقم بما فيه الكفاية لمنع الموت أو الرغبة بان يكون هو الآخر ميتا أو الشعور بعدم وجود قيمة له بعد رحيل الشخص </a:t>
            </a:r>
            <a:r>
              <a:rPr lang="ar-SA" sz="38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المتوفي</a:t>
            </a:r>
            <a:r>
              <a:rPr lang="ar-SA" sz="3800" dirty="0">
                <a:ln w="18415" cmpd="sng">
                  <a:solidFill>
                    <a:srgbClr val="FFFFFF"/>
                  </a:solidFill>
                  <a:prstDash val="solid"/>
                </a:ln>
                <a:solidFill>
                  <a:schemeClr val="bg1"/>
                </a:solidFill>
                <a:effectLst>
                  <a:outerShdw blurRad="63500" dir="3600000" algn="tl" rotWithShape="0">
                    <a:srgbClr val="000000">
                      <a:alpha val="70000"/>
                    </a:srgbClr>
                  </a:outerShdw>
                </a:effectLst>
              </a:rPr>
              <a:t> وخمول شديد يمنع الفرد من مزاولة نشاطاته اليومية </a:t>
            </a:r>
            <a:r>
              <a:rPr lang="ar-SA" sz="3800" dirty="0" err="1">
                <a:ln w="18415" cmpd="sng">
                  <a:solidFill>
                    <a:srgbClr val="FFFFFF"/>
                  </a:solidFill>
                  <a:prstDash val="solid"/>
                </a:ln>
                <a:solidFill>
                  <a:schemeClr val="bg1"/>
                </a:solidFill>
                <a:effectLst>
                  <a:outerShdw blurRad="63500" dir="3600000" algn="tl" rotWithShape="0">
                    <a:srgbClr val="000000">
                      <a:alpha val="70000"/>
                    </a:srgbClr>
                  </a:outerShdw>
                </a:effectLst>
              </a:rPr>
              <a:t>وتهيآت</a:t>
            </a:r>
            <a:r>
              <a:rPr lang="ar-SA" sz="3800" dirty="0">
                <a:ln w="18415" cmpd="sng">
                  <a:solidFill>
                    <a:srgbClr val="FFFFFF"/>
                  </a:solidFill>
                  <a:prstDash val="solid"/>
                </a:ln>
                <a:solidFill>
                  <a:schemeClr val="bg1"/>
                </a:solidFill>
                <a:effectLst>
                  <a:outerShdw blurRad="63500" dir="3600000" algn="tl" rotWithShape="0">
                    <a:srgbClr val="000000">
                      <a:alpha val="70000"/>
                    </a:srgbClr>
                  </a:outerShdw>
                </a:effectLst>
              </a:rPr>
              <a:t> في بعض الأحيان أنه شاهد أو سمع صوت </a:t>
            </a:r>
            <a:r>
              <a:rPr lang="ar-SA" sz="38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المتوفي</a:t>
            </a:r>
            <a:r>
              <a:rPr lang="ar-SA" sz="3800" dirty="0">
                <a:ln w="18415" cmpd="sng">
                  <a:solidFill>
                    <a:srgbClr val="FFFFFF"/>
                  </a:solidFill>
                  <a:prstDash val="solid"/>
                </a:ln>
                <a:solidFill>
                  <a:schemeClr val="bg1"/>
                </a:solidFill>
                <a:effectLst>
                  <a:outerShdw blurRad="63500" dir="3600000" algn="tl" rotWithShape="0">
                    <a:srgbClr val="000000">
                      <a:alpha val="70000"/>
                    </a:srgbClr>
                  </a:outerShdw>
                </a:effectLst>
              </a:rPr>
              <a:t> ويختلف طول فترة الحزن الطبيعية على شخص </a:t>
            </a:r>
            <a:r>
              <a:rPr lang="ar-SA" sz="3800" dirty="0" err="1">
                <a:ln w="18415" cmpd="sng">
                  <a:solidFill>
                    <a:srgbClr val="FFFFFF"/>
                  </a:solidFill>
                  <a:prstDash val="solid"/>
                </a:ln>
                <a:solidFill>
                  <a:schemeClr val="bg1"/>
                </a:solidFill>
                <a:effectLst>
                  <a:outerShdw blurRad="63500" dir="3600000" algn="tl" rotWithShape="0">
                    <a:srgbClr val="000000">
                      <a:alpha val="70000"/>
                    </a:srgbClr>
                  </a:outerShdw>
                </a:effectLst>
              </a:rPr>
              <a:t>متوفي</a:t>
            </a:r>
            <a:r>
              <a:rPr lang="ar-SA" sz="3800" dirty="0">
                <a:ln w="18415" cmpd="sng">
                  <a:solidFill>
                    <a:srgbClr val="FFFFFF"/>
                  </a:solidFill>
                  <a:prstDash val="solid"/>
                </a:ln>
                <a:solidFill>
                  <a:schemeClr val="bg1"/>
                </a:solidFill>
                <a:effectLst>
                  <a:outerShdw blurRad="63500" dir="3600000" algn="tl" rotWithShape="0">
                    <a:srgbClr val="000000">
                      <a:alpha val="70000"/>
                    </a:srgbClr>
                  </a:outerShdw>
                </a:effectLst>
              </a:rPr>
              <a:t> من منطقة إلى أخرى حسب الثقافة والمعتقدات ولكن هناك حد اجتمع عليه معظم الأطباء النفسين ألا وهو فترة شهرين وعلى هذا الأساس إن استمرت هذه الأعراض المذكورة لمدة تزيد على شهرين وكانت لها تأثيرات على الحياة الاجتماعية والمهنية للفرد فإنها قد ترتقي إلى مصاف نوبة الاكتئاب </a:t>
            </a:r>
            <a:r>
              <a:rPr lang="ar-SA" sz="38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الكبرى</a:t>
            </a:r>
            <a:r>
              <a:rPr lang="ar-AE" sz="38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AE" sz="3800" dirty="0" err="1" smtClean="0">
                <a:ln w="18415" cmpd="sng">
                  <a:solidFill>
                    <a:srgbClr val="FFFFFF"/>
                  </a:solidFill>
                  <a:prstDash val="solid"/>
                </a:ln>
                <a:solidFill>
                  <a:schemeClr val="bg1"/>
                </a:solidFill>
                <a:effectLst>
                  <a:outerShdw blurRad="63500" dir="3600000" algn="tl" rotWithShape="0">
                    <a:srgbClr val="000000">
                      <a:alpha val="70000"/>
                    </a:srgbClr>
                  </a:outerShdw>
                </a:effectLst>
              </a:rPr>
              <a:t>.</a:t>
            </a:r>
            <a:endParaRPr lang="en-US" sz="38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endParaRPr lang="ar-SA" dirty="0"/>
          </a:p>
        </p:txBody>
      </p:sp>
    </p:spTree>
  </p:cSld>
  <p:clrMapOvr>
    <a:masterClrMapping/>
  </p:clrMapOvr>
  <p:transition>
    <p:strips dir="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blipFill>
            <a:blip r:embed="rId2" cstate="print"/>
            <a:tile tx="0" ty="0" sx="100000" sy="100000" flip="none" algn="tl"/>
          </a:blipFill>
        </p:spPr>
        <p:txBody>
          <a:bodyPr>
            <a:normAutofit/>
          </a:bodyPr>
          <a:lstStyle/>
          <a:p>
            <a:r>
              <a:rPr lang="ar-SA"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نوبة الاكتئاب ا</a:t>
            </a:r>
            <a:r>
              <a:rPr lang="ar-AE"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لكبرى</a:t>
            </a:r>
            <a:endParaRPr lang="ar-SA"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عنصر نائب للمحتوى 2"/>
          <p:cNvSpPr>
            <a:spLocks noGrp="1"/>
          </p:cNvSpPr>
          <p:nvPr>
            <p:ph idx="1"/>
          </p:nvPr>
        </p:nvSpPr>
        <p:spPr>
          <a:blipFill>
            <a:blip r:embed="rId3" cstate="print"/>
            <a:tile tx="0" ty="0" sx="100000" sy="100000" flip="none" algn="tl"/>
          </a:blipFill>
        </p:spPr>
        <p:txBody>
          <a:bodyPr>
            <a:normAutofit fontScale="55000" lnSpcReduction="20000"/>
          </a:bodyPr>
          <a:lstStyle/>
          <a:p>
            <a:pPr>
              <a:buNone/>
            </a:pPr>
            <a:r>
              <a:rPr lang="ar-AE" b="1" u="sng" dirty="0" smtClean="0"/>
              <a:t> </a:t>
            </a:r>
            <a:r>
              <a:rPr lang="ar-SA" sz="51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a typeface="+mj-ea"/>
                <a:cs typeface="+mj-cs"/>
              </a:rPr>
              <a:t>اكتئاب ما بعد </a:t>
            </a:r>
            <a:r>
              <a:rPr lang="ar-SA" sz="5100"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a typeface="+mj-ea"/>
                <a:cs typeface="+mj-cs"/>
              </a:rPr>
              <a:t>الولادة (بالإنجليزية:</a:t>
            </a:r>
            <a:r>
              <a:rPr lang="ar-SA" sz="51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a typeface="+mj-ea"/>
                <a:cs typeface="+mj-cs"/>
              </a:rPr>
              <a:t> </a:t>
            </a:r>
            <a:r>
              <a:rPr lang="en-US" sz="51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a typeface="+mj-ea"/>
                <a:cs typeface="+mj-cs"/>
              </a:rPr>
              <a:t>Postpartum depression</a:t>
            </a:r>
            <a:r>
              <a:rPr lang="ar-SA" sz="51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a typeface="+mj-ea"/>
                <a:cs typeface="+mj-cs"/>
              </a:rPr>
              <a:t>) </a:t>
            </a:r>
            <a:r>
              <a:rPr lang="ar-SA" sz="4400" dirty="0">
                <a:ln w="18415" cmpd="sng">
                  <a:solidFill>
                    <a:srgbClr val="FFFFFF"/>
                  </a:solidFill>
                  <a:prstDash val="solid"/>
                </a:ln>
                <a:solidFill>
                  <a:schemeClr val="bg1"/>
                </a:solidFill>
                <a:effectLst>
                  <a:outerShdw blurRad="63500" dir="3600000" algn="tl" rotWithShape="0">
                    <a:srgbClr val="000000">
                      <a:alpha val="70000"/>
                    </a:srgbClr>
                  </a:outerShdw>
                </a:effectLst>
              </a:rPr>
              <a:t>بسبب التغيرات الكبيرة في نسبة </a:t>
            </a:r>
            <a:r>
              <a:rPr lang="ar-SA" sz="4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الهرمونوات</a:t>
            </a:r>
            <a:r>
              <a:rPr lang="ar-SA" sz="4400" dirty="0">
                <a:ln w="18415" cmpd="sng">
                  <a:solidFill>
                    <a:srgbClr val="FFFFFF"/>
                  </a:solidFill>
                  <a:prstDash val="solid"/>
                </a:ln>
                <a:solidFill>
                  <a:schemeClr val="bg1"/>
                </a:solidFill>
                <a:effectLst>
                  <a:outerShdw blurRad="63500" dir="3600000" algn="tl" rotWithShape="0">
                    <a:srgbClr val="000000">
                      <a:alpha val="70000"/>
                    </a:srgbClr>
                  </a:outerShdw>
                </a:effectLst>
              </a:rPr>
              <a:t> في جسم الأم بعد عملية الولادة تشعر معظم الأمهات بفترة حزن خفيفة خلال الأيام العشرة الأولى وخاصة في الحمل الأول إذ يضيف الشعور بأنه حدث تغير كبير على مسار حياتها إلى عامل تقلب في مستوى </a:t>
            </a:r>
            <a:r>
              <a:rPr lang="ar-SA" sz="4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الهرمونات</a:t>
            </a:r>
            <a:r>
              <a:rPr lang="ar-SA" sz="4400" dirty="0">
                <a:ln w="18415" cmpd="sng">
                  <a:solidFill>
                    <a:srgbClr val="FFFFFF"/>
                  </a:solidFill>
                  <a:prstDash val="solid"/>
                </a:ln>
                <a:solidFill>
                  <a:schemeClr val="bg1"/>
                </a:solidFill>
                <a:effectLst>
                  <a:outerShdw blurRad="63500" dir="3600000" algn="tl" rotWithShape="0">
                    <a:srgbClr val="000000">
                      <a:alpha val="70000"/>
                    </a:srgbClr>
                  </a:outerShdw>
                </a:effectLst>
              </a:rPr>
              <a:t> بحصول نوبة من الحزن تعتبر طبيعية ولكن في 1 من 500 إلى 1000 من الأمهات يكون الحزن أكثر </a:t>
            </a:r>
            <a:r>
              <a:rPr lang="ar-SA" sz="4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حدة</a:t>
            </a:r>
            <a:r>
              <a:rPr lang="ar-SA" sz="4400" dirty="0">
                <a:ln w="18415" cmpd="sng">
                  <a:solidFill>
                    <a:srgbClr val="FFFFFF"/>
                  </a:solidFill>
                  <a:prstDash val="solid"/>
                </a:ln>
                <a:solidFill>
                  <a:schemeClr val="bg1"/>
                </a:solidFill>
                <a:effectLst>
                  <a:outerShdw blurRad="63500" dir="3600000" algn="tl" rotWithShape="0">
                    <a:srgbClr val="000000">
                      <a:alpha val="70000"/>
                    </a:srgbClr>
                  </a:outerShdw>
                </a:effectLst>
              </a:rPr>
              <a:t> حيث يؤدي إلى عدم مقدرة الأم من العناية بطفلها حيث تحصل تقلبات حادة في مزاج الأم وتكون حريصة أكثر من اللازم لحماية الطفل ويكون هذا الحرص سببا في عدم تمتع الطفل بقسط كافي من النوم</a:t>
            </a:r>
            <a:r>
              <a:rPr lang="ar-AE" sz="44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SA" sz="4400" dirty="0">
                <a:ln w="18415" cmpd="sng">
                  <a:solidFill>
                    <a:srgbClr val="FFFFFF"/>
                  </a:solidFill>
                  <a:prstDash val="solid"/>
                </a:ln>
                <a:solidFill>
                  <a:schemeClr val="bg1"/>
                </a:solidFill>
                <a:effectLst>
                  <a:outerShdw blurRad="63500" dir="3600000" algn="tl" rotWithShape="0">
                    <a:srgbClr val="000000">
                      <a:alpha val="70000"/>
                    </a:srgbClr>
                  </a:outerShdw>
                </a:effectLst>
              </a:rPr>
              <a:t>والخوف الشديد من أن يصيب الطفل أي مكروه والخوف من أن تترك وحيدة مع الطفل ويكون الوصول إلى هذه الحالة غير الطبيعية شائعا أكثر في الأمهات اللواتي كن تعانين في السابق من نوبة الاكتئاب الكبرى وهناك احتمالية تصل إلى 50% أن تتكرر هذه الحالة في المستقبل عندما تصبح الأم حاملة مرة أخرى وهذه الحالة كبقية الحالات قد تصل حدتها إلى نوبة الاكتئاب الكبرى إذا توفرت الشروط المطلوبة لتشخيص نوبة الاكتئاب الكبرى</a:t>
            </a:r>
            <a:r>
              <a:rPr lang="ar-AE" dirty="0" err="1" smtClean="0"/>
              <a:t>.</a:t>
            </a:r>
            <a:endParaRPr lang="ar-SA" dirty="0"/>
          </a:p>
        </p:txBody>
      </p:sp>
    </p:spTree>
  </p:cSld>
  <p:clrMapOvr>
    <a:masterClrMapping/>
  </p:clrMapOvr>
  <p:transition>
    <p:cover dir="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وان 3"/>
          <p:cNvSpPr>
            <a:spLocks noGrp="1"/>
          </p:cNvSpPr>
          <p:nvPr>
            <p:ph type="title"/>
          </p:nvPr>
        </p:nvSpPr>
        <p:spPr>
          <a:xfrm>
            <a:off x="457200" y="274638"/>
            <a:ext cx="8229600" cy="5818658"/>
          </a:xfrm>
          <a:blipFill>
            <a:blip r:embed="rId2" cstate="print"/>
            <a:tile tx="0" ty="0" sx="100000" sy="100000" flip="none" algn="tl"/>
          </a:blipFill>
        </p:spPr>
        <p:txBody>
          <a:bodyPr>
            <a:normAutofit fontScale="90000"/>
          </a:bodyPr>
          <a:lstStyle/>
          <a:p>
            <a:r>
              <a:rPr lang="ar-SA" sz="31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اضطراب العاطفة </a:t>
            </a:r>
            <a:r>
              <a:rPr lang="ar-SA" sz="3100"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الموسمية (بالإنجليزية:</a:t>
            </a:r>
            <a:r>
              <a:rPr lang="ar-SA" sz="31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31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Seasonal affective disorder</a:t>
            </a:r>
            <a:r>
              <a:rPr lang="ar-SA" sz="31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ar-SA" sz="3100" dirty="0">
                <a:ln w="18415" cmpd="sng">
                  <a:solidFill>
                    <a:srgbClr val="FFFFFF"/>
                  </a:solidFill>
                  <a:prstDash val="solid"/>
                </a:ln>
                <a:solidFill>
                  <a:schemeClr val="bg1"/>
                </a:solidFill>
                <a:effectLst>
                  <a:outerShdw blurRad="63500" dir="3600000" algn="tl" rotWithShape="0">
                    <a:srgbClr val="000000">
                      <a:alpha val="70000"/>
                    </a:srgbClr>
                  </a:outerShdw>
                </a:effectLst>
                <a:latin typeface="+mn-lt"/>
                <a:ea typeface="+mn-ea"/>
                <a:cs typeface="+mn-cs"/>
              </a:rPr>
              <a:t>ويمكن اعتبار هذا النوع من الكآبة أحد الفروع الثانوية من نوبة الاكتئاب الكبرى إذ تظهر نفس الأعراض والشروط المطلوبة للتشخيص مع فرق واحد ألا وهو ارتباطها بفصل معين من فصول السنة وعادة ما تبدأ نوبة الاكتئاب الكبرى في موسم الخريف أو الشتاء وتنتهي بحلول الربيع وفي حالات نادرة تبدأ في الصيف وتنتهي في الشتاء ولتشخيص هذا النوع يجب أن تكون العلاقة بين الموسم ونوبة الاكتئاب الكبرى موجودة على الأقل لمدة سنتين مع عدم الإصابة بنوبة الاكتئاب الكبرى في مواسم أخرى من السنة ويجب ألا يكون مرتبطا بعوامل توتر خارجية حدثت في الموسم </a:t>
            </a:r>
            <a:r>
              <a:rPr lang="ar-SA" sz="3100" dirty="0" err="1">
                <a:ln w="18415" cmpd="sng">
                  <a:solidFill>
                    <a:srgbClr val="FFFFFF"/>
                  </a:solidFill>
                  <a:prstDash val="solid"/>
                </a:ln>
                <a:solidFill>
                  <a:schemeClr val="bg1"/>
                </a:solidFill>
                <a:effectLst>
                  <a:outerShdw blurRad="63500" dir="3600000" algn="tl" rotWithShape="0">
                    <a:srgbClr val="000000">
                      <a:alpha val="70000"/>
                    </a:srgbClr>
                  </a:outerShdw>
                </a:effectLst>
                <a:latin typeface="+mn-lt"/>
                <a:ea typeface="+mn-ea"/>
                <a:cs typeface="+mn-cs"/>
              </a:rPr>
              <a:t>المعين.</a:t>
            </a:r>
            <a:r>
              <a:rPr lang="ar-SA" sz="3100" dirty="0">
                <a:ln w="18415" cmpd="sng">
                  <a:solidFill>
                    <a:srgbClr val="FFFFFF"/>
                  </a:solidFill>
                  <a:prstDash val="solid"/>
                </a:ln>
                <a:solidFill>
                  <a:schemeClr val="bg1"/>
                </a:solidFill>
                <a:effectLst>
                  <a:outerShdw blurRad="63500" dir="3600000" algn="tl" rotWithShape="0">
                    <a:srgbClr val="000000">
                      <a:alpha val="70000"/>
                    </a:srgbClr>
                  </a:outerShdw>
                </a:effectLst>
                <a:latin typeface="+mn-lt"/>
                <a:ea typeface="+mn-ea"/>
                <a:cs typeface="+mn-cs"/>
              </a:rPr>
              <a:t> تكون أعراض الكآبة الموسمية عادة </a:t>
            </a:r>
            <a:r>
              <a:rPr lang="ar-SA" sz="3100" dirty="0" err="1">
                <a:ln w="18415" cmpd="sng">
                  <a:solidFill>
                    <a:srgbClr val="FFFFFF"/>
                  </a:solidFill>
                  <a:prstDash val="solid"/>
                </a:ln>
                <a:solidFill>
                  <a:schemeClr val="bg1"/>
                </a:solidFill>
                <a:effectLst>
                  <a:outerShdw blurRad="63500" dir="3600000" algn="tl" rotWithShape="0">
                    <a:srgbClr val="000000">
                      <a:alpha val="70000"/>
                    </a:srgbClr>
                  </a:outerShdw>
                </a:effectLst>
                <a:latin typeface="+mn-lt"/>
                <a:ea typeface="+mn-ea"/>
                <a:cs typeface="+mn-cs"/>
              </a:rPr>
              <a:t>الشعول</a:t>
            </a:r>
            <a:r>
              <a:rPr lang="ar-SA" sz="3100" dirty="0">
                <a:ln w="18415" cmpd="sng">
                  <a:solidFill>
                    <a:srgbClr val="FFFFFF"/>
                  </a:solidFill>
                  <a:prstDash val="solid"/>
                </a:ln>
                <a:solidFill>
                  <a:schemeClr val="bg1"/>
                </a:solidFill>
                <a:effectLst>
                  <a:outerShdw blurRad="63500" dir="3600000" algn="tl" rotWithShape="0">
                    <a:srgbClr val="000000">
                      <a:alpha val="70000"/>
                    </a:srgbClr>
                  </a:outerShdw>
                </a:effectLst>
                <a:latin typeface="+mn-lt"/>
                <a:ea typeface="+mn-ea"/>
                <a:cs typeface="+mn-cs"/>
              </a:rPr>
              <a:t> بالخمول وكثرة الأكل وخاصة الحلويات وينتشر هذا النوع من الكآبة عادة في المناطق الباردة ذات الشتاء الطويل.</a:t>
            </a:r>
            <a:r>
              <a:rPr lang="en-US" sz="2800" dirty="0"/>
              <a:t/>
            </a:r>
            <a:br>
              <a:rPr lang="en-US" sz="2800" dirty="0"/>
            </a:br>
            <a:endParaRPr lang="ar-SA" sz="2800" dirty="0"/>
          </a:p>
        </p:txBody>
      </p:sp>
    </p:spTree>
  </p:cSld>
  <p:clrMapOvr>
    <a:masterClrMapping/>
  </p:clrMapOvr>
  <p:transition>
    <p:newsfla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وان فرعي 3"/>
          <p:cNvSpPr>
            <a:spLocks noGrp="1"/>
          </p:cNvSpPr>
          <p:nvPr>
            <p:ph type="subTitle" idx="1"/>
          </p:nvPr>
        </p:nvSpPr>
        <p:spPr>
          <a:xfrm>
            <a:off x="323528" y="332656"/>
            <a:ext cx="8352928" cy="5976664"/>
          </a:xfrm>
          <a:blipFill>
            <a:blip r:embed="rId2" cstate="print"/>
            <a:tile tx="0" ty="0" sx="100000" sy="100000" flip="none" algn="tl"/>
          </a:blipFill>
        </p:spPr>
        <p:txBody>
          <a:bodyPr>
            <a:normAutofit/>
          </a:bodyPr>
          <a:lstStyle/>
          <a:p>
            <a:pPr algn="r"/>
            <a:r>
              <a:rPr lang="ar-SA"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a typeface="+mj-ea"/>
                <a:cs typeface="+mj-cs"/>
              </a:rPr>
              <a:t>المزاج الحزين </a:t>
            </a:r>
            <a:r>
              <a:rPr lang="ar-SA"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a typeface="+mj-ea"/>
                <a:cs typeface="+mj-cs"/>
              </a:rPr>
              <a:t>المزمن</a:t>
            </a:r>
            <a:r>
              <a:rPr lang="ar-AE" sz="28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a typeface="+mj-ea"/>
                <a:cs typeface="+mj-cs"/>
              </a:rPr>
              <a:t>:-</a:t>
            </a:r>
            <a:r>
              <a:rPr lang="ar-SA"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a typeface="+mj-ea"/>
                <a:cs typeface="+mj-cs"/>
              </a:rPr>
              <a:t> </a:t>
            </a:r>
            <a:endParaRPr lang="ar-AE"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a typeface="+mj-ea"/>
              <a:cs typeface="+mj-cs"/>
            </a:endParaRPr>
          </a:p>
          <a:p>
            <a:pPr algn="r"/>
            <a:r>
              <a:rPr lang="ar-SA"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وهو </a:t>
            </a: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عبارة عن نوع من الكآبة يكون فيه الشخص متطبعا لصفة الحزن الخفيف لفترة طويلة والتي لا ترقى حدتها إلى حالة نوبة الاكتئاب الكبرى ويتطلب تشخيص هذه الحالة على الأقل سنتين من المزاج </a:t>
            </a:r>
            <a:r>
              <a:rPr lang="ar-SA"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المتعكر</a:t>
            </a: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 أو الحزين في معظم أيام السنة ومن صفات هؤلاء الأشخاص ضعف الثقة بالنفس وعدم الإحساس بالمتعة وضعف التركيز ونقد الذات بكثرة مع عدم الإيمان بقدراتهم الذاتية ونوم مضطرب مع شهية</a:t>
            </a:r>
            <a:r>
              <a:rPr lang="ar-AE"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إما عالية أو معدومة وشعور بعدم الأمل بأي إمكانية لمستقبل مشرق.الكآبة كجزء من مرض تعكر المزاج الثنائي القطب</a:t>
            </a:r>
            <a:r>
              <a:rPr lang="ar-AE"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AE" dirty="0" err="1" smtClean="0"/>
              <a:t>.</a:t>
            </a:r>
            <a:endParaRPr lang="en-US" dirty="0"/>
          </a:p>
          <a:p>
            <a:endParaRPr lang="ar-SA" dirty="0"/>
          </a:p>
        </p:txBody>
      </p:sp>
    </p:spTree>
  </p:cSld>
  <p:clrMapOvr>
    <a:masterClrMapping/>
  </p:clrMapOvr>
  <p:transition>
    <p:plus/>
  </p:transition>
</p:sld>
</file>

<file path=ppt/slides/slide1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وان 1"/>
          <p:cNvSpPr>
            <a:spLocks noGrp="1"/>
          </p:cNvSpPr>
          <p:nvPr>
            <p:ph type="title"/>
          </p:nvPr>
        </p:nvSpPr>
        <p:spPr>
          <a:blipFill>
            <a:blip r:embed="rId3" cstate="print"/>
            <a:tile tx="0" ty="0" sx="100000" sy="100000" flip="none" algn="tl"/>
          </a:blipFill>
        </p:spPr>
        <p:txBody>
          <a:bodyPr>
            <a:normAutofit/>
          </a:bodyPr>
          <a:lstStyle/>
          <a:p>
            <a:r>
              <a:rPr lang="ar-AE"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3- الانتحار والاكتئاب</a:t>
            </a:r>
            <a:endParaRPr lang="ar-SA"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عنصر نائب للمحتوى 2"/>
          <p:cNvSpPr>
            <a:spLocks noGrp="1"/>
          </p:cNvSpPr>
          <p:nvPr>
            <p:ph idx="1"/>
          </p:nvPr>
        </p:nvSpPr>
        <p:spPr>
          <a:xfrm>
            <a:off x="457200" y="1600200"/>
            <a:ext cx="8229600" cy="4781128"/>
          </a:xfrm>
          <a:blipFill>
            <a:blip r:embed="rId4" cstate="print"/>
            <a:tile tx="0" ty="0" sx="100000" sy="100000" flip="none" algn="tl"/>
          </a:blipFill>
        </p:spPr>
        <p:txBody>
          <a:bodyPr>
            <a:normAutofit fontScale="32500" lnSpcReduction="20000"/>
          </a:bodyPr>
          <a:lstStyle/>
          <a:p>
            <a:pPr>
              <a:buNone/>
            </a:pPr>
            <a:r>
              <a:rPr lang="ar-AE" dirty="0" smtClean="0"/>
              <a:t>     </a:t>
            </a:r>
            <a:r>
              <a:rPr lang="ar-SA" sz="5300" dirty="0">
                <a:ln w="18415" cmpd="sng">
                  <a:solidFill>
                    <a:srgbClr val="FFFFFF"/>
                  </a:solidFill>
                  <a:prstDash val="solid"/>
                </a:ln>
                <a:solidFill>
                  <a:schemeClr val="bg1"/>
                </a:solidFill>
                <a:effectLst>
                  <a:outerShdw blurRad="63500" dir="3600000" algn="tl" rotWithShape="0">
                    <a:srgbClr val="000000">
                      <a:alpha val="70000"/>
                    </a:srgbClr>
                  </a:outerShdw>
                </a:effectLst>
              </a:rPr>
              <a:t>هناك بعض العلامات التي يستدل </a:t>
            </a:r>
            <a:r>
              <a:rPr lang="ar-SA" sz="5300" dirty="0" err="1">
                <a:ln w="18415" cmpd="sng">
                  <a:solidFill>
                    <a:srgbClr val="FFFFFF"/>
                  </a:solidFill>
                  <a:prstDash val="solid"/>
                </a:ln>
                <a:solidFill>
                  <a:schemeClr val="bg1"/>
                </a:solidFill>
                <a:effectLst>
                  <a:outerShdw blurRad="63500" dir="3600000" algn="tl" rotWithShape="0">
                    <a:srgbClr val="000000">
                      <a:alpha val="70000"/>
                    </a:srgbClr>
                  </a:outerShdw>
                </a:effectLst>
              </a:rPr>
              <a:t>بها</a:t>
            </a:r>
            <a:r>
              <a:rPr lang="ar-SA" sz="5300" dirty="0">
                <a:ln w="18415" cmpd="sng">
                  <a:solidFill>
                    <a:srgbClr val="FFFFFF"/>
                  </a:solidFill>
                  <a:prstDash val="solid"/>
                </a:ln>
                <a:solidFill>
                  <a:schemeClr val="bg1"/>
                </a:solidFill>
                <a:effectLst>
                  <a:outerShdw blurRad="63500" dir="3600000" algn="tl" rotWithShape="0">
                    <a:srgbClr val="000000">
                      <a:alpha val="70000"/>
                    </a:srgbClr>
                  </a:outerShdw>
                </a:effectLst>
              </a:rPr>
              <a:t> الأطباء النفسيون على أن بعض مرضى الاكتئاب لديهم دافع قوي على الإقدام على الانتحار ومن هذه العلامات إحساس المريض بالضيق الشديد وبأن صبره قد نفد ولم يعد لديه القدرة على على الاحتمال، وهو في هذه الحالة يبدو مستسلماً ولا يرحب بمناقشة مشكلاته أو البحث عن حلول لها لأن الحل بالتخلص من الحياة يبدو أمامه وكأنة الخيار الوحيد والأمثل في حين يغلق المرض أمامه أية حلول أخرى وقد يتساءل المريض عن أهمية الحياة وقيمتها ويذكر أنه لا سند له في هذه الدنيا وأن الحياة مظلمة ولا أمل في المستقبل، ويفسر علماء النفس الانتحار انه نوع من العدوان الداخلي الذي يرتد إلى النفس بدلاً من الخروج إلى المحيطين لدى </a:t>
            </a:r>
            <a:r>
              <a:rPr lang="ar-SA" sz="53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الشخص.</a:t>
            </a:r>
            <a:r>
              <a:rPr lang="ar-SA" sz="5300" dirty="0">
                <a:ln w="18415" cmpd="sng">
                  <a:solidFill>
                    <a:srgbClr val="FFFFFF"/>
                  </a:solidFill>
                  <a:prstDash val="solid"/>
                </a:ln>
                <a:solidFill>
                  <a:schemeClr val="bg1"/>
                </a:solidFill>
                <a:effectLst>
                  <a:outerShdw blurRad="63500" dir="3600000" algn="tl" rotWithShape="0">
                    <a:srgbClr val="000000">
                      <a:alpha val="70000"/>
                    </a:srgbClr>
                  </a:outerShdw>
                </a:effectLst>
              </a:rPr>
              <a:t> ورغم أن بعض الأشخاص يقدمون على الانتحار دون أن يُعرف عنهم الإصابة بالاكتئاب قبل ذلك إلا أن الفحص ومرتجعة حالات الانتحار تؤكد أن نسبة كبيرة منهم يعانون من حالات الاكتئاب النفسي الشديد في الوقت الذي أقدموا على ارتكاب فعل الانتحار، وعلى العكس من الفكرة السائدة حول ارتباط الانتحار بحالات مصحوبة بالبطء الحركي الشديد وهبوط الإرادة قد تسبب عجز المريض عن الإقدام على تنفيذ الانتحار رغم أن الفكرة تدور في رأسه، وقد لاحظ الأطباء النفسيون أن الإقدام على الانتحار يحدث في هؤلاء المرضى بعد أن يتلقوا العلاج حيث يبدأ المريض في التحسن الحركي قبل أن تزول أعراض الاكتئاب في بداية الشفاء وهنا يمكن تنفيذ عملية </a:t>
            </a:r>
            <a:r>
              <a:rPr lang="ar-SA" sz="53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الانتحار.</a:t>
            </a:r>
            <a:r>
              <a:rPr lang="ar-SA" sz="5300" dirty="0">
                <a:ln w="18415" cmpd="sng">
                  <a:solidFill>
                    <a:srgbClr val="FFFFFF"/>
                  </a:solidFill>
                  <a:prstDash val="solid"/>
                </a:ln>
                <a:solidFill>
                  <a:schemeClr val="bg1"/>
                </a:solidFill>
                <a:effectLst>
                  <a:outerShdw blurRad="63500" dir="3600000" algn="tl" rotWithShape="0">
                    <a:srgbClr val="000000">
                      <a:alpha val="70000"/>
                    </a:srgbClr>
                  </a:outerShdw>
                </a:effectLst>
              </a:rPr>
              <a:t> و في الحالات المبكرة من الاكتئاب قد يقوم المريض بإيذاء نفسه حين يلاحظ أن هناك تغير هائلاً قد أصابه ولم يعد يستطيع التحكم في حالته النفسية، ويقوم مرضى الاكتئاب بتنفيذ محاولات الانتحار عادة في ساعات الصباح الأولى وهو الوقت الذي تكون مشاعر الاكتئاب في قمتها، وقد لاحظت دوائر الشرطة في بعض الدول </a:t>
            </a:r>
            <a:r>
              <a:rPr lang="ar-SA" sz="53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الاوروبيه</a:t>
            </a:r>
            <a:r>
              <a:rPr lang="ar-SA" sz="5300" dirty="0">
                <a:ln w="18415" cmpd="sng">
                  <a:solidFill>
                    <a:srgbClr val="FFFFFF"/>
                  </a:solidFill>
                  <a:prstDash val="solid"/>
                </a:ln>
                <a:solidFill>
                  <a:schemeClr val="bg1"/>
                </a:solidFill>
                <a:effectLst>
                  <a:outerShdw blurRad="63500" dir="3600000" algn="tl" rotWithShape="0">
                    <a:srgbClr val="000000">
                      <a:alpha val="70000"/>
                    </a:srgbClr>
                  </a:outerShdw>
                </a:effectLst>
              </a:rPr>
              <a:t> أن حالات الانتحار تقع دائما في عطلة نهاية الأسبوع وفي أيام الأعياد وتفسير ذلك هو أن إحساس الاكتئاب يزداد عمقاً لدى الكثير من الأشخاص في مثل هذه المناسبات التي يفترض أن تكون فرصة للبهجة والاستمتاع بالحياة، </a:t>
            </a:r>
            <a:r>
              <a:rPr lang="ar-SA" sz="5300" dirty="0" err="1">
                <a:ln w="18415" cmpd="sng">
                  <a:solidFill>
                    <a:srgbClr val="FFFFFF"/>
                  </a:solidFill>
                  <a:prstDash val="solid"/>
                </a:ln>
                <a:solidFill>
                  <a:schemeClr val="bg1"/>
                </a:solidFill>
                <a:effectLst>
                  <a:outerShdw blurRad="63500" dir="3600000" algn="tl" rotWithShape="0">
                    <a:srgbClr val="000000">
                      <a:alpha val="70000"/>
                    </a:srgbClr>
                  </a:outerShdw>
                </a:effectLst>
              </a:rPr>
              <a:t>ولوحظة</a:t>
            </a:r>
            <a:r>
              <a:rPr lang="ar-SA" sz="5300" dirty="0">
                <a:ln w="18415" cmpd="sng">
                  <a:solidFill>
                    <a:srgbClr val="FFFFFF"/>
                  </a:solidFill>
                  <a:prstDash val="solid"/>
                </a:ln>
                <a:solidFill>
                  <a:schemeClr val="bg1"/>
                </a:solidFill>
                <a:effectLst>
                  <a:outerShdw blurRad="63500" dir="3600000" algn="tl" rotWithShape="0">
                    <a:srgbClr val="000000">
                      <a:alpha val="70000"/>
                    </a:srgbClr>
                  </a:outerShdw>
                </a:effectLst>
              </a:rPr>
              <a:t> أيضاً زيادة نسبة الانتحار تكون في المدن مقارنة بالمناطق الريفية والسبب هو انعدام الروابط الإنسانية في المدن المزدحمة مما يزيد من شعور الفرد بالعزلة رغم أنه وسط زحام من </a:t>
            </a:r>
            <a:r>
              <a:rPr lang="ar-SA" sz="53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الناس.[</a:t>
            </a:r>
            <a:endParaRPr lang="ar-SA" sz="53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p:txBody>
      </p:sp>
    </p:spTree>
  </p:cSld>
  <p:clrMapOvr>
    <a:overrideClrMapping bg1="lt1" tx1="dk1" bg2="lt2" tx2="dk2" accent1="accent1" accent2="accent2" accent3="accent3" accent4="accent4" accent5="accent5" accent6="accent6" hlink="hlink" folHlink="folHlink"/>
  </p:clrMapOvr>
  <p:transition>
    <p:spli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blipFill>
            <a:blip r:embed="rId2" cstate="print"/>
            <a:tile tx="0" ty="0" sx="100000" sy="100000" flip="none" algn="tl"/>
          </a:blipFill>
        </p:spPr>
        <p:txBody>
          <a:bodyPr>
            <a:normAutofit/>
          </a:bodyPr>
          <a:lstStyle/>
          <a:p>
            <a:r>
              <a:rPr lang="ar-AE"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الاكتئاب يعالج </a:t>
            </a:r>
            <a:endParaRPr lang="ar-SA"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عنصر نائب للمحتوى 2"/>
          <p:cNvSpPr>
            <a:spLocks noGrp="1"/>
          </p:cNvSpPr>
          <p:nvPr>
            <p:ph idx="1"/>
          </p:nvPr>
        </p:nvSpPr>
        <p:spPr>
          <a:blipFill>
            <a:blip r:embed="rId3" cstate="print"/>
            <a:tile tx="0" ty="0" sx="100000" sy="100000" flip="none" algn="tl"/>
          </a:blipFill>
        </p:spPr>
        <p:txBody>
          <a:bodyPr>
            <a:normAutofit/>
          </a:bodyPr>
          <a:lstStyle/>
          <a:p>
            <a:pPr>
              <a:buNone/>
            </a:pPr>
            <a:r>
              <a:rPr lang="ar-AE" dirty="0" smtClean="0"/>
              <a:t>  </a:t>
            </a:r>
            <a:r>
              <a:rPr lang="ar-SA" sz="2900" dirty="0">
                <a:ln w="18415" cmpd="sng">
                  <a:solidFill>
                    <a:srgbClr val="FFFFFF"/>
                  </a:solidFill>
                  <a:prstDash val="solid"/>
                </a:ln>
                <a:solidFill>
                  <a:schemeClr val="bg1"/>
                </a:solidFill>
                <a:effectLst>
                  <a:outerShdw blurRad="63500" dir="3600000" algn="tl" rotWithShape="0">
                    <a:srgbClr val="000000">
                      <a:alpha val="70000"/>
                    </a:srgbClr>
                  </a:outerShdw>
                </a:effectLst>
              </a:rPr>
              <a:t>الاكتئاب، كأي اضطراب او مرض آخر، يعالج وبشكل جيد، لكنه يحتاج لمساعدة الاختصاصي، ولا </a:t>
            </a:r>
            <a:r>
              <a:rPr lang="ar-SA"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سيما</a:t>
            </a:r>
            <a:r>
              <a:rPr lang="ar-SA" sz="2900" dirty="0">
                <a:ln w="18415" cmpd="sng">
                  <a:solidFill>
                    <a:srgbClr val="FFFFFF"/>
                  </a:solidFill>
                  <a:prstDash val="solid"/>
                </a:ln>
                <a:solidFill>
                  <a:schemeClr val="bg1"/>
                </a:solidFill>
                <a:effectLst>
                  <a:outerShdw blurRad="63500" dir="3600000" algn="tl" rotWithShape="0">
                    <a:srgbClr val="000000">
                      <a:alpha val="70000"/>
                    </a:srgbClr>
                  </a:outerShdw>
                </a:effectLst>
              </a:rPr>
              <a:t> ان العلاج يخضع لقواعد صحية </a:t>
            </a:r>
            <a:r>
              <a:rPr lang="ar-SA"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دقيقة .</a:t>
            </a:r>
            <a:r>
              <a:rPr lang="ar-SA" sz="2900" dirty="0">
                <a:ln w="18415" cmpd="sng">
                  <a:solidFill>
                    <a:srgbClr val="FFFFFF"/>
                  </a:solidFill>
                  <a:prstDash val="solid"/>
                </a:ln>
                <a:solidFill>
                  <a:schemeClr val="bg1"/>
                </a:solidFill>
                <a:effectLst>
                  <a:outerShdw blurRad="63500" dir="3600000" algn="tl" rotWithShape="0">
                    <a:srgbClr val="000000">
                      <a:alpha val="70000"/>
                    </a:srgbClr>
                  </a:outerShdw>
                </a:effectLst>
              </a:rPr>
              <a:t> صحيح ان </a:t>
            </a:r>
            <a:r>
              <a:rPr lang="ar-SA"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العلاجات </a:t>
            </a:r>
            <a:r>
              <a:rPr lang="ar-SA" sz="2900" dirty="0">
                <a:ln w="18415" cmpd="sng">
                  <a:solidFill>
                    <a:srgbClr val="FFFFFF"/>
                  </a:solidFill>
                  <a:prstDash val="solid"/>
                </a:ln>
                <a:solidFill>
                  <a:schemeClr val="bg1"/>
                </a:solidFill>
                <a:effectLst>
                  <a:outerShdw blurRad="63500" dir="3600000" algn="tl" rotWithShape="0">
                    <a:srgbClr val="000000">
                      <a:alpha val="70000"/>
                    </a:srgbClr>
                  </a:outerShdw>
                </a:effectLst>
              </a:rPr>
              <a:t>(</a:t>
            </a:r>
            <a:r>
              <a:rPr lang="ar-SA"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العقاقيرية</a:t>
            </a:r>
            <a:r>
              <a:rPr lang="ar-SA" sz="2900" dirty="0">
                <a:ln w="18415" cmpd="sng">
                  <a:solidFill>
                    <a:srgbClr val="FFFFFF"/>
                  </a:solidFill>
                  <a:prstDash val="solid"/>
                </a:ln>
                <a:solidFill>
                  <a:schemeClr val="bg1"/>
                </a:solidFill>
                <a:effectLst>
                  <a:outerShdw blurRad="63500" dir="3600000" algn="tl" rotWithShape="0">
                    <a:srgbClr val="000000">
                      <a:alpha val="70000"/>
                    </a:srgbClr>
                  </a:outerShdw>
                </a:effectLst>
              </a:rPr>
              <a:t> والنفسية) لم تكن، قبل الخمسينيات من القرن العشرين، متوافرة كما هي الحال اليوم، لكنها اليوم متوافرة بين ايدي </a:t>
            </a:r>
            <a:r>
              <a:rPr lang="ar-SA"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الاختصاصيين </a:t>
            </a:r>
            <a:r>
              <a:rPr lang="ar-SA" sz="2900" dirty="0">
                <a:ln w="18415" cmpd="sng">
                  <a:solidFill>
                    <a:srgbClr val="FFFFFF"/>
                  </a:solidFill>
                  <a:prstDash val="solid"/>
                </a:ln>
                <a:solidFill>
                  <a:schemeClr val="bg1"/>
                </a:solidFill>
                <a:effectLst>
                  <a:outerShdw blurRad="63500" dir="3600000" algn="tl" rotWithShape="0">
                    <a:srgbClr val="000000">
                      <a:alpha val="70000"/>
                    </a:srgbClr>
                  </a:outerShdw>
                </a:effectLst>
              </a:rPr>
              <a:t>(من اطباء ومعالجي نفسيي) الذين يمتلكون العديد من الوسائل العلاجية الفعّلة: ان على مستوى </a:t>
            </a:r>
            <a:r>
              <a:rPr lang="ar-SA"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العقاقير </a:t>
            </a:r>
            <a:r>
              <a:rPr lang="ar-SA" sz="2900" dirty="0">
                <a:ln w="18415" cmpd="sng">
                  <a:solidFill>
                    <a:srgbClr val="FFFFFF"/>
                  </a:solidFill>
                  <a:prstDash val="solid"/>
                </a:ln>
                <a:solidFill>
                  <a:schemeClr val="bg1"/>
                </a:solidFill>
                <a:effectLst>
                  <a:outerShdw blurRad="63500" dir="3600000" algn="tl" rotWithShape="0">
                    <a:srgbClr val="000000">
                      <a:alpha val="70000"/>
                    </a:srgbClr>
                  </a:outerShdw>
                </a:effectLst>
              </a:rPr>
              <a:t>(مضادات الاكتئاب) وان على مستوى العلاجات </a:t>
            </a:r>
            <a:r>
              <a:rPr lang="ar-SA"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النفسية .</a:t>
            </a:r>
            <a:r>
              <a:rPr lang="ar-SA" sz="2900" dirty="0">
                <a:ln w="18415" cmpd="sng">
                  <a:solidFill>
                    <a:srgbClr val="FFFFFF"/>
                  </a:solidFill>
                  <a:prstDash val="solid"/>
                </a:ln>
                <a:solidFill>
                  <a:schemeClr val="bg1"/>
                </a:solidFill>
                <a:effectLst>
                  <a:outerShdw blurRad="63500" dir="3600000" algn="tl" rotWithShape="0">
                    <a:srgbClr val="000000">
                      <a:alpha val="70000"/>
                    </a:srgbClr>
                  </a:outerShdw>
                </a:effectLst>
              </a:rPr>
              <a:t> اكثر من ذلك نقول: بدون علاج، هناك خطر </a:t>
            </a:r>
            <a:r>
              <a:rPr lang="ar-SA"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الا</a:t>
            </a:r>
            <a:r>
              <a:rPr lang="ar-SA" sz="2900" dirty="0">
                <a:ln w="18415" cmpd="sng">
                  <a:solidFill>
                    <a:srgbClr val="FFFFFF"/>
                  </a:solidFill>
                  <a:prstDash val="solid"/>
                </a:ln>
                <a:solidFill>
                  <a:schemeClr val="bg1"/>
                </a:solidFill>
                <a:effectLst>
                  <a:outerShdw blurRad="63500" dir="3600000" algn="tl" rotWithShape="0">
                    <a:srgbClr val="000000">
                      <a:alpha val="70000"/>
                    </a:srgbClr>
                  </a:outerShdw>
                </a:effectLst>
              </a:rPr>
              <a:t> يشفى الشخص من ااكتئاب، لا بل ان يبقى خطر الانتكاس مرتفعا جداّ</a:t>
            </a:r>
            <a:r>
              <a:rPr lang="ar-AE" sz="29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AE"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a:t>
            </a:r>
            <a:endParaRPr lang="ar-SA" sz="29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p:txBody>
      </p:sp>
    </p:spTree>
  </p:cSld>
  <p:clrMapOvr>
    <a:masterClrMapping/>
  </p:clrMapOvr>
  <p:transition>
    <p:wheel spokes="2"/>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178_1142108349.jpg"/>
          <p:cNvPicPr/>
          <p:nvPr/>
        </p:nvPicPr>
        <p:blipFill>
          <a:blip r:embed="rId2" cstate="print">
            <a:duotone>
              <a:schemeClr val="accent6">
                <a:shade val="45000"/>
                <a:satMod val="135000"/>
              </a:schemeClr>
              <a:prstClr val="white"/>
            </a:duotone>
          </a:blip>
          <a:stretch>
            <a:fillRect/>
          </a:stretch>
        </p:blipFill>
        <p:spPr>
          <a:xfrm rot="10800000">
            <a:off x="6286500" y="0"/>
            <a:ext cx="2857500" cy="2647950"/>
          </a:xfrm>
          <a:prstGeom prst="rect">
            <a:avLst/>
          </a:prstGeom>
        </p:spPr>
      </p:pic>
      <p:sp>
        <p:nvSpPr>
          <p:cNvPr id="2" name="عنوان 1"/>
          <p:cNvSpPr>
            <a:spLocks noGrp="1"/>
          </p:cNvSpPr>
          <p:nvPr>
            <p:ph type="title"/>
          </p:nvPr>
        </p:nvSpPr>
        <p:spPr/>
        <p:txBody>
          <a:bodyPr>
            <a:normAutofit/>
          </a:bodyPr>
          <a:lstStyle/>
          <a:p>
            <a:r>
              <a:rPr lang="ar-AE"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الفصل الثالث</a:t>
            </a:r>
            <a:endParaRPr lang="ar-SA"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عنصر نائب للمحتوى 2"/>
          <p:cNvSpPr>
            <a:spLocks noGrp="1"/>
          </p:cNvSpPr>
          <p:nvPr>
            <p:ph idx="1"/>
          </p:nvPr>
        </p:nvSpPr>
        <p:spPr/>
        <p:txBody>
          <a:bodyPr/>
          <a:lstStyle/>
          <a:p>
            <a:pPr>
              <a:buFont typeface="Wingdings" pitchFamily="2" charset="2"/>
              <a:buChar char="v"/>
            </a:pPr>
            <a:r>
              <a:rPr lang="ar-AE" dirty="0" smtClean="0"/>
              <a:t>    </a:t>
            </a:r>
            <a:r>
              <a:rPr lang="ar-AE"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طرق </a:t>
            </a:r>
            <a:r>
              <a:rPr lang="ar-AE"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العلاج :</a:t>
            </a:r>
            <a:endParaRPr lang="ar-AE"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buNone/>
            </a:pPr>
            <a:endParaRPr lang="ar-AE" dirty="0" smtClean="0"/>
          </a:p>
          <a:p>
            <a:pPr marL="514350" indent="-514350">
              <a:buFont typeface="+mj-lt"/>
              <a:buAutoNum type="arabicPeriod"/>
            </a:pPr>
            <a:r>
              <a:rPr lang="ar-AE"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طرق اخرى للعلاج </a:t>
            </a:r>
          </a:p>
          <a:p>
            <a:pPr marL="514350" indent="-514350">
              <a:buFont typeface="+mj-lt"/>
              <a:buAutoNum type="arabicPeriod"/>
            </a:pPr>
            <a:r>
              <a:rPr lang="ar-AE"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شخصيات مشهورة عانت الاكتئاب</a:t>
            </a:r>
          </a:p>
          <a:p>
            <a:pPr marL="514350" indent="-514350">
              <a:buFont typeface="+mj-lt"/>
              <a:buAutoNum type="arabicPeriod"/>
            </a:pPr>
            <a:r>
              <a:rPr lang="ar-AE"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نصائح اخرى </a:t>
            </a:r>
            <a:r>
              <a:rPr lang="ar-AE"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مهمه</a:t>
            </a:r>
            <a:r>
              <a:rPr lang="ar-AE"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في علاج الاكتئاب</a:t>
            </a:r>
          </a:p>
          <a:p>
            <a:pPr>
              <a:buNone/>
            </a:pPr>
            <a:endParaRPr lang="ar-SA" dirty="0"/>
          </a:p>
        </p:txBody>
      </p:sp>
      <p:pic>
        <p:nvPicPr>
          <p:cNvPr id="5" name="صورة 4" descr="178_1142108349.jpg"/>
          <p:cNvPicPr/>
          <p:nvPr/>
        </p:nvPicPr>
        <p:blipFill>
          <a:blip r:embed="rId2" cstate="print">
            <a:duotone>
              <a:schemeClr val="accent6">
                <a:shade val="45000"/>
                <a:satMod val="135000"/>
              </a:schemeClr>
              <a:prstClr val="white"/>
            </a:duotone>
          </a:blip>
          <a:stretch>
            <a:fillRect/>
          </a:stretch>
        </p:blipFill>
        <p:spPr>
          <a:xfrm>
            <a:off x="0" y="4077072"/>
            <a:ext cx="2857500" cy="2647950"/>
          </a:xfrm>
          <a:prstGeom prst="rect">
            <a:avLst/>
          </a:prstGeom>
        </p:spPr>
      </p:pic>
    </p:spTree>
  </p:cSld>
  <p:clrMapOvr>
    <a:masterClrMapping/>
  </p:clrMapOvr>
  <p:transition>
    <p:zoom dir="in"/>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188640"/>
            <a:ext cx="8229600" cy="1228998"/>
          </a:xfrm>
          <a:blipFill>
            <a:blip r:embed="rId2" cstate="print"/>
            <a:tile tx="0" ty="0" sx="100000" sy="100000" flip="none" algn="tl"/>
          </a:blipFill>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r"/>
            <a:r>
              <a:rPr lang="ar-AE"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ar-AE"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ar-AE"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الفصل الثالث</a:t>
            </a:r>
            <a:br>
              <a:rPr lang="ar-AE"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ar-AE"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1- طرق اخرى للعلاج</a:t>
            </a:r>
            <a:r>
              <a:rPr lang="ar-AE"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ar-AE"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endParaRPr lang="ar-SA"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عنصر نائب للمحتوى 2"/>
          <p:cNvSpPr>
            <a:spLocks noGrp="1"/>
          </p:cNvSpPr>
          <p:nvPr>
            <p:ph idx="1"/>
          </p:nvPr>
        </p:nvSpPr>
        <p:spPr>
          <a:blipFill>
            <a:blip r:embed="rId3" cstate="print"/>
            <a:tile tx="0" ty="0" sx="100000" sy="100000" flip="none" algn="tl"/>
          </a:blipFill>
        </p:spPr>
        <p:txBody>
          <a:bodyPr>
            <a:normAutofit fontScale="70000" lnSpcReduction="20000"/>
          </a:bodyPr>
          <a:lstStyle/>
          <a:p>
            <a:pPr marL="514350" indent="-514350">
              <a:buFont typeface="+mj-lt"/>
              <a:buAutoNum type="arabicPeriod"/>
            </a:pPr>
            <a:r>
              <a:rPr lang="ar-SA" sz="3800" dirty="0">
                <a:ln w="18415" cmpd="sng">
                  <a:solidFill>
                    <a:srgbClr val="FFFFFF"/>
                  </a:solidFill>
                  <a:prstDash val="solid"/>
                </a:ln>
                <a:solidFill>
                  <a:schemeClr val="bg1"/>
                </a:solidFill>
                <a:effectLst>
                  <a:outerShdw blurRad="63500" dir="3600000" algn="tl" rotWithShape="0">
                    <a:srgbClr val="000000">
                      <a:alpha val="70000"/>
                    </a:srgbClr>
                  </a:outerShdw>
                </a:effectLst>
              </a:rPr>
              <a:t>علاج بالصّدمات الكهربائيّة ولها </a:t>
            </a:r>
            <a:r>
              <a:rPr lang="ar-SA" sz="3800" dirty="0" err="1">
                <a:ln w="18415" cmpd="sng">
                  <a:solidFill>
                    <a:srgbClr val="FFFFFF"/>
                  </a:solidFill>
                  <a:prstDash val="solid"/>
                </a:ln>
                <a:solidFill>
                  <a:schemeClr val="bg1"/>
                </a:solidFill>
                <a:effectLst>
                  <a:outerShdw blurRad="63500" dir="3600000" algn="tl" rotWithShape="0">
                    <a:srgbClr val="000000">
                      <a:alpha val="70000"/>
                    </a:srgbClr>
                  </a:outerShdw>
                </a:effectLst>
              </a:rPr>
              <a:t>تاثير</a:t>
            </a:r>
            <a:r>
              <a:rPr lang="ar-SA" sz="3800" dirty="0">
                <a:ln w="18415" cmpd="sng">
                  <a:solidFill>
                    <a:srgbClr val="FFFFFF"/>
                  </a:solidFill>
                  <a:prstDash val="solid"/>
                </a:ln>
                <a:solidFill>
                  <a:schemeClr val="bg1"/>
                </a:solidFill>
                <a:effectLst>
                  <a:outerShdw blurRad="63500" dir="3600000" algn="tl" rotWithShape="0">
                    <a:srgbClr val="000000">
                      <a:alpha val="70000"/>
                    </a:srgbClr>
                  </a:outerShdw>
                </a:effectLst>
              </a:rPr>
              <a:t> سريع جدا في تحسن الكآبة الشديدة مقارنة بالوقت الذي </a:t>
            </a:r>
            <a:r>
              <a:rPr lang="ar-SA" sz="3800" dirty="0" err="1">
                <a:ln w="18415" cmpd="sng">
                  <a:solidFill>
                    <a:srgbClr val="FFFFFF"/>
                  </a:solidFill>
                  <a:prstDash val="solid"/>
                </a:ln>
                <a:solidFill>
                  <a:schemeClr val="bg1"/>
                </a:solidFill>
                <a:effectLst>
                  <a:outerShdw blurRad="63500" dir="3600000" algn="tl" rotWithShape="0">
                    <a:srgbClr val="000000">
                      <a:alpha val="70000"/>
                    </a:srgbClr>
                  </a:outerShdw>
                </a:effectLst>
              </a:rPr>
              <a:t>يستغرقه</a:t>
            </a:r>
            <a:r>
              <a:rPr lang="ar-SA" sz="3800" dirty="0">
                <a:ln w="18415" cmpd="sng">
                  <a:solidFill>
                    <a:srgbClr val="FFFFFF"/>
                  </a:solidFill>
                  <a:prstDash val="solid"/>
                </a:ln>
                <a:solidFill>
                  <a:schemeClr val="bg1"/>
                </a:solidFill>
                <a:effectLst>
                  <a:outerShdw blurRad="63500" dir="3600000" algn="tl" rotWithShape="0">
                    <a:srgbClr val="000000">
                      <a:alpha val="70000"/>
                    </a:srgbClr>
                  </a:outerShdw>
                </a:effectLst>
              </a:rPr>
              <a:t> الأدوية </a:t>
            </a:r>
            <a:r>
              <a:rPr lang="ar-SA" sz="3800" dirty="0" err="1">
                <a:ln w="18415" cmpd="sng">
                  <a:solidFill>
                    <a:srgbClr val="FFFFFF"/>
                  </a:solidFill>
                  <a:prstDash val="solid"/>
                </a:ln>
                <a:solidFill>
                  <a:schemeClr val="bg1"/>
                </a:solidFill>
                <a:effectLst>
                  <a:outerShdw blurRad="63500" dir="3600000" algn="tl" rotWithShape="0">
                    <a:srgbClr val="000000">
                      <a:alpha val="70000"/>
                    </a:srgbClr>
                  </a:outerShdw>
                </a:effectLst>
              </a:rPr>
              <a:t>ولايعرف</a:t>
            </a:r>
            <a:r>
              <a:rPr lang="ar-SA" sz="3800" dirty="0">
                <a:ln w="18415" cmpd="sng">
                  <a:solidFill>
                    <a:srgbClr val="FFFFFF"/>
                  </a:solidFill>
                  <a:prstDash val="solid"/>
                </a:ln>
                <a:solidFill>
                  <a:schemeClr val="bg1"/>
                </a:solidFill>
                <a:effectLst>
                  <a:outerShdw blurRad="63500" dir="3600000" algn="tl" rotWithShape="0">
                    <a:srgbClr val="000000">
                      <a:alpha val="70000"/>
                    </a:srgbClr>
                  </a:outerShdw>
                </a:effectLst>
              </a:rPr>
              <a:t> لحد اليوم بالضبط الوسيلة التي عن طريقها يتمكن الرجة الكهربائية من تحسين أعراض </a:t>
            </a:r>
            <a:r>
              <a:rPr lang="ar-SA" sz="38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الكآبة.</a:t>
            </a:r>
            <a:r>
              <a:rPr lang="ar-SA" sz="3800" dirty="0">
                <a:ln w="18415" cmpd="sng">
                  <a:solidFill>
                    <a:srgbClr val="FFFFFF"/>
                  </a:solidFill>
                  <a:prstDash val="solid"/>
                </a:ln>
                <a:solidFill>
                  <a:schemeClr val="bg1"/>
                </a:solidFill>
                <a:effectLst>
                  <a:outerShdw blurRad="63500" dir="3600000" algn="tl" rotWithShape="0">
                    <a:srgbClr val="000000">
                      <a:alpha val="70000"/>
                    </a:srgbClr>
                  </a:outerShdw>
                </a:effectLst>
              </a:rPr>
              <a:t> لمعرفة المزيد اقرأ المقال الرئيسي علاج بالصّدمات الكهربائيّة.</a:t>
            </a:r>
            <a:endParaRPr lang="en-US" sz="38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514350" indent="-514350">
              <a:buFont typeface="+mj-lt"/>
              <a:buAutoNum type="arabicPeriod"/>
            </a:pPr>
            <a:r>
              <a:rPr lang="ar-SA" sz="3800" dirty="0">
                <a:ln w="18415" cmpd="sng">
                  <a:solidFill>
                    <a:srgbClr val="FFFFFF"/>
                  </a:solidFill>
                  <a:prstDash val="solid"/>
                </a:ln>
                <a:solidFill>
                  <a:schemeClr val="bg1"/>
                </a:solidFill>
                <a:effectLst>
                  <a:outerShdw blurRad="63500" dir="3600000" algn="tl" rotWithShape="0">
                    <a:srgbClr val="000000">
                      <a:alpha val="70000"/>
                    </a:srgbClr>
                  </a:outerShdw>
                </a:effectLst>
              </a:rPr>
              <a:t>استعمال </a:t>
            </a:r>
            <a:r>
              <a:rPr lang="ar-SA" sz="38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الأنارة</a:t>
            </a:r>
            <a:r>
              <a:rPr lang="ar-SA" sz="3800" dirty="0">
                <a:ln w="18415" cmpd="sng">
                  <a:solidFill>
                    <a:srgbClr val="FFFFFF"/>
                  </a:solidFill>
                  <a:prstDash val="solid"/>
                </a:ln>
                <a:solidFill>
                  <a:schemeClr val="bg1"/>
                </a:solidFill>
                <a:effectLst>
                  <a:outerShdw blurRad="63500" dir="3600000" algn="tl" rotWithShape="0">
                    <a:srgbClr val="000000">
                      <a:alpha val="70000"/>
                    </a:srgbClr>
                  </a:outerShdw>
                </a:effectLst>
              </a:rPr>
              <a:t> الطبيعية أو </a:t>
            </a:r>
            <a:r>
              <a:rPr lang="ar-SA" sz="38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الأصطناعية</a:t>
            </a:r>
            <a:r>
              <a:rPr lang="ar-SA" sz="3800" dirty="0">
                <a:ln w="18415" cmpd="sng">
                  <a:solidFill>
                    <a:srgbClr val="FFFFFF"/>
                  </a:solidFill>
                  <a:prstDash val="solid"/>
                </a:ln>
                <a:solidFill>
                  <a:schemeClr val="bg1"/>
                </a:solidFill>
                <a:effectLst>
                  <a:outerShdw blurRad="63500" dir="3600000" algn="tl" rotWithShape="0">
                    <a:srgbClr val="000000">
                      <a:alpha val="70000"/>
                    </a:srgbClr>
                  </a:outerShdw>
                </a:effectLst>
              </a:rPr>
              <a:t> وستعمل هذا النوع في علاج الكآبة الموسمية.</a:t>
            </a:r>
            <a:endParaRPr lang="en-US" sz="38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514350" indent="-514350">
              <a:buFont typeface="+mj-lt"/>
              <a:buAutoNum type="arabicPeriod"/>
            </a:pPr>
            <a:r>
              <a:rPr lang="ar-SA" sz="3800" dirty="0">
                <a:ln w="18415" cmpd="sng">
                  <a:solidFill>
                    <a:srgbClr val="FFFFFF"/>
                  </a:solidFill>
                  <a:prstDash val="solid"/>
                </a:ln>
                <a:solidFill>
                  <a:schemeClr val="bg1"/>
                </a:solidFill>
                <a:effectLst>
                  <a:outerShdw blurRad="63500" dir="3600000" algn="tl" rotWithShape="0">
                    <a:srgbClr val="000000">
                      <a:alpha val="70000"/>
                    </a:srgbClr>
                  </a:outerShdw>
                </a:effectLst>
              </a:rPr>
              <a:t>تحفيز العصب التائه في الجسم من خلال زرع محفزات صغيرة تعمل بالبطارية تحت الجلد في منطقة الصدر وتم </a:t>
            </a:r>
            <a:r>
              <a:rPr lang="ar-SA" sz="38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الأعتراف</a:t>
            </a:r>
            <a:r>
              <a:rPr lang="ar-SA" sz="3800" dirty="0">
                <a:ln w="18415" cmpd="sng">
                  <a:solidFill>
                    <a:srgbClr val="FFFFFF"/>
                  </a:solidFill>
                  <a:prstDash val="solid"/>
                </a:ln>
                <a:solidFill>
                  <a:schemeClr val="bg1"/>
                </a:solidFill>
                <a:effectLst>
                  <a:outerShdw blurRad="63500" dir="3600000" algn="tl" rotWithShape="0">
                    <a:srgbClr val="000000">
                      <a:alpha val="70000"/>
                    </a:srgbClr>
                  </a:outerShdw>
                </a:effectLst>
              </a:rPr>
              <a:t> بجدوى هذا النوع من العلاج عام 1997.</a:t>
            </a:r>
            <a:endParaRPr lang="en-US" sz="38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514350" indent="-514350">
              <a:buFont typeface="+mj-lt"/>
              <a:buAutoNum type="arabicPeriod"/>
            </a:pPr>
            <a:r>
              <a:rPr lang="ar-SA" sz="3800" dirty="0">
                <a:ln w="18415" cmpd="sng">
                  <a:solidFill>
                    <a:srgbClr val="FFFFFF"/>
                  </a:solidFill>
                  <a:prstDash val="solid"/>
                </a:ln>
                <a:solidFill>
                  <a:schemeClr val="bg1"/>
                </a:solidFill>
                <a:effectLst>
                  <a:outerShdw blurRad="63500" dir="3600000" algn="tl" rotWithShape="0">
                    <a:srgbClr val="000000">
                      <a:alpha val="70000"/>
                    </a:srgbClr>
                  </a:outerShdw>
                </a:effectLst>
              </a:rPr>
              <a:t>التحفيز المغناطيسي للدماغ وهذا النوع من العلاج </a:t>
            </a:r>
            <a:r>
              <a:rPr lang="ar-SA" sz="3800" dirty="0" err="1">
                <a:ln w="18415" cmpd="sng">
                  <a:solidFill>
                    <a:srgbClr val="FFFFFF"/>
                  </a:solidFill>
                  <a:prstDash val="solid"/>
                </a:ln>
                <a:solidFill>
                  <a:schemeClr val="bg1"/>
                </a:solidFill>
                <a:effectLst>
                  <a:outerShdw blurRad="63500" dir="3600000" algn="tl" rotWithShape="0">
                    <a:srgbClr val="000000">
                      <a:alpha val="70000"/>
                    </a:srgbClr>
                  </a:outerShdw>
                </a:effectLst>
              </a:rPr>
              <a:t>لايزال</a:t>
            </a:r>
            <a:r>
              <a:rPr lang="ar-SA" sz="3800" dirty="0">
                <a:ln w="18415" cmpd="sng">
                  <a:solidFill>
                    <a:srgbClr val="FFFFFF"/>
                  </a:solidFill>
                  <a:prstDash val="solid"/>
                </a:ln>
                <a:solidFill>
                  <a:schemeClr val="bg1"/>
                </a:solidFill>
                <a:effectLst>
                  <a:outerShdw blurRad="63500" dir="3600000" algn="tl" rotWithShape="0">
                    <a:srgbClr val="000000">
                      <a:alpha val="70000"/>
                    </a:srgbClr>
                  </a:outerShdw>
                </a:effectLst>
              </a:rPr>
              <a:t> تحت </a:t>
            </a:r>
            <a:r>
              <a:rPr lang="ar-SA" sz="38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الأختبار.</a:t>
            </a:r>
            <a:endParaRPr lang="en-US" sz="38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endParaRPr lang="ar-SA" dirty="0"/>
          </a:p>
        </p:txBody>
      </p:sp>
    </p:spTree>
  </p:cSld>
  <p:clrMapOvr>
    <a:masterClrMapping/>
  </p:clrMapOvr>
  <p:transition>
    <p:split orient="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blipFill>
            <a:blip r:embed="rId2" cstate="print"/>
            <a:tile tx="0" ty="0" sx="100000" sy="100000" flip="none" algn="tl"/>
          </a:blipFill>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AE"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شخصيات مشهورة عانت الاكتئاب</a:t>
            </a:r>
            <a:endParaRPr lang="ar-SA"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عنصر نائب للمحتوى 2"/>
          <p:cNvSpPr>
            <a:spLocks noGrp="1"/>
          </p:cNvSpPr>
          <p:nvPr>
            <p:ph idx="1"/>
          </p:nvPr>
        </p:nvSpPr>
        <p:spPr>
          <a:blipFill>
            <a:blip r:embed="rId3" cstate="print"/>
            <a:tile tx="0" ty="0" sx="100000" sy="100000" flip="none" algn="tl"/>
          </a:blipFill>
        </p:spPr>
        <p:txBody>
          <a:bodyPr>
            <a:normAutofit/>
          </a:bodyPr>
          <a:lstStyle/>
          <a:p>
            <a:pPr>
              <a:buNone/>
            </a:pP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هناك الكثير من المشاهير الذين اصيبوا على الأقل بنوبة واحدة من نوبة الاكتئاب الكبرى وتلقوا علاجا دوائيا لهذا الغرض ومنهم على سبيل المثال: </a:t>
            </a:r>
            <a:r>
              <a:rPr lang="ar-SA" dirty="0" err="1">
                <a:ln w="18415" cmpd="sng">
                  <a:solidFill>
                    <a:srgbClr val="FFFFFF"/>
                  </a:solidFill>
                  <a:prstDash val="solid"/>
                </a:ln>
                <a:solidFill>
                  <a:schemeClr val="bg1"/>
                </a:solidFill>
                <a:effectLst>
                  <a:outerShdw blurRad="63500" dir="3600000" algn="tl" rotWithShape="0">
                    <a:srgbClr val="000000">
                      <a:alpha val="70000"/>
                    </a:srgbClr>
                  </a:outerShdw>
                </a:effectLst>
              </a:rPr>
              <a:t>ونستون</a:t>
            </a: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 تشرشل، جورج </a:t>
            </a:r>
            <a:r>
              <a:rPr lang="ar-SA" dirty="0" err="1">
                <a:ln w="18415" cmpd="sng">
                  <a:solidFill>
                    <a:srgbClr val="FFFFFF"/>
                  </a:solidFill>
                  <a:prstDash val="solid"/>
                </a:ln>
                <a:solidFill>
                  <a:schemeClr val="bg1"/>
                </a:solidFill>
                <a:effectLst>
                  <a:outerShdw blurRad="63500" dir="3600000" algn="tl" rotWithShape="0">
                    <a:srgbClr val="000000">
                      <a:alpha val="70000"/>
                    </a:srgbClr>
                  </a:outerShdw>
                </a:effectLst>
              </a:rPr>
              <a:t>و.</a:t>
            </a: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 بوش، هاريسون فورد، أبراهام لينكون، إسحق نيوتن، </a:t>
            </a:r>
            <a:r>
              <a:rPr lang="ar-SA" dirty="0" err="1">
                <a:ln w="18415" cmpd="sng">
                  <a:solidFill>
                    <a:srgbClr val="FFFFFF"/>
                  </a:solidFill>
                  <a:prstDash val="solid"/>
                </a:ln>
                <a:solidFill>
                  <a:schemeClr val="bg1"/>
                </a:solidFill>
                <a:effectLst>
                  <a:outerShdw blurRad="63500" dir="3600000" algn="tl" rotWithShape="0">
                    <a:srgbClr val="000000">
                      <a:alpha val="70000"/>
                    </a:srgbClr>
                  </a:outerShdw>
                </a:effectLst>
              </a:rPr>
              <a:t>لودفيج</a:t>
            </a: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 فان بيتهوفن، نابليون بونابرت، فان </a:t>
            </a:r>
            <a:r>
              <a:rPr lang="ar-SA" dirty="0" err="1">
                <a:ln w="18415" cmpd="sng">
                  <a:solidFill>
                    <a:srgbClr val="FFFFFF"/>
                  </a:solidFill>
                  <a:prstDash val="solid"/>
                </a:ln>
                <a:solidFill>
                  <a:schemeClr val="bg1"/>
                </a:solidFill>
                <a:effectLst>
                  <a:outerShdw blurRad="63500" dir="3600000" algn="tl" rotWithShape="0">
                    <a:srgbClr val="000000">
                      <a:alpha val="70000"/>
                    </a:srgbClr>
                  </a:outerShdw>
                </a:effectLst>
              </a:rPr>
              <a:t>غوخ</a:t>
            </a: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 إرنست همنغواي، ريتشارد نيكسون، سعاد حسني، مارلين مونرو,</a:t>
            </a:r>
            <a:r>
              <a:rPr lang="ar-SA" dirty="0" err="1">
                <a:ln w="18415" cmpd="sng">
                  <a:solidFill>
                    <a:srgbClr val="FFFFFF"/>
                  </a:solidFill>
                  <a:prstDash val="solid"/>
                </a:ln>
                <a:solidFill>
                  <a:schemeClr val="bg1"/>
                </a:solidFill>
                <a:effectLst>
                  <a:outerShdw blurRad="63500" dir="3600000" algn="tl" rotWithShape="0">
                    <a:srgbClr val="000000">
                      <a:alpha val="70000"/>
                    </a:srgbClr>
                  </a:outerShdw>
                </a:effectLst>
              </a:rPr>
              <a:t>امينم.</a:t>
            </a: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 ديفيد </a:t>
            </a:r>
            <a:r>
              <a:rPr lang="ar-SA" dirty="0" err="1">
                <a:ln w="18415" cmpd="sng">
                  <a:solidFill>
                    <a:srgbClr val="FFFFFF"/>
                  </a:solidFill>
                  <a:prstDash val="solid"/>
                </a:ln>
                <a:solidFill>
                  <a:schemeClr val="bg1"/>
                </a:solidFill>
                <a:effectLst>
                  <a:outerShdw blurRad="63500" dir="3600000" algn="tl" rotWithShape="0">
                    <a:srgbClr val="000000">
                      <a:alpha val="70000"/>
                    </a:srgbClr>
                  </a:outerShdw>
                </a:effectLst>
              </a:rPr>
              <a:t>بيكهام</a:t>
            </a: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 بريتني </a:t>
            </a:r>
            <a:r>
              <a:rPr lang="ar-SA" dirty="0" err="1">
                <a:ln w="18415" cmpd="sng">
                  <a:solidFill>
                    <a:srgbClr val="FFFFFF"/>
                  </a:solidFill>
                  <a:prstDash val="solid"/>
                </a:ln>
                <a:solidFill>
                  <a:schemeClr val="bg1"/>
                </a:solidFill>
                <a:effectLst>
                  <a:outerShdw blurRad="63500" dir="3600000" algn="tl" rotWithShape="0">
                    <a:srgbClr val="000000">
                      <a:alpha val="70000"/>
                    </a:srgbClr>
                  </a:outerShdw>
                </a:effectLst>
              </a:rPr>
              <a:t>سبيرس</a:t>
            </a:r>
            <a:endParaRPr lang="ar-SA" dirty="0">
              <a:ln w="18415" cmpd="sng">
                <a:solidFill>
                  <a:srgbClr val="FFFFFF"/>
                </a:solidFill>
                <a:prstDash val="solid"/>
              </a:ln>
              <a:solidFill>
                <a:schemeClr val="bg1"/>
              </a:solidFill>
              <a:effectLst>
                <a:outerShdw blurRad="63500" dir="3600000" algn="tl" rotWithShape="0">
                  <a:srgbClr val="000000">
                    <a:alpha val="70000"/>
                  </a:srgbClr>
                </a:outerShdw>
              </a:effectLst>
            </a:endParaRPr>
          </a:p>
        </p:txBody>
      </p:sp>
    </p:spTree>
  </p:cSld>
  <p:clrMapOvr>
    <a:masterClrMapping/>
  </p:clrMapOvr>
  <p:transition>
    <p:split orient="vert" dir="in"/>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blipFill>
            <a:blip r:embed="rId2" cstate="print"/>
            <a:tile tx="0" ty="0" sx="100000" sy="100000" flip="none" algn="tl"/>
          </a:blipFill>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AE"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نصائح اخرى </a:t>
            </a:r>
            <a:r>
              <a:rPr lang="ar-AE"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مهمه</a:t>
            </a:r>
            <a:r>
              <a:rPr lang="ar-AE"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في علاج الاكتئاب</a:t>
            </a:r>
            <a:endParaRPr lang="ar-SA"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عنصر نائب للمحتوى 2"/>
          <p:cNvSpPr>
            <a:spLocks noGrp="1"/>
          </p:cNvSpPr>
          <p:nvPr>
            <p:ph idx="1"/>
          </p:nvPr>
        </p:nvSpPr>
        <p:spPr>
          <a:blipFill>
            <a:blip r:embed="rId3" cstate="print"/>
            <a:tile tx="0" ty="0" sx="100000" sy="100000" flip="none" algn="tl"/>
          </a:blipFill>
        </p:spPr>
        <p:txBody>
          <a:bodyPr/>
          <a:lstStyle/>
          <a:p>
            <a:pPr marL="514350" indent="-514350">
              <a:buFont typeface="+mj-lt"/>
              <a:buAutoNum type="arabicPeriod"/>
            </a:pP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التقرب من الله عز وجل عن طريق</a:t>
            </a:r>
            <a:r>
              <a:rPr lang="ar-SA"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a:t>
            </a:r>
            <a:endParaRPr lang="ar-AE" dirty="0" smtClean="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514350" indent="-514350">
              <a:buNone/>
            </a:pP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
            </a:r>
            <a:b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b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أ- المحافظة على الصلوات الخمسة والنوافل</a:t>
            </a:r>
            <a:r>
              <a:rPr lang="ar-SA"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a:t>
            </a:r>
            <a:endParaRPr lang="ar-AE" dirty="0" smtClean="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514350" indent="-514350">
              <a:buNone/>
            </a:pP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
            </a:r>
            <a:b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br>
            <a:r>
              <a:rPr lang="ar-SA" dirty="0" err="1">
                <a:ln w="18415" cmpd="sng">
                  <a:solidFill>
                    <a:srgbClr val="FFFFFF"/>
                  </a:solidFill>
                  <a:prstDash val="solid"/>
                </a:ln>
                <a:solidFill>
                  <a:schemeClr val="bg1"/>
                </a:solidFill>
                <a:effectLst>
                  <a:outerShdw blurRad="63500" dir="3600000" algn="tl" rotWithShape="0">
                    <a:srgbClr val="000000">
                      <a:alpha val="70000"/>
                    </a:srgbClr>
                  </a:outerShdw>
                </a:effectLst>
              </a:rPr>
              <a:t>ب </a:t>
            </a: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 الإكثار من قراءة القرآن</a:t>
            </a:r>
            <a:r>
              <a:rPr lang="ar-SA"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a:t>
            </a:r>
            <a:endParaRPr lang="ar-AE" dirty="0" smtClean="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514350" indent="-514350">
              <a:buNone/>
            </a:pP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
            </a:r>
            <a:b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br>
            <a:r>
              <a:rPr lang="ar-SA" dirty="0" err="1">
                <a:ln w="18415" cmpd="sng">
                  <a:solidFill>
                    <a:srgbClr val="FFFFFF"/>
                  </a:solidFill>
                  <a:prstDash val="solid"/>
                </a:ln>
                <a:solidFill>
                  <a:schemeClr val="bg1"/>
                </a:solidFill>
                <a:effectLst>
                  <a:outerShdw blurRad="63500" dir="3600000" algn="tl" rotWithShape="0">
                    <a:srgbClr val="000000">
                      <a:alpha val="70000"/>
                    </a:srgbClr>
                  </a:outerShdw>
                </a:effectLst>
              </a:rPr>
              <a:t>ت </a:t>
            </a: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 الإكثار من قراءة الأدعية وأذكر لكم هذه </a:t>
            </a:r>
            <a:r>
              <a:rPr lang="ar-SA"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الأدعية</a:t>
            </a:r>
            <a:r>
              <a:rPr lang="ar-AE"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AE" dirty="0" err="1" smtClean="0">
                <a:ln w="18415" cmpd="sng">
                  <a:solidFill>
                    <a:srgbClr val="FFFFFF"/>
                  </a:solidFill>
                  <a:prstDash val="solid"/>
                </a:ln>
                <a:solidFill>
                  <a:schemeClr val="bg1"/>
                </a:solidFill>
                <a:effectLst>
                  <a:outerShdw blurRad="63500" dir="3600000" algn="tl" rotWithShape="0">
                    <a:srgbClr val="000000">
                      <a:alpha val="70000"/>
                    </a:srgbClr>
                  </a:outerShdw>
                </a:effectLst>
              </a:rPr>
              <a:t>:-</a:t>
            </a:r>
            <a:r>
              <a:rPr lang="ar-SA" dirty="0"/>
              <a:t/>
            </a:r>
            <a:br>
              <a:rPr lang="ar-SA" dirty="0"/>
            </a:br>
            <a:endParaRPr lang="en-US" dirty="0"/>
          </a:p>
          <a:p>
            <a:endParaRPr lang="ar-SA" dirty="0"/>
          </a:p>
        </p:txBody>
      </p:sp>
    </p:spTree>
  </p:cSld>
  <p:clrMapOvr>
    <a:masterClrMapping/>
  </p:clrMapOvr>
  <p:transition>
    <p:blinds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صورة 6" descr="178_1142108349.jpg"/>
          <p:cNvPicPr/>
          <p:nvPr/>
        </p:nvPicPr>
        <p:blipFill>
          <a:blip r:embed="rId2" cstate="print">
            <a:duotone>
              <a:schemeClr val="accent6">
                <a:shade val="45000"/>
                <a:satMod val="135000"/>
              </a:schemeClr>
              <a:prstClr val="white"/>
            </a:duotone>
          </a:blip>
          <a:stretch>
            <a:fillRect/>
          </a:stretch>
        </p:blipFill>
        <p:spPr>
          <a:xfrm>
            <a:off x="0" y="4210050"/>
            <a:ext cx="2857500" cy="2647950"/>
          </a:xfrm>
          <a:prstGeom prst="rect">
            <a:avLst/>
          </a:prstGeom>
        </p:spPr>
      </p:pic>
      <p:pic>
        <p:nvPicPr>
          <p:cNvPr id="5" name="صورة 4" descr="178_1142108349.jpg"/>
          <p:cNvPicPr/>
          <p:nvPr/>
        </p:nvPicPr>
        <p:blipFill>
          <a:blip r:embed="rId2" cstate="print">
            <a:duotone>
              <a:schemeClr val="accent6">
                <a:shade val="45000"/>
                <a:satMod val="135000"/>
              </a:schemeClr>
              <a:prstClr val="white"/>
            </a:duotone>
          </a:blip>
          <a:stretch>
            <a:fillRect/>
          </a:stretch>
        </p:blipFill>
        <p:spPr>
          <a:xfrm rot="10800000">
            <a:off x="6286500" y="0"/>
            <a:ext cx="2857500" cy="2647950"/>
          </a:xfrm>
          <a:prstGeom prst="rect">
            <a:avLst/>
          </a:prstGeom>
        </p:spPr>
      </p:pic>
      <p:sp>
        <p:nvSpPr>
          <p:cNvPr id="2" name="عنوان 1"/>
          <p:cNvSpPr>
            <a:spLocks noGrp="1"/>
          </p:cNvSpPr>
          <p:nvPr>
            <p:ph type="title"/>
          </p:nvPr>
        </p:nvSpPr>
        <p:spPr>
          <a:xfrm>
            <a:off x="457200" y="274638"/>
            <a:ext cx="8229600" cy="6178698"/>
          </a:xfrm>
        </p:spPr>
        <p:txBody>
          <a:bodyPr anchor="t">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AE"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الفهرس</a:t>
            </a:r>
            <a:br>
              <a:rPr lang="ar-AE"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ar-AE"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ar-AE"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ar-SA"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ar-SA"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ar-SA"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ar-SA"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ar-SA"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ar-AE"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ar-AE"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ar-AE"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br>
              <a:rPr lang="ar-AE"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endParaRPr lang="ar-SA"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graphicFrame>
        <p:nvGraphicFramePr>
          <p:cNvPr id="6" name="جدول 5"/>
          <p:cNvGraphicFramePr>
            <a:graphicFrameLocks noGrp="1"/>
          </p:cNvGraphicFramePr>
          <p:nvPr/>
        </p:nvGraphicFramePr>
        <p:xfrm>
          <a:off x="1547664" y="1124744"/>
          <a:ext cx="6096000" cy="4120236"/>
        </p:xfrm>
        <a:graphic>
          <a:graphicData uri="http://schemas.openxmlformats.org/drawingml/2006/table">
            <a:tbl>
              <a:tblPr rtl="1" firstRow="1" bandRow="1">
                <a:tableStyleId>{8799B23B-EC83-4686-B30A-512413B5E67A}</a:tableStyleId>
              </a:tblPr>
              <a:tblGrid>
                <a:gridCol w="3048000"/>
                <a:gridCol w="3048000"/>
              </a:tblGrid>
              <a:tr h="457804">
                <a:tc>
                  <a:txBody>
                    <a:bodyPr/>
                    <a:lstStyle/>
                    <a:p>
                      <a:pPr rtl="1"/>
                      <a:r>
                        <a:rPr lang="ar-AE" dirty="0" smtClean="0"/>
                        <a:t>عنوان</a:t>
                      </a:r>
                      <a:r>
                        <a:rPr lang="ar-AE" baseline="0" dirty="0" smtClean="0"/>
                        <a:t> الصفحة</a:t>
                      </a:r>
                      <a:endParaRPr lang="ar-SA" dirty="0"/>
                    </a:p>
                  </a:txBody>
                  <a:tcPr/>
                </a:tc>
                <a:tc>
                  <a:txBody>
                    <a:bodyPr/>
                    <a:lstStyle/>
                    <a:p>
                      <a:pPr rtl="1"/>
                      <a:r>
                        <a:rPr lang="ar-AE" dirty="0" smtClean="0"/>
                        <a:t>رقم الصفحة</a:t>
                      </a:r>
                      <a:endParaRPr lang="ar-SA" dirty="0"/>
                    </a:p>
                  </a:txBody>
                  <a:tcPr/>
                </a:tc>
              </a:tr>
              <a:tr h="457804">
                <a:tc>
                  <a:txBody>
                    <a:bodyPr/>
                    <a:lstStyle/>
                    <a:p>
                      <a:pPr rtl="1"/>
                      <a:r>
                        <a:rPr lang="ar-AE" dirty="0" smtClean="0"/>
                        <a:t>الغلاف </a:t>
                      </a:r>
                      <a:endParaRPr lang="ar-SA" dirty="0"/>
                    </a:p>
                  </a:txBody>
                  <a:tcPr/>
                </a:tc>
                <a:tc>
                  <a:txBody>
                    <a:bodyPr/>
                    <a:lstStyle/>
                    <a:p>
                      <a:pPr algn="ctr" rtl="1"/>
                      <a:r>
                        <a:rPr lang="ar-AE" dirty="0" smtClean="0"/>
                        <a:t>1</a:t>
                      </a:r>
                      <a:endParaRPr lang="ar-SA" dirty="0"/>
                    </a:p>
                  </a:txBody>
                  <a:tcPr/>
                </a:tc>
              </a:tr>
              <a:tr h="457804">
                <a:tc>
                  <a:txBody>
                    <a:bodyPr/>
                    <a:lstStyle/>
                    <a:p>
                      <a:pPr rtl="1"/>
                      <a:r>
                        <a:rPr lang="ar-AE" dirty="0" smtClean="0"/>
                        <a:t>الفهرس</a:t>
                      </a:r>
                      <a:endParaRPr lang="ar-SA" dirty="0"/>
                    </a:p>
                  </a:txBody>
                  <a:tcPr/>
                </a:tc>
                <a:tc>
                  <a:txBody>
                    <a:bodyPr/>
                    <a:lstStyle/>
                    <a:p>
                      <a:pPr algn="ctr" rtl="1"/>
                      <a:r>
                        <a:rPr lang="ar-AE" dirty="0" smtClean="0"/>
                        <a:t>2</a:t>
                      </a:r>
                      <a:endParaRPr lang="ar-SA" dirty="0"/>
                    </a:p>
                  </a:txBody>
                  <a:tcPr/>
                </a:tc>
              </a:tr>
              <a:tr h="457804">
                <a:tc>
                  <a:txBody>
                    <a:bodyPr/>
                    <a:lstStyle/>
                    <a:p>
                      <a:pPr rtl="1"/>
                      <a:r>
                        <a:rPr lang="ar-AE" dirty="0" smtClean="0"/>
                        <a:t>المقدمة </a:t>
                      </a:r>
                      <a:endParaRPr lang="ar-SA" dirty="0"/>
                    </a:p>
                  </a:txBody>
                  <a:tcPr/>
                </a:tc>
                <a:tc>
                  <a:txBody>
                    <a:bodyPr/>
                    <a:lstStyle/>
                    <a:p>
                      <a:pPr algn="ctr" rtl="1"/>
                      <a:r>
                        <a:rPr lang="ar-AE" dirty="0" smtClean="0"/>
                        <a:t>3</a:t>
                      </a:r>
                      <a:endParaRPr lang="ar-SA" dirty="0"/>
                    </a:p>
                  </a:txBody>
                  <a:tcPr/>
                </a:tc>
              </a:tr>
              <a:tr h="457804">
                <a:tc>
                  <a:txBody>
                    <a:bodyPr/>
                    <a:lstStyle/>
                    <a:p>
                      <a:pPr rtl="1"/>
                      <a:r>
                        <a:rPr lang="ar-AE" dirty="0" smtClean="0"/>
                        <a:t>الفصل الاول </a:t>
                      </a:r>
                      <a:endParaRPr lang="ar-SA" dirty="0"/>
                    </a:p>
                  </a:txBody>
                  <a:tcPr/>
                </a:tc>
                <a:tc>
                  <a:txBody>
                    <a:bodyPr/>
                    <a:lstStyle/>
                    <a:p>
                      <a:pPr algn="ctr" rtl="1"/>
                      <a:r>
                        <a:rPr lang="ar-AE" dirty="0" err="1" smtClean="0"/>
                        <a:t>4</a:t>
                      </a:r>
                      <a:r>
                        <a:rPr lang="ar-AE" baseline="0" dirty="0" err="1" smtClean="0"/>
                        <a:t> </a:t>
                      </a:r>
                      <a:r>
                        <a:rPr lang="ar-AE" baseline="0" dirty="0" smtClean="0"/>
                        <a:t>- 6</a:t>
                      </a:r>
                      <a:endParaRPr lang="ar-SA" dirty="0"/>
                    </a:p>
                  </a:txBody>
                  <a:tcPr/>
                </a:tc>
              </a:tr>
              <a:tr h="457804">
                <a:tc>
                  <a:txBody>
                    <a:bodyPr/>
                    <a:lstStyle/>
                    <a:p>
                      <a:pPr rtl="1"/>
                      <a:r>
                        <a:rPr lang="ar-AE" dirty="0" smtClean="0"/>
                        <a:t>الفصل الثاني</a:t>
                      </a:r>
                      <a:endParaRPr lang="ar-SA" dirty="0"/>
                    </a:p>
                  </a:txBody>
                  <a:tcPr/>
                </a:tc>
                <a:tc>
                  <a:txBody>
                    <a:bodyPr/>
                    <a:lstStyle/>
                    <a:p>
                      <a:pPr algn="ctr" rtl="1"/>
                      <a:r>
                        <a:rPr lang="ar-AE" dirty="0" err="1" smtClean="0"/>
                        <a:t>7</a:t>
                      </a:r>
                      <a:r>
                        <a:rPr lang="ar-AE" baseline="0" dirty="0" err="1" smtClean="0"/>
                        <a:t> </a:t>
                      </a:r>
                      <a:r>
                        <a:rPr lang="ar-AE" baseline="0" dirty="0" smtClean="0"/>
                        <a:t>- 10</a:t>
                      </a:r>
                      <a:endParaRPr lang="ar-SA" dirty="0"/>
                    </a:p>
                  </a:txBody>
                  <a:tcPr/>
                </a:tc>
              </a:tr>
              <a:tr h="457804">
                <a:tc>
                  <a:txBody>
                    <a:bodyPr/>
                    <a:lstStyle/>
                    <a:p>
                      <a:pPr rtl="1"/>
                      <a:r>
                        <a:rPr lang="ar-AE" dirty="0" smtClean="0"/>
                        <a:t>الفصل الثالث</a:t>
                      </a:r>
                      <a:endParaRPr lang="ar-SA" dirty="0"/>
                    </a:p>
                  </a:txBody>
                  <a:tcPr/>
                </a:tc>
                <a:tc>
                  <a:txBody>
                    <a:bodyPr/>
                    <a:lstStyle/>
                    <a:p>
                      <a:pPr algn="ctr" rtl="1"/>
                      <a:r>
                        <a:rPr lang="ar-AE" dirty="0" err="1" smtClean="0"/>
                        <a:t>11 </a:t>
                      </a:r>
                      <a:r>
                        <a:rPr lang="ar-AE" dirty="0" smtClean="0"/>
                        <a:t>- 13</a:t>
                      </a:r>
                      <a:endParaRPr lang="ar-SA" dirty="0"/>
                    </a:p>
                  </a:txBody>
                  <a:tcPr/>
                </a:tc>
              </a:tr>
              <a:tr h="457804">
                <a:tc>
                  <a:txBody>
                    <a:bodyPr/>
                    <a:lstStyle/>
                    <a:p>
                      <a:pPr rtl="1"/>
                      <a:r>
                        <a:rPr lang="ar-AE" dirty="0" smtClean="0"/>
                        <a:t>الخاتمة</a:t>
                      </a:r>
                      <a:endParaRPr lang="ar-SA" dirty="0"/>
                    </a:p>
                  </a:txBody>
                  <a:tcPr/>
                </a:tc>
                <a:tc>
                  <a:txBody>
                    <a:bodyPr/>
                    <a:lstStyle/>
                    <a:p>
                      <a:pPr algn="ctr" rtl="1"/>
                      <a:r>
                        <a:rPr lang="ar-AE" dirty="0" smtClean="0"/>
                        <a:t>14</a:t>
                      </a:r>
                      <a:endParaRPr lang="ar-SA" dirty="0"/>
                    </a:p>
                  </a:txBody>
                  <a:tcPr/>
                </a:tc>
              </a:tr>
              <a:tr h="457804">
                <a:tc>
                  <a:txBody>
                    <a:bodyPr/>
                    <a:lstStyle/>
                    <a:p>
                      <a:pPr rtl="1"/>
                      <a:r>
                        <a:rPr lang="ar-AE" dirty="0" smtClean="0"/>
                        <a:t>المصادر والمراجع</a:t>
                      </a:r>
                      <a:endParaRPr lang="ar-SA" dirty="0"/>
                    </a:p>
                  </a:txBody>
                  <a:tcPr/>
                </a:tc>
                <a:tc>
                  <a:txBody>
                    <a:bodyPr/>
                    <a:lstStyle/>
                    <a:p>
                      <a:pPr algn="ctr" rtl="1"/>
                      <a:r>
                        <a:rPr lang="ar-AE" dirty="0" smtClean="0"/>
                        <a:t>15</a:t>
                      </a:r>
                      <a:endParaRPr lang="ar-SA" dirty="0"/>
                    </a:p>
                  </a:txBody>
                  <a:tcPr/>
                </a:tc>
              </a:tr>
            </a:tbl>
          </a:graphicData>
        </a:graphic>
      </p:graphicFrame>
    </p:spTree>
  </p:cSld>
  <p:clrMapOvr>
    <a:masterClrMapping/>
  </p:clrMapOvr>
  <p:transition>
    <p:wheel spokes="8"/>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260648"/>
            <a:ext cx="8229600" cy="6192688"/>
          </a:xfrm>
          <a:blipFill>
            <a:blip r:embed="rId2" cstate="print"/>
            <a:tile tx="0" ty="0" sx="100000" sy="100000" flip="none" algn="tl"/>
          </a:blipFill>
        </p:spPr>
        <p:txBody>
          <a:bodyPr>
            <a:noAutofit/>
          </a:bodyPr>
          <a:lstStyle/>
          <a:p>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(اللهم إني عبدك ابن عبدك ابن أمتك ناصيتي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بيدك </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ماض في حكمك، عدل في قضائك، أسألك بكل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إسم</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هو لك سميت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به</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نفسك أو أنزلته في كتابك، أو علمته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أحدآ</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من خلقك أو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إستاثرت</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به</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في علم الغيب عندك أن تجعل القرآن ربيع قلبي، ونور صدري وجلاء حزني وذهاب همي</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endParaRPr lang="en-US" sz="14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a:r>
            <a:b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b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(اللهم إني أعوذ بك من الهم والحزن والعجز والكسل والبخل والجبن وضلع الدين وغلبة الرجال</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a:r>
            <a:b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b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(لا إله إلا الله العظيم الحليم، لا إله إلا الله رب العرش العظيم، لا إله إلا الله رب السموات ورب الأرض ورب العرش الكريم</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a:r>
            <a:b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b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(اللهم رحمتك أرجوا، فلا تكلني إلى نفسي طرفة عين، وأصلح لي شأني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كله </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لا إله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إلا </a:t>
            </a:r>
            <a:b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b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(لا إله إلا أنت سبحانك إني كنت من الظالمين</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a:r>
            <a:b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b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(الله ربي لا أشرك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به</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شيئآ)</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a:r>
            <a:b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b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(اللهم أصلح لي ديني الذي هو عصمة أمري، ودنياي التي فيها معاشي، وآخرتي التي إليها معادي، واجعل الحياة زيادة لي في كل خير، والموت راحة لي من كل شر</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a:r>
            <a:b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b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ج- القيام بالأعمال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الصالحة.</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a:r>
            <a:b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b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أخرج من قلبك الحسد والغل والبغضاء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والعدواة.</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a:r>
            <a:b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b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أشغل نفسك بعمل مفيد وقراءة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الكتب.</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a:r>
            <a:b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b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إنس الماضي وأحزانه والمستقبل وأوهامه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وإهتم</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بالحاضر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فقط.</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a:r>
            <a:b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b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إنظر</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إلى من هو دونك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وإحمد</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الله على كل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شيء.</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a:r>
            <a:b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b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إزرع</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في عقلك فكرة أن الحياة الدنيا قصيرة فلا تعكره بالهم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والحزن.</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a:r>
            <a:b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b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إذ كان لديك شيء أو عمل عالق فأنهيه بأسرع وقت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وأحسمي</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الأمر حتى يصبح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إهتمامك</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للأمور المستقبلية الأخرى أكثر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تركيزآ.</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a:r>
            <a:b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b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إجلس</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مع نفسك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قليلآ</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وإبحث</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عن الأسباب المباشرة لهذا القلق والتوتر والهم والحزن وحاول حلها لوحدك وإذا لم تستطيع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إستشير</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أصدقاؤك الاكبر منك أو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أخوانك</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ذو الخبرة الأكبر في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الحياة.</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a:r>
            <a:b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b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النظرة البعيدة المدى للحالة</a:t>
            </a:r>
            <a:b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b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في أغلب الحالات يزول الاكتئاب بدون علاج أو بواسطة العلاج الداعم ومناقشة الحالة مع الناصح و/أو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الدواء.</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a:r>
            <a:b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b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لكن يظل البعض يعاني من نوائب </a:t>
            </a:r>
            <a:r>
              <a:rPr lang="ar-SA" sz="1400" dirty="0" err="1">
                <a:ln w="18415" cmpd="sng">
                  <a:solidFill>
                    <a:srgbClr val="FFFFFF"/>
                  </a:solidFill>
                  <a:prstDash val="solid"/>
                </a:ln>
                <a:solidFill>
                  <a:schemeClr val="bg1"/>
                </a:solidFill>
                <a:effectLst>
                  <a:outerShdw blurRad="63500" dir="3600000" algn="tl" rotWithShape="0">
                    <a:srgbClr val="000000">
                      <a:alpha val="70000"/>
                    </a:srgbClr>
                  </a:outerShdw>
                </a:effectLst>
              </a:rPr>
              <a:t>إكتئاب</a:t>
            </a:r>
            <a:r>
              <a:rPr lang="ar-SA" sz="1400" dirty="0">
                <a:ln w="18415" cmpd="sng">
                  <a:solidFill>
                    <a:srgbClr val="FFFFFF"/>
                  </a:solidFill>
                  <a:prstDash val="solid"/>
                </a:ln>
                <a:solidFill>
                  <a:schemeClr val="bg1"/>
                </a:solidFill>
                <a:effectLst>
                  <a:outerShdw blurRad="63500" dir="3600000" algn="tl" rotWithShape="0">
                    <a:srgbClr val="000000">
                      <a:alpha val="70000"/>
                    </a:srgbClr>
                  </a:outerShdw>
                </a:effectLst>
              </a:rPr>
              <a:t> طوال حياتهم مما يتطلب منهم الخضوع لعلاج متخصص لفترات طويلة.</a:t>
            </a:r>
          </a:p>
        </p:txBody>
      </p:sp>
    </p:spTree>
  </p:cSld>
  <p:clrMapOvr>
    <a:masterClrMapping/>
  </p:clrMapOvr>
  <p:transition>
    <p:blinds/>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blipFill>
            <a:blip r:embed="rId2" cstate="print"/>
            <a:tile tx="0" ty="0" sx="100000" sy="100000" flip="none" algn="tl"/>
          </a:blipFill>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AE"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الخاتمة</a:t>
            </a:r>
            <a:endParaRPr lang="ar-SA"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عنصر نائب للمحتوى 2"/>
          <p:cNvSpPr>
            <a:spLocks noGrp="1"/>
          </p:cNvSpPr>
          <p:nvPr>
            <p:ph idx="1"/>
          </p:nvPr>
        </p:nvSpPr>
        <p:spPr>
          <a:blipFill>
            <a:blip r:embed="rId3" cstate="print"/>
            <a:tile tx="0" ty="0" sx="100000" sy="100000" flip="none" algn="tl"/>
          </a:blipFill>
        </p:spPr>
        <p:txBody>
          <a:bodyPr>
            <a:normAutofit fontScale="77500" lnSpcReduction="20000"/>
          </a:bodyPr>
          <a:lstStyle/>
          <a:p>
            <a:pPr>
              <a:buNone/>
            </a:pPr>
            <a:r>
              <a:rPr lang="ar-AE" sz="30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SA" sz="30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وفي </a:t>
            </a:r>
            <a:r>
              <a:rPr lang="ar-SA" sz="3000" dirty="0">
                <a:ln w="18415" cmpd="sng">
                  <a:solidFill>
                    <a:srgbClr val="FFFFFF"/>
                  </a:solidFill>
                  <a:prstDash val="solid"/>
                </a:ln>
                <a:solidFill>
                  <a:schemeClr val="bg1"/>
                </a:solidFill>
                <a:effectLst>
                  <a:outerShdw blurRad="63500" dir="3600000" algn="tl" rotWithShape="0">
                    <a:srgbClr val="000000">
                      <a:alpha val="70000"/>
                    </a:srgbClr>
                  </a:outerShdw>
                </a:effectLst>
              </a:rPr>
              <a:t>الختام لقد استفدت من بحثي </a:t>
            </a:r>
            <a:r>
              <a:rPr lang="ar-SA" sz="3000" dirty="0" err="1">
                <a:ln w="18415" cmpd="sng">
                  <a:solidFill>
                    <a:srgbClr val="FFFFFF"/>
                  </a:solidFill>
                  <a:prstDash val="solid"/>
                </a:ln>
                <a:solidFill>
                  <a:schemeClr val="bg1"/>
                </a:solidFill>
                <a:effectLst>
                  <a:outerShdw blurRad="63500" dir="3600000" algn="tl" rotWithShape="0">
                    <a:srgbClr val="000000">
                      <a:alpha val="70000"/>
                    </a:srgbClr>
                  </a:outerShdw>
                </a:effectLst>
              </a:rPr>
              <a:t>كثيرا </a:t>
            </a:r>
            <a:r>
              <a:rPr lang="ar-SA" sz="3000" dirty="0">
                <a:ln w="18415" cmpd="sng">
                  <a:solidFill>
                    <a:srgbClr val="FFFFFF"/>
                  </a:solidFill>
                  <a:prstDash val="solid"/>
                </a:ln>
                <a:solidFill>
                  <a:schemeClr val="bg1"/>
                </a:solidFill>
                <a:effectLst>
                  <a:outerShdw blurRad="63500" dir="3600000" algn="tl" rotWithShape="0">
                    <a:srgbClr val="000000">
                      <a:alpha val="70000"/>
                    </a:srgbClr>
                  </a:outerShdw>
                </a:effectLst>
              </a:rPr>
              <a:t>، لاني تعرف على مفهوم الاكتئاب </a:t>
            </a:r>
            <a:r>
              <a:rPr lang="ar-SA" sz="3000" dirty="0" err="1">
                <a:ln w="18415" cmpd="sng">
                  <a:solidFill>
                    <a:srgbClr val="FFFFFF"/>
                  </a:solidFill>
                  <a:prstDash val="solid"/>
                </a:ln>
                <a:solidFill>
                  <a:schemeClr val="bg1"/>
                </a:solidFill>
                <a:effectLst>
                  <a:outerShdw blurRad="63500" dir="3600000" algn="tl" rotWithShape="0">
                    <a:srgbClr val="000000">
                      <a:alpha val="70000"/>
                    </a:srgbClr>
                  </a:outerShdw>
                </a:effectLst>
              </a:rPr>
              <a:t>واعراضه</a:t>
            </a:r>
            <a:r>
              <a:rPr lang="ar-SA" sz="30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SA" sz="3000" dirty="0" err="1">
                <a:ln w="18415" cmpd="sng">
                  <a:solidFill>
                    <a:srgbClr val="FFFFFF"/>
                  </a:solidFill>
                  <a:prstDash val="solid"/>
                </a:ln>
                <a:solidFill>
                  <a:schemeClr val="bg1"/>
                </a:solidFill>
                <a:effectLst>
                  <a:outerShdw blurRad="63500" dir="3600000" algn="tl" rotWithShape="0">
                    <a:srgbClr val="000000">
                      <a:alpha val="70000"/>
                    </a:srgbClr>
                  </a:outerShdw>
                </a:effectLst>
              </a:rPr>
              <a:t>واسبابه</a:t>
            </a:r>
            <a:r>
              <a:rPr lang="ar-SA" sz="3000" dirty="0">
                <a:ln w="18415" cmpd="sng">
                  <a:solidFill>
                    <a:srgbClr val="FFFFFF"/>
                  </a:solidFill>
                  <a:prstDash val="solid"/>
                </a:ln>
                <a:solidFill>
                  <a:schemeClr val="bg1"/>
                </a:solidFill>
                <a:effectLst>
                  <a:outerShdw blurRad="63500" dir="3600000" algn="tl" rotWithShape="0">
                    <a:srgbClr val="000000">
                      <a:alpha val="70000"/>
                    </a:srgbClr>
                  </a:outerShdw>
                </a:effectLst>
              </a:rPr>
              <a:t> و انتشاره في المجتمع بمعدل يتراوح ما </a:t>
            </a:r>
            <a:r>
              <a:rPr lang="ar-SA" sz="3000" dirty="0" err="1">
                <a:ln w="18415" cmpd="sng">
                  <a:solidFill>
                    <a:srgbClr val="FFFFFF"/>
                  </a:solidFill>
                  <a:prstDash val="solid"/>
                </a:ln>
                <a:solidFill>
                  <a:schemeClr val="bg1"/>
                </a:solidFill>
                <a:effectLst>
                  <a:outerShdw blurRad="63500" dir="3600000" algn="tl" rotWithShape="0">
                    <a:srgbClr val="000000">
                      <a:alpha val="70000"/>
                    </a:srgbClr>
                  </a:outerShdw>
                </a:effectLst>
              </a:rPr>
              <a:t>بين13</a:t>
            </a:r>
            <a:r>
              <a:rPr lang="ar-SA" sz="3000" dirty="0">
                <a:ln w="18415" cmpd="sng">
                  <a:solidFill>
                    <a:srgbClr val="FFFFFF"/>
                  </a:solidFill>
                  <a:prstDash val="solid"/>
                </a:ln>
                <a:solidFill>
                  <a:schemeClr val="bg1"/>
                </a:solidFill>
                <a:effectLst>
                  <a:outerShdw blurRad="63500" dir="3600000" algn="tl" rotWithShape="0">
                    <a:srgbClr val="000000">
                      <a:alpha val="70000"/>
                    </a:srgbClr>
                  </a:outerShdw>
                </a:effectLst>
              </a:rPr>
              <a:t>-20% من السكان، </a:t>
            </a:r>
            <a:r>
              <a:rPr lang="ar-SA" sz="3000" dirty="0" err="1">
                <a:ln w="18415" cmpd="sng">
                  <a:solidFill>
                    <a:srgbClr val="FFFFFF"/>
                  </a:solidFill>
                  <a:prstDash val="solid"/>
                </a:ln>
                <a:solidFill>
                  <a:schemeClr val="bg1"/>
                </a:solidFill>
                <a:effectLst>
                  <a:outerShdw blurRad="63500" dir="3600000" algn="tl" rotWithShape="0">
                    <a:srgbClr val="000000">
                      <a:alpha val="70000"/>
                    </a:srgbClr>
                  </a:outerShdw>
                </a:effectLst>
              </a:rPr>
              <a:t>وانواعه</a:t>
            </a:r>
            <a:r>
              <a:rPr lang="ar-SA" sz="3000" dirty="0">
                <a:ln w="18415" cmpd="sng">
                  <a:solidFill>
                    <a:srgbClr val="FFFFFF"/>
                  </a:solidFill>
                  <a:prstDash val="solid"/>
                </a:ln>
                <a:solidFill>
                  <a:schemeClr val="bg1"/>
                </a:solidFill>
                <a:effectLst>
                  <a:outerShdw blurRad="63500" dir="3600000" algn="tl" rotWithShape="0">
                    <a:srgbClr val="000000">
                      <a:alpha val="70000"/>
                    </a:srgbClr>
                  </a:outerShdw>
                </a:effectLst>
              </a:rPr>
              <a:t> تكون في فترة حزن قصيرة او الحزن على موت شخص عزيز او اكتئاب ما بعد </a:t>
            </a:r>
            <a:r>
              <a:rPr lang="ar-SA" sz="30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الولادة </a:t>
            </a:r>
            <a:r>
              <a:rPr lang="ar-SA" sz="3000" dirty="0">
                <a:ln w="18415" cmpd="sng">
                  <a:solidFill>
                    <a:srgbClr val="FFFFFF"/>
                  </a:solidFill>
                  <a:prstDash val="solid"/>
                </a:ln>
                <a:solidFill>
                  <a:schemeClr val="bg1"/>
                </a:solidFill>
                <a:effectLst>
                  <a:outerShdw blurRad="63500" dir="3600000" algn="tl" rotWithShape="0">
                    <a:srgbClr val="000000">
                      <a:alpha val="70000"/>
                    </a:srgbClr>
                  </a:outerShdw>
                </a:effectLst>
              </a:rPr>
              <a:t>..</a:t>
            </a:r>
            <a:r>
              <a:rPr lang="ar-SA" sz="3000" dirty="0" err="1">
                <a:ln w="18415" cmpd="sng">
                  <a:solidFill>
                    <a:srgbClr val="FFFFFF"/>
                  </a:solidFill>
                  <a:prstDash val="solid"/>
                </a:ln>
                <a:solidFill>
                  <a:schemeClr val="bg1"/>
                </a:solidFill>
                <a:effectLst>
                  <a:outerShdw blurRad="63500" dir="3600000" algn="tl" rotWithShape="0">
                    <a:srgbClr val="000000">
                      <a:alpha val="70000"/>
                    </a:srgbClr>
                  </a:outerShdw>
                </a:effectLst>
              </a:rPr>
              <a:t>والخ</a:t>
            </a:r>
            <a:r>
              <a:rPr lang="ar-SA" sz="3000" dirty="0">
                <a:ln w="18415" cmpd="sng">
                  <a:solidFill>
                    <a:srgbClr val="FFFFFF"/>
                  </a:solidFill>
                  <a:prstDash val="solid"/>
                </a:ln>
                <a:solidFill>
                  <a:schemeClr val="bg1"/>
                </a:solidFill>
                <a:effectLst>
                  <a:outerShdw blurRad="63500" dir="3600000" algn="tl" rotWithShape="0">
                    <a:srgbClr val="000000">
                      <a:alpha val="70000"/>
                    </a:srgbClr>
                  </a:outerShdw>
                </a:effectLst>
              </a:rPr>
              <a:t>، الانتحار </a:t>
            </a:r>
            <a:r>
              <a:rPr lang="ar-SA" sz="3000" dirty="0" err="1">
                <a:ln w="18415" cmpd="sng">
                  <a:solidFill>
                    <a:srgbClr val="FFFFFF"/>
                  </a:solidFill>
                  <a:prstDash val="solid"/>
                </a:ln>
                <a:solidFill>
                  <a:schemeClr val="bg1"/>
                </a:solidFill>
                <a:effectLst>
                  <a:outerShdw blurRad="63500" dir="3600000" algn="tl" rotWithShape="0">
                    <a:srgbClr val="000000">
                      <a:alpha val="70000"/>
                    </a:srgbClr>
                  </a:outerShdw>
                </a:effectLst>
              </a:rPr>
              <a:t>والاكتئاب </a:t>
            </a:r>
            <a:r>
              <a:rPr lang="ar-SA" sz="3000" dirty="0">
                <a:ln w="18415" cmpd="sng">
                  <a:solidFill>
                    <a:srgbClr val="FFFFFF"/>
                  </a:solidFill>
                  <a:prstDash val="solid"/>
                </a:ln>
                <a:solidFill>
                  <a:schemeClr val="bg1"/>
                </a:solidFill>
                <a:effectLst>
                  <a:outerShdw blurRad="63500" dir="3600000" algn="tl" rotWithShape="0">
                    <a:srgbClr val="000000">
                      <a:alpha val="70000"/>
                    </a:srgbClr>
                  </a:outerShdw>
                </a:effectLst>
              </a:rPr>
              <a:t>، وقد يعالج الاكتئاب، وطرق </a:t>
            </a:r>
            <a:r>
              <a:rPr lang="ar-SA" sz="3000" dirty="0" err="1">
                <a:ln w="18415" cmpd="sng">
                  <a:solidFill>
                    <a:srgbClr val="FFFFFF"/>
                  </a:solidFill>
                  <a:prstDash val="solid"/>
                </a:ln>
                <a:solidFill>
                  <a:schemeClr val="bg1"/>
                </a:solidFill>
                <a:effectLst>
                  <a:outerShdw blurRad="63500" dir="3600000" algn="tl" rotWithShape="0">
                    <a:srgbClr val="000000">
                      <a:alpha val="70000"/>
                    </a:srgbClr>
                  </a:outerShdw>
                </a:effectLst>
              </a:rPr>
              <a:t>للعلاجه</a:t>
            </a:r>
            <a:r>
              <a:rPr lang="ar-SA" sz="3000" dirty="0">
                <a:ln w="18415" cmpd="sng">
                  <a:solidFill>
                    <a:srgbClr val="FFFFFF"/>
                  </a:solidFill>
                  <a:prstDash val="solid"/>
                </a:ln>
                <a:solidFill>
                  <a:schemeClr val="bg1"/>
                </a:solidFill>
                <a:effectLst>
                  <a:outerShdw blurRad="63500" dir="3600000" algn="tl" rotWithShape="0">
                    <a:srgbClr val="000000">
                      <a:alpha val="70000"/>
                    </a:srgbClr>
                  </a:outerShdw>
                </a:effectLst>
              </a:rPr>
              <a:t>، وكانت شخصيات مشهورة عانت الاكتئاب ومنها: </a:t>
            </a:r>
            <a:r>
              <a:rPr lang="ar-SA" sz="3000" dirty="0" err="1">
                <a:ln w="18415" cmpd="sng">
                  <a:solidFill>
                    <a:srgbClr val="FFFFFF"/>
                  </a:solidFill>
                  <a:prstDash val="solid"/>
                </a:ln>
                <a:solidFill>
                  <a:schemeClr val="bg1"/>
                </a:solidFill>
                <a:effectLst>
                  <a:outerShdw blurRad="63500" dir="3600000" algn="tl" rotWithShape="0">
                    <a:srgbClr val="000000">
                      <a:alpha val="70000"/>
                    </a:srgbClr>
                  </a:outerShdw>
                </a:effectLst>
              </a:rPr>
              <a:t>ونستون</a:t>
            </a:r>
            <a:r>
              <a:rPr lang="ar-SA" sz="3000" dirty="0">
                <a:ln w="18415" cmpd="sng">
                  <a:solidFill>
                    <a:srgbClr val="FFFFFF"/>
                  </a:solidFill>
                  <a:prstDash val="solid"/>
                </a:ln>
                <a:solidFill>
                  <a:schemeClr val="bg1"/>
                </a:solidFill>
                <a:effectLst>
                  <a:outerShdw blurRad="63500" dir="3600000" algn="tl" rotWithShape="0">
                    <a:srgbClr val="000000">
                      <a:alpha val="70000"/>
                    </a:srgbClr>
                  </a:outerShdw>
                </a:effectLst>
              </a:rPr>
              <a:t> تشرشل، جورج </a:t>
            </a:r>
            <a:r>
              <a:rPr lang="ar-SA" sz="3000" dirty="0" err="1">
                <a:ln w="18415" cmpd="sng">
                  <a:solidFill>
                    <a:srgbClr val="FFFFFF"/>
                  </a:solidFill>
                  <a:prstDash val="solid"/>
                </a:ln>
                <a:solidFill>
                  <a:schemeClr val="bg1"/>
                </a:solidFill>
                <a:effectLst>
                  <a:outerShdw blurRad="63500" dir="3600000" algn="tl" rotWithShape="0">
                    <a:srgbClr val="000000">
                      <a:alpha val="70000"/>
                    </a:srgbClr>
                  </a:outerShdw>
                </a:effectLst>
              </a:rPr>
              <a:t>و.</a:t>
            </a:r>
            <a:r>
              <a:rPr lang="ar-SA" sz="3000" dirty="0">
                <a:ln w="18415" cmpd="sng">
                  <a:solidFill>
                    <a:srgbClr val="FFFFFF"/>
                  </a:solidFill>
                  <a:prstDash val="solid"/>
                </a:ln>
                <a:solidFill>
                  <a:schemeClr val="bg1"/>
                </a:solidFill>
                <a:effectLst>
                  <a:outerShdw blurRad="63500" dir="3600000" algn="tl" rotWithShape="0">
                    <a:srgbClr val="000000">
                      <a:alpha val="70000"/>
                    </a:srgbClr>
                  </a:outerShdw>
                </a:effectLst>
              </a:rPr>
              <a:t> بوش، هاريسون فورد، أبراهام لينكون، إسحق نيوتن، </a:t>
            </a:r>
            <a:r>
              <a:rPr lang="ar-SA" sz="3000" dirty="0" err="1">
                <a:ln w="18415" cmpd="sng">
                  <a:solidFill>
                    <a:srgbClr val="FFFFFF"/>
                  </a:solidFill>
                  <a:prstDash val="solid"/>
                </a:ln>
                <a:solidFill>
                  <a:schemeClr val="bg1"/>
                </a:solidFill>
                <a:effectLst>
                  <a:outerShdw blurRad="63500" dir="3600000" algn="tl" rotWithShape="0">
                    <a:srgbClr val="000000">
                      <a:alpha val="70000"/>
                    </a:srgbClr>
                  </a:outerShdw>
                </a:effectLst>
              </a:rPr>
              <a:t>لودفيج</a:t>
            </a:r>
            <a:r>
              <a:rPr lang="ar-SA" sz="3000" dirty="0">
                <a:ln w="18415" cmpd="sng">
                  <a:solidFill>
                    <a:srgbClr val="FFFFFF"/>
                  </a:solidFill>
                  <a:prstDash val="solid"/>
                </a:ln>
                <a:solidFill>
                  <a:schemeClr val="bg1"/>
                </a:solidFill>
                <a:effectLst>
                  <a:outerShdw blurRad="63500" dir="3600000" algn="tl" rotWithShape="0">
                    <a:srgbClr val="000000">
                      <a:alpha val="70000"/>
                    </a:srgbClr>
                  </a:outerShdw>
                </a:effectLst>
              </a:rPr>
              <a:t> فان </a:t>
            </a:r>
            <a:r>
              <a:rPr lang="ar-SA" sz="3000" dirty="0" err="1">
                <a:ln w="18415" cmpd="sng">
                  <a:solidFill>
                    <a:srgbClr val="FFFFFF"/>
                  </a:solidFill>
                  <a:prstDash val="solid"/>
                </a:ln>
                <a:solidFill>
                  <a:schemeClr val="bg1"/>
                </a:solidFill>
                <a:effectLst>
                  <a:outerShdw blurRad="63500" dir="3600000" algn="tl" rotWithShape="0">
                    <a:srgbClr val="000000">
                      <a:alpha val="70000"/>
                    </a:srgbClr>
                  </a:outerShdw>
                </a:effectLst>
              </a:rPr>
              <a:t>بيتهوفن </a:t>
            </a:r>
            <a:r>
              <a:rPr lang="ar-SA" sz="3000" dirty="0">
                <a:ln w="18415" cmpd="sng">
                  <a:solidFill>
                    <a:srgbClr val="FFFFFF"/>
                  </a:solidFill>
                  <a:prstDash val="solid"/>
                </a:ln>
                <a:solidFill>
                  <a:schemeClr val="bg1"/>
                </a:solidFill>
                <a:effectLst>
                  <a:outerShdw blurRad="63500" dir="3600000" algn="tl" rotWithShape="0">
                    <a:srgbClr val="000000">
                      <a:alpha val="70000"/>
                    </a:srgbClr>
                  </a:outerShdw>
                </a:effectLst>
              </a:rPr>
              <a:t>..</a:t>
            </a:r>
            <a:r>
              <a:rPr lang="ar-SA" sz="3000" dirty="0" err="1">
                <a:ln w="18415" cmpd="sng">
                  <a:solidFill>
                    <a:srgbClr val="FFFFFF"/>
                  </a:solidFill>
                  <a:prstDash val="solid"/>
                </a:ln>
                <a:solidFill>
                  <a:schemeClr val="bg1"/>
                </a:solidFill>
                <a:effectLst>
                  <a:outerShdw blurRad="63500" dir="3600000" algn="tl" rotWithShape="0">
                    <a:srgbClr val="000000">
                      <a:alpha val="70000"/>
                    </a:srgbClr>
                  </a:outerShdw>
                </a:effectLst>
              </a:rPr>
              <a:t>والخ</a:t>
            </a:r>
            <a:r>
              <a:rPr lang="ar-SA" sz="3000" dirty="0">
                <a:ln w="18415" cmpd="sng">
                  <a:solidFill>
                    <a:srgbClr val="FFFFFF"/>
                  </a:solidFill>
                  <a:prstDash val="solid"/>
                </a:ln>
                <a:solidFill>
                  <a:schemeClr val="bg1"/>
                </a:solidFill>
                <a:effectLst>
                  <a:outerShdw blurRad="63500" dir="3600000" algn="tl" rotWithShape="0">
                    <a:srgbClr val="000000">
                      <a:alpha val="70000"/>
                    </a:srgbClr>
                  </a:outerShdw>
                </a:effectLst>
              </a:rPr>
              <a:t>، ونصائح مهمة في علاجه، و</a:t>
            </a:r>
            <a:r>
              <a:rPr lang="ar-AE" sz="3000" dirty="0">
                <a:ln w="18415" cmpd="sng">
                  <a:solidFill>
                    <a:srgbClr val="FFFFFF"/>
                  </a:solidFill>
                  <a:prstDash val="solid"/>
                </a:ln>
                <a:solidFill>
                  <a:schemeClr val="bg1"/>
                </a:solidFill>
                <a:effectLst>
                  <a:outerShdw blurRad="63500" dir="3600000" algn="tl" rotWithShape="0">
                    <a:srgbClr val="000000">
                      <a:alpha val="70000"/>
                    </a:srgbClr>
                  </a:outerShdw>
                </a:effectLst>
              </a:rPr>
              <a:t> لم تواجهني أي مشاكل وصعوبات في إعداد البحث بل استمعت في إعداده</a:t>
            </a:r>
            <a:r>
              <a:rPr lang="ar-SA" sz="30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SA" sz="3000" dirty="0" err="1">
                <a:ln w="18415" cmpd="sng">
                  <a:solidFill>
                    <a:srgbClr val="FFFFFF"/>
                  </a:solidFill>
                  <a:prstDash val="solid"/>
                </a:ln>
                <a:solidFill>
                  <a:schemeClr val="bg1"/>
                </a:solidFill>
                <a:effectLst>
                  <a:outerShdw blurRad="63500" dir="3600000" algn="tl" rotWithShape="0">
                    <a:srgbClr val="000000">
                      <a:alpha val="70000"/>
                    </a:srgbClr>
                  </a:outerShdw>
                </a:effectLst>
              </a:rPr>
              <a:t>.</a:t>
            </a:r>
            <a:r>
              <a:rPr lang="ar-SA" sz="30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SA" sz="3000" dirty="0" err="1">
                <a:ln w="18415" cmpd="sng">
                  <a:solidFill>
                    <a:srgbClr val="FFFFFF"/>
                  </a:solidFill>
                  <a:prstDash val="solid"/>
                </a:ln>
                <a:solidFill>
                  <a:schemeClr val="bg1"/>
                </a:solidFill>
                <a:effectLst>
                  <a:outerShdw blurRad="63500" dir="3600000" algn="tl" rotWithShape="0">
                    <a:srgbClr val="000000">
                      <a:alpha val="70000"/>
                    </a:srgbClr>
                  </a:outerShdw>
                </a:effectLst>
              </a:rPr>
              <a:t>.</a:t>
            </a:r>
            <a:endParaRPr lang="en-US" sz="30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a:buNone/>
            </a:pPr>
            <a:r>
              <a:rPr lang="ar-AE" sz="30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endParaRPr lang="en-US" sz="30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a:buNone/>
            </a:pPr>
            <a:r>
              <a:rPr lang="ar-AE" sz="30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التوصيات :</a:t>
            </a:r>
            <a:endParaRPr lang="en-US" sz="30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a:buNone/>
            </a:pPr>
            <a:r>
              <a:rPr lang="ar-AE" sz="30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SA" sz="30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نوصي </a:t>
            </a:r>
            <a:r>
              <a:rPr lang="ar-SA" sz="3000" dirty="0">
                <a:ln w="18415" cmpd="sng">
                  <a:solidFill>
                    <a:srgbClr val="FFFFFF"/>
                  </a:solidFill>
                  <a:prstDash val="solid"/>
                </a:ln>
                <a:solidFill>
                  <a:schemeClr val="bg1"/>
                </a:solidFill>
                <a:effectLst>
                  <a:outerShdw blurRad="63500" dir="3600000" algn="tl" rotWithShape="0">
                    <a:srgbClr val="000000">
                      <a:alpha val="70000"/>
                    </a:srgbClr>
                  </a:outerShdw>
                </a:effectLst>
              </a:rPr>
              <a:t>الاشخاص الذين يعانون من مرض الاكتئاب بان يسرعوا في العلاج مرضهم حتى لا يتطور اكثر عن </a:t>
            </a:r>
            <a:r>
              <a:rPr lang="ar-SA" sz="3000" dirty="0" err="1">
                <a:ln w="18415" cmpd="sng">
                  <a:solidFill>
                    <a:srgbClr val="FFFFFF"/>
                  </a:solidFill>
                  <a:prstDash val="solid"/>
                </a:ln>
                <a:solidFill>
                  <a:schemeClr val="bg1"/>
                </a:solidFill>
                <a:effectLst>
                  <a:outerShdw blurRad="63500" dir="3600000" algn="tl" rotWithShape="0">
                    <a:srgbClr val="000000">
                      <a:alpha val="70000"/>
                    </a:srgbClr>
                  </a:outerShdw>
                </a:effectLst>
              </a:rPr>
              <a:t>ذلك </a:t>
            </a:r>
            <a:r>
              <a:rPr lang="ar-SA" sz="3000" dirty="0">
                <a:ln w="18415" cmpd="sng">
                  <a:solidFill>
                    <a:srgbClr val="FFFFFF"/>
                  </a:solidFill>
                  <a:prstDash val="solid"/>
                </a:ln>
                <a:solidFill>
                  <a:schemeClr val="bg1"/>
                </a:solidFill>
                <a:effectLst>
                  <a:outerShdw blurRad="63500" dir="3600000" algn="tl" rotWithShape="0">
                    <a:srgbClr val="000000">
                      <a:alpha val="70000"/>
                    </a:srgbClr>
                  </a:outerShdw>
                </a:effectLst>
              </a:rPr>
              <a:t>، يزرعوا في </a:t>
            </a:r>
            <a:r>
              <a:rPr lang="ar-SA" sz="3000" dirty="0" err="1">
                <a:ln w="18415" cmpd="sng">
                  <a:solidFill>
                    <a:srgbClr val="FFFFFF"/>
                  </a:solidFill>
                  <a:prstDash val="solid"/>
                </a:ln>
                <a:solidFill>
                  <a:schemeClr val="bg1"/>
                </a:solidFill>
                <a:effectLst>
                  <a:outerShdw blurRad="63500" dir="3600000" algn="tl" rotWithShape="0">
                    <a:srgbClr val="000000">
                      <a:alpha val="70000"/>
                    </a:srgbClr>
                  </a:outerShdw>
                </a:effectLst>
              </a:rPr>
              <a:t>عقلولهم</a:t>
            </a:r>
            <a:r>
              <a:rPr lang="ar-SA" sz="3000" dirty="0">
                <a:ln w="18415" cmpd="sng">
                  <a:solidFill>
                    <a:srgbClr val="FFFFFF"/>
                  </a:solidFill>
                  <a:prstDash val="solid"/>
                </a:ln>
                <a:solidFill>
                  <a:schemeClr val="bg1"/>
                </a:solidFill>
                <a:effectLst>
                  <a:outerShdw blurRad="63500" dir="3600000" algn="tl" rotWithShape="0">
                    <a:srgbClr val="000000">
                      <a:alpha val="70000"/>
                    </a:srgbClr>
                  </a:outerShdw>
                </a:effectLst>
              </a:rPr>
              <a:t> فكرة أن الحياة الدنيا قصيرة فلا تعكروه بالهم والحزن، </a:t>
            </a:r>
            <a:r>
              <a:rPr lang="ar-SA" sz="3000" dirty="0" err="1">
                <a:ln w="18415" cmpd="sng">
                  <a:solidFill>
                    <a:srgbClr val="FFFFFF"/>
                  </a:solidFill>
                  <a:prstDash val="solid"/>
                </a:ln>
                <a:solidFill>
                  <a:schemeClr val="bg1"/>
                </a:solidFill>
                <a:effectLst>
                  <a:outerShdw blurRad="63500" dir="3600000" algn="tl" rotWithShape="0">
                    <a:srgbClr val="000000">
                      <a:alpha val="70000"/>
                    </a:srgbClr>
                  </a:outerShdw>
                </a:effectLst>
              </a:rPr>
              <a:t>إنظروا</a:t>
            </a:r>
            <a:r>
              <a:rPr lang="ar-SA" sz="3000" dirty="0">
                <a:ln w="18415" cmpd="sng">
                  <a:solidFill>
                    <a:srgbClr val="FFFFFF"/>
                  </a:solidFill>
                  <a:prstDash val="solid"/>
                </a:ln>
                <a:solidFill>
                  <a:schemeClr val="bg1"/>
                </a:solidFill>
                <a:effectLst>
                  <a:outerShdw blurRad="63500" dir="3600000" algn="tl" rotWithShape="0">
                    <a:srgbClr val="000000">
                      <a:alpha val="70000"/>
                    </a:srgbClr>
                  </a:outerShdw>
                </a:effectLst>
              </a:rPr>
              <a:t> إلى من هو دونكم </a:t>
            </a:r>
            <a:r>
              <a:rPr lang="ar-SA" sz="3000" dirty="0" err="1">
                <a:ln w="18415" cmpd="sng">
                  <a:solidFill>
                    <a:srgbClr val="FFFFFF"/>
                  </a:solidFill>
                  <a:prstDash val="solid"/>
                </a:ln>
                <a:solidFill>
                  <a:schemeClr val="bg1"/>
                </a:solidFill>
                <a:effectLst>
                  <a:outerShdw blurRad="63500" dir="3600000" algn="tl" rotWithShape="0">
                    <a:srgbClr val="000000">
                      <a:alpha val="70000"/>
                    </a:srgbClr>
                  </a:outerShdw>
                </a:effectLst>
              </a:rPr>
              <a:t>وإحمدوا</a:t>
            </a:r>
            <a:r>
              <a:rPr lang="ar-SA" sz="3000" dirty="0">
                <a:ln w="18415" cmpd="sng">
                  <a:solidFill>
                    <a:srgbClr val="FFFFFF"/>
                  </a:solidFill>
                  <a:prstDash val="solid"/>
                </a:ln>
                <a:solidFill>
                  <a:schemeClr val="bg1"/>
                </a:solidFill>
                <a:effectLst>
                  <a:outerShdw blurRad="63500" dir="3600000" algn="tl" rotWithShape="0">
                    <a:srgbClr val="000000">
                      <a:alpha val="70000"/>
                    </a:srgbClr>
                  </a:outerShdw>
                </a:effectLst>
              </a:rPr>
              <a:t> الله على كل شيء</a:t>
            </a:r>
            <a:r>
              <a:rPr lang="ar-SA" dirty="0"/>
              <a:t>.</a:t>
            </a:r>
            <a:endParaRPr lang="en-US" dirty="0"/>
          </a:p>
          <a:p>
            <a:endParaRPr lang="ar-SA" dirty="0"/>
          </a:p>
        </p:txBody>
      </p:sp>
    </p:spTree>
  </p:cSld>
  <p:clrMapOvr>
    <a:masterClrMapping/>
  </p:clrMapOvr>
  <p:transition>
    <p:wedg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blipFill>
            <a:blip r:embed="rId2" cstate="print"/>
            <a:tile tx="0" ty="0" sx="100000" sy="100000" flip="none" algn="tl"/>
          </a:blipFill>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AE"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أهداف</a:t>
            </a:r>
            <a:endParaRPr lang="ar-SA"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عنصر نائب للمحتوى 2"/>
          <p:cNvSpPr>
            <a:spLocks noGrp="1"/>
          </p:cNvSpPr>
          <p:nvPr>
            <p:ph idx="1"/>
          </p:nvPr>
        </p:nvSpPr>
        <p:spPr>
          <a:blipFill>
            <a:blip r:embed="rId3" cstate="print"/>
            <a:tile tx="0" ty="0" sx="100000" sy="100000" flip="none" algn="tl"/>
          </a:blipFill>
        </p:spPr>
        <p:txBody>
          <a:bodyPr/>
          <a:lstStyle/>
          <a:p>
            <a:pPr marL="457200" lvl="0" indent="-457200">
              <a:buFont typeface="+mj-lt"/>
              <a:buAutoNum type="arabicPeriod"/>
            </a:pPr>
            <a:r>
              <a:rPr lang="ar-SA" sz="2300" dirty="0">
                <a:ln w="18415" cmpd="sng">
                  <a:solidFill>
                    <a:srgbClr val="FFFFFF"/>
                  </a:solidFill>
                  <a:prstDash val="solid"/>
                </a:ln>
                <a:solidFill>
                  <a:schemeClr val="bg1"/>
                </a:solidFill>
                <a:effectLst>
                  <a:outerShdw blurRad="63500" dir="3600000" algn="tl" rotWithShape="0">
                    <a:srgbClr val="000000">
                      <a:alpha val="70000"/>
                    </a:srgbClr>
                  </a:outerShdw>
                </a:effectLst>
              </a:rPr>
              <a:t>لتعرف على مفهوم الاكتئاب </a:t>
            </a:r>
            <a:r>
              <a:rPr lang="ar-SA" sz="2300" dirty="0" err="1">
                <a:ln w="18415" cmpd="sng">
                  <a:solidFill>
                    <a:srgbClr val="FFFFFF"/>
                  </a:solidFill>
                  <a:prstDash val="solid"/>
                </a:ln>
                <a:solidFill>
                  <a:schemeClr val="bg1"/>
                </a:solidFill>
                <a:effectLst>
                  <a:outerShdw blurRad="63500" dir="3600000" algn="tl" rotWithShape="0">
                    <a:srgbClr val="000000">
                      <a:alpha val="70000"/>
                    </a:srgbClr>
                  </a:outerShdw>
                </a:effectLst>
              </a:rPr>
              <a:t>واعراضه</a:t>
            </a:r>
            <a:r>
              <a:rPr lang="ar-SA" sz="2300" dirty="0" err="1" smtClean="0">
                <a:ln w="18415" cmpd="sng">
                  <a:solidFill>
                    <a:srgbClr val="FFFFFF"/>
                  </a:solidFill>
                  <a:prstDash val="solid"/>
                </a:ln>
                <a:solidFill>
                  <a:schemeClr val="bg1"/>
                </a:solidFill>
                <a:effectLst>
                  <a:outerShdw blurRad="63500" dir="3600000" algn="tl" rotWithShape="0">
                    <a:srgbClr val="000000">
                      <a:alpha val="70000"/>
                    </a:srgbClr>
                  </a:outerShdw>
                </a:effectLst>
              </a:rPr>
              <a:t>.</a:t>
            </a:r>
            <a:endParaRPr lang="ar-AE" sz="2300" dirty="0" smtClean="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457200" lvl="0" indent="-457200">
              <a:buFont typeface="+mj-lt"/>
              <a:buAutoNum type="arabicPeriod"/>
            </a:pPr>
            <a:endParaRPr lang="en-US" sz="23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457200" lvl="0" indent="-457200">
              <a:buFont typeface="+mj-lt"/>
              <a:buAutoNum type="arabicPeriod"/>
            </a:pPr>
            <a:r>
              <a:rPr lang="ar-SA" sz="2300" dirty="0">
                <a:ln w="18415" cmpd="sng">
                  <a:solidFill>
                    <a:srgbClr val="FFFFFF"/>
                  </a:solidFill>
                  <a:prstDash val="solid"/>
                </a:ln>
                <a:solidFill>
                  <a:schemeClr val="bg1"/>
                </a:solidFill>
                <a:effectLst>
                  <a:outerShdw blurRad="63500" dir="3600000" algn="tl" rotWithShape="0">
                    <a:srgbClr val="000000">
                      <a:alpha val="70000"/>
                    </a:srgbClr>
                  </a:outerShdw>
                </a:effectLst>
              </a:rPr>
              <a:t>لتعرف على اسباب الاكتئاب وانتشاره</a:t>
            </a:r>
            <a:r>
              <a:rPr lang="ar-SA" sz="23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a:t>
            </a:r>
            <a:endParaRPr lang="ar-AE" sz="2300" dirty="0" smtClean="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457200" lvl="0" indent="-457200">
              <a:buFont typeface="+mj-lt"/>
              <a:buAutoNum type="arabicPeriod"/>
            </a:pPr>
            <a:endParaRPr lang="en-US" sz="23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457200" lvl="0" indent="-457200">
              <a:buFont typeface="+mj-lt"/>
              <a:buAutoNum type="arabicPeriod"/>
            </a:pPr>
            <a:r>
              <a:rPr lang="ar-SA" sz="2300" dirty="0">
                <a:ln w="18415" cmpd="sng">
                  <a:solidFill>
                    <a:srgbClr val="FFFFFF"/>
                  </a:solidFill>
                  <a:prstDash val="solid"/>
                </a:ln>
                <a:solidFill>
                  <a:schemeClr val="bg1"/>
                </a:solidFill>
                <a:effectLst>
                  <a:outerShdw blurRad="63500" dir="3600000" algn="tl" rotWithShape="0">
                    <a:srgbClr val="000000">
                      <a:alpha val="70000"/>
                    </a:srgbClr>
                  </a:outerShdw>
                </a:effectLst>
              </a:rPr>
              <a:t>لتعرف على انواع الاكتئاب والانتحار </a:t>
            </a:r>
            <a:r>
              <a:rPr lang="ar-SA" sz="23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والاكتئاب</a:t>
            </a:r>
            <a:endParaRPr lang="ar-AE" sz="2300" dirty="0" smtClean="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457200" lvl="0" indent="-457200">
              <a:buFont typeface="+mj-lt"/>
              <a:buAutoNum type="arabicPeriod"/>
            </a:pPr>
            <a:endParaRPr lang="en-US" sz="23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457200" lvl="0" indent="-457200">
              <a:buFont typeface="+mj-lt"/>
              <a:buAutoNum type="arabicPeriod"/>
            </a:pPr>
            <a:r>
              <a:rPr lang="ar-SA" sz="2300" dirty="0">
                <a:ln w="18415" cmpd="sng">
                  <a:solidFill>
                    <a:srgbClr val="FFFFFF"/>
                  </a:solidFill>
                  <a:prstDash val="solid"/>
                </a:ln>
                <a:solidFill>
                  <a:schemeClr val="bg1"/>
                </a:solidFill>
                <a:effectLst>
                  <a:outerShdw blurRad="63500" dir="3600000" algn="tl" rotWithShape="0">
                    <a:srgbClr val="000000">
                      <a:alpha val="70000"/>
                    </a:srgbClr>
                  </a:outerShdw>
                </a:effectLst>
              </a:rPr>
              <a:t>لتعرف على الاكتئاب يعالج وطرق اخرى للعلاج</a:t>
            </a:r>
            <a:r>
              <a:rPr lang="ar-SA" sz="23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a:t>
            </a:r>
            <a:endParaRPr lang="ar-AE" sz="2300" dirty="0" smtClean="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457200" lvl="0" indent="-457200">
              <a:buFont typeface="+mj-lt"/>
              <a:buAutoNum type="arabicPeriod"/>
            </a:pPr>
            <a:endParaRPr lang="ar-AE" sz="23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457200" lvl="0" indent="-457200">
              <a:buFont typeface="+mj-lt"/>
              <a:buAutoNum type="arabicPeriod"/>
            </a:pPr>
            <a:r>
              <a:rPr lang="ar-SA" sz="23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لتعرف على شخصيات مشهورة عانت الاكتئاب ونصائح اخرى في علاج الاكتئاب</a:t>
            </a:r>
            <a:r>
              <a:rPr lang="ar-AE" sz="2300" dirty="0" err="1" smtClean="0">
                <a:ln w="18415" cmpd="sng">
                  <a:solidFill>
                    <a:srgbClr val="FFFFFF"/>
                  </a:solidFill>
                  <a:prstDash val="solid"/>
                </a:ln>
                <a:solidFill>
                  <a:schemeClr val="bg1"/>
                </a:solidFill>
                <a:effectLst>
                  <a:outerShdw blurRad="63500" dir="3600000" algn="tl" rotWithShape="0">
                    <a:srgbClr val="000000">
                      <a:alpha val="70000"/>
                    </a:srgbClr>
                  </a:outerShdw>
                </a:effectLst>
              </a:rPr>
              <a:t>.</a:t>
            </a:r>
            <a:endParaRPr lang="ar-AE" sz="23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457200" lvl="0" indent="-457200">
              <a:buFont typeface="+mj-lt"/>
              <a:buAutoNum type="arabicPeriod"/>
            </a:pPr>
            <a:endParaRPr lang="en-US" sz="23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endParaRPr lang="ar-SA" dirty="0"/>
          </a:p>
        </p:txBody>
      </p:sp>
    </p:spTree>
  </p:cSld>
  <p:clrMapOvr>
    <a:masterClrMapping/>
  </p:clrMapOvr>
  <p:transition>
    <p:zoom dir="in"/>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blipFill>
            <a:blip r:embed="rId2" cstate="print"/>
            <a:tile tx="0" ty="0" sx="100000" sy="100000" flip="none" algn="tl"/>
          </a:blipFill>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AE"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المصادر والمراجع</a:t>
            </a:r>
            <a:endParaRPr lang="ar-SA"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عنصر نائب للمحتوى 2"/>
          <p:cNvSpPr>
            <a:spLocks noGrp="1"/>
          </p:cNvSpPr>
          <p:nvPr>
            <p:ph idx="1"/>
          </p:nvPr>
        </p:nvSpPr>
        <p:spPr>
          <a:blipFill>
            <a:blip r:embed="rId3" cstate="print"/>
            <a:tile tx="0" ty="0" sx="100000" sy="100000" flip="none" algn="tl"/>
          </a:blipFill>
        </p:spPr>
        <p:txBody>
          <a:bodyPr/>
          <a:lstStyle/>
          <a:p>
            <a:pPr marL="514350" indent="-514350">
              <a:buFont typeface="+mj-lt"/>
              <a:buAutoNum type="arabicPeriod"/>
            </a:pPr>
            <a:r>
              <a:rPr lang="en-US" sz="2800" dirty="0">
                <a:ln w="18415" cmpd="sng">
                  <a:solidFill>
                    <a:srgbClr val="FFFFFF"/>
                  </a:solidFill>
                  <a:prstDash val="solid"/>
                </a:ln>
                <a:solidFill>
                  <a:schemeClr val="bg1"/>
                </a:solidFill>
                <a:effectLst>
                  <a:outerShdw blurRad="63500" dir="3600000" algn="tl" rotWithShape="0">
                    <a:srgbClr val="000000">
                      <a:alpha val="70000"/>
                    </a:srgbClr>
                  </a:outerShdw>
                </a:effectLst>
                <a:hlinkClick r:id="rId4"/>
              </a:rPr>
              <a:t>http://</a:t>
            </a:r>
            <a:r>
              <a:rPr lang="en-US" sz="2800" dirty="0" smtClean="0">
                <a:ln w="18415" cmpd="sng">
                  <a:solidFill>
                    <a:srgbClr val="FFFFFF"/>
                  </a:solidFill>
                  <a:prstDash val="solid"/>
                </a:ln>
                <a:solidFill>
                  <a:schemeClr val="bg1"/>
                </a:solidFill>
                <a:effectLst>
                  <a:outerShdw blurRad="63500" dir="3600000" algn="tl" rotWithShape="0">
                    <a:srgbClr val="000000">
                      <a:alpha val="70000"/>
                    </a:srgbClr>
                  </a:outerShdw>
                </a:effectLst>
                <a:hlinkClick r:id="rId4"/>
              </a:rPr>
              <a:t>www.tbeeb.net/a-671.htm</a:t>
            </a:r>
            <a:endParaRPr lang="ar-AE" sz="2800" dirty="0" smtClean="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514350" indent="-514350">
              <a:buNone/>
            </a:pPr>
            <a:endParaRPr lang="en-US" sz="28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514350" indent="-514350">
              <a:buNone/>
            </a:pPr>
            <a:r>
              <a:rPr lang="ar-AE" sz="28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2-</a:t>
            </a:r>
            <a:r>
              <a:rPr lang="ar-SA" sz="28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en-US" sz="2800" dirty="0">
                <a:ln w="18415" cmpd="sng">
                  <a:solidFill>
                    <a:srgbClr val="FFFFFF"/>
                  </a:solidFill>
                  <a:prstDash val="solid"/>
                </a:ln>
                <a:solidFill>
                  <a:schemeClr val="bg1"/>
                </a:solidFill>
                <a:effectLst>
                  <a:outerShdw blurRad="63500" dir="3600000" algn="tl" rotWithShape="0">
                    <a:srgbClr val="000000">
                      <a:alpha val="70000"/>
                    </a:srgbClr>
                  </a:outerShdw>
                </a:effectLst>
                <a:hlinkClick r:id="rId5"/>
              </a:rPr>
              <a:t>http://</a:t>
            </a:r>
            <a:r>
              <a:rPr lang="en-US" sz="2800" dirty="0" smtClean="0">
                <a:ln w="18415" cmpd="sng">
                  <a:solidFill>
                    <a:srgbClr val="FFFFFF"/>
                  </a:solidFill>
                  <a:prstDash val="solid"/>
                </a:ln>
                <a:solidFill>
                  <a:schemeClr val="bg1"/>
                </a:solidFill>
                <a:effectLst>
                  <a:outerShdw blurRad="63500" dir="3600000" algn="tl" rotWithShape="0">
                    <a:srgbClr val="000000">
                      <a:alpha val="70000"/>
                    </a:srgbClr>
                  </a:outerShdw>
                </a:effectLst>
                <a:hlinkClick r:id="rId5"/>
              </a:rPr>
              <a:t>ar.wikipedia.org/wik</a:t>
            </a:r>
            <a:endParaRPr lang="ar-AE" sz="2800" dirty="0" smtClean="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514350" indent="-514350">
              <a:buNone/>
            </a:pPr>
            <a:endParaRPr lang="en-US" sz="28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514350" indent="-514350">
              <a:buNone/>
            </a:pPr>
            <a:r>
              <a:rPr lang="ar-AE" sz="28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3-</a:t>
            </a:r>
            <a:r>
              <a:rPr lang="ar-SA" sz="28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SA" sz="2800" dirty="0">
                <a:ln w="18415" cmpd="sng">
                  <a:solidFill>
                    <a:srgbClr val="FFFFFF"/>
                  </a:solidFill>
                  <a:prstDash val="solid"/>
                </a:ln>
                <a:solidFill>
                  <a:schemeClr val="bg1"/>
                </a:solidFill>
                <a:effectLst>
                  <a:outerShdw blurRad="63500" dir="3600000" algn="tl" rotWithShape="0">
                    <a:srgbClr val="000000">
                      <a:alpha val="70000"/>
                    </a:srgbClr>
                  </a:outerShdw>
                </a:effectLst>
              </a:rPr>
              <a:t>د.كريستين نصار- كيف نواجه الاكتئاب- شكر المطبوعات للتوزيع والنشر- الطبعة </a:t>
            </a:r>
            <a:r>
              <a:rPr lang="ar-SA" sz="28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الاولى2006م</a:t>
            </a:r>
            <a:r>
              <a:rPr lang="ar-SA" sz="28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SA" sz="2800" dirty="0" err="1">
                <a:ln w="18415" cmpd="sng">
                  <a:solidFill>
                    <a:srgbClr val="FFFFFF"/>
                  </a:solidFill>
                  <a:prstDash val="solid"/>
                </a:ln>
                <a:solidFill>
                  <a:schemeClr val="bg1"/>
                </a:solidFill>
                <a:effectLst>
                  <a:outerShdw blurRad="63500" dir="3600000" algn="tl" rotWithShape="0">
                    <a:srgbClr val="000000">
                      <a:alpha val="70000"/>
                    </a:srgbClr>
                  </a:outerShdw>
                </a:effectLst>
              </a:rPr>
              <a:t>ص37</a:t>
            </a:r>
            <a:r>
              <a:rPr lang="ar-SA" sz="28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SA" sz="2800" dirty="0" err="1">
                <a:ln w="18415" cmpd="sng">
                  <a:solidFill>
                    <a:srgbClr val="FFFFFF"/>
                  </a:solidFill>
                  <a:prstDash val="solid"/>
                </a:ln>
                <a:solidFill>
                  <a:schemeClr val="bg1"/>
                </a:solidFill>
                <a:effectLst>
                  <a:outerShdw blurRad="63500" dir="3600000" algn="tl" rotWithShape="0">
                    <a:srgbClr val="000000">
                      <a:alpha val="70000"/>
                    </a:srgbClr>
                  </a:outerShdw>
                </a:effectLst>
              </a:rPr>
              <a:t>وص24</a:t>
            </a:r>
            <a:endParaRPr lang="en-US" sz="28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a:buNone/>
            </a:pPr>
            <a:endParaRPr lang="ar-SA" dirty="0"/>
          </a:p>
        </p:txBody>
      </p:sp>
    </p:spTree>
  </p:cSld>
  <p:clrMapOvr>
    <a:masterClrMapping/>
  </p:clrMapOvr>
  <p:transition>
    <p:wheel spokes="8"/>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descr="178_1142108349.jpg"/>
          <p:cNvPicPr/>
          <p:nvPr/>
        </p:nvPicPr>
        <p:blipFill>
          <a:blip r:embed="rId2" cstate="print">
            <a:duotone>
              <a:schemeClr val="accent6">
                <a:shade val="45000"/>
                <a:satMod val="135000"/>
              </a:schemeClr>
              <a:prstClr val="white"/>
            </a:duotone>
          </a:blip>
          <a:stretch>
            <a:fillRect/>
          </a:stretch>
        </p:blipFill>
        <p:spPr>
          <a:xfrm>
            <a:off x="0" y="4210050"/>
            <a:ext cx="2857500" cy="2647950"/>
          </a:xfrm>
          <a:prstGeom prst="rect">
            <a:avLst/>
          </a:prstGeom>
        </p:spPr>
      </p:pic>
      <p:pic>
        <p:nvPicPr>
          <p:cNvPr id="4" name="صورة 3" descr="178_1142108349.jpg"/>
          <p:cNvPicPr/>
          <p:nvPr/>
        </p:nvPicPr>
        <p:blipFill>
          <a:blip r:embed="rId2" cstate="print">
            <a:duotone>
              <a:schemeClr val="accent6">
                <a:shade val="45000"/>
                <a:satMod val="135000"/>
              </a:schemeClr>
              <a:prstClr val="white"/>
            </a:duotone>
          </a:blip>
          <a:stretch>
            <a:fillRect/>
          </a:stretch>
        </p:blipFill>
        <p:spPr>
          <a:xfrm rot="10800000">
            <a:off x="6286500" y="0"/>
            <a:ext cx="2857500" cy="2647950"/>
          </a:xfrm>
          <a:prstGeom prst="rect">
            <a:avLst/>
          </a:prstGeom>
          <a:ln>
            <a:noFill/>
          </a:ln>
          <a:effectLst>
            <a:softEdge rad="112500"/>
          </a:effectLst>
        </p:spPr>
      </p:pic>
      <p:sp>
        <p:nvSpPr>
          <p:cNvPr id="2" name="عنوان 1"/>
          <p:cNvSpPr>
            <a:spLocks noGrp="1"/>
          </p:cNvSpPr>
          <p:nvPr>
            <p:ph type="title"/>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AE"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المقدمة</a:t>
            </a:r>
            <a:endParaRPr lang="ar-SA"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عنصر نائب للمحتوى 2"/>
          <p:cNvSpPr>
            <a:spLocks noGrp="1"/>
          </p:cNvSpPr>
          <p:nvPr>
            <p:ph idx="1"/>
          </p:nvPr>
        </p:nvSpPr>
        <p:spPr/>
        <p:txBody>
          <a:bodyPr>
            <a:normAutofit lnSpcReduction="10000"/>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buNone/>
            </a:pPr>
            <a:r>
              <a:rPr lang="ar-AE"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a:t>
            </a:r>
            <a:r>
              <a:rPr lang="ar-SA" b="1" dirty="0" err="1"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الحمدلله</a:t>
            </a:r>
            <a:r>
              <a:rPr lang="ar-SA"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a:t>
            </a:r>
            <a:r>
              <a:rPr lang="ar-SA"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رب العالمين والصلاة والسلام على اشرف الانبياء المرسلين سيدنا محمد وعلى آله وصحبه </a:t>
            </a:r>
            <a:r>
              <a:rPr lang="ar-SA" b="1" dirty="0" err="1">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الاجمعين</a:t>
            </a:r>
            <a:r>
              <a:rPr lang="ar-SA"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اما بعد:</a:t>
            </a:r>
            <a:endParaRPr lang="en-US"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a:p>
            <a:pPr algn="ctr">
              <a:buNone/>
            </a:pPr>
            <a:r>
              <a:rPr lang="ar-AE"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a:t>
            </a:r>
            <a:r>
              <a:rPr lang="ar-SA"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سيتحدث </a:t>
            </a:r>
            <a:r>
              <a:rPr lang="ar-SA"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موضوعنا </a:t>
            </a:r>
            <a:r>
              <a:rPr lang="ar-SA" b="1" dirty="0" err="1">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عن </a:t>
            </a:r>
            <a:r>
              <a:rPr lang="ar-SA"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(الاكتئاب)، هو خلل جسماني </a:t>
            </a:r>
            <a:r>
              <a:rPr lang="ar-SA" b="1" dirty="0" err="1">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يتسببب</a:t>
            </a:r>
            <a:r>
              <a:rPr lang="ar-SA"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في حدوث بعض التغيرات الكيميائية في المخ، وهذه التغيرات ان تتلاشى مفردها، والشفاء من حالة الاكتئاب النفشي يتطلب علاج </a:t>
            </a:r>
            <a:r>
              <a:rPr lang="ar-SA" b="1" dirty="0" err="1">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الدوائي .</a:t>
            </a:r>
            <a:r>
              <a:rPr lang="ar-SA"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علاجي نفسي وبعض العلاجات الاخرى، </a:t>
            </a:r>
            <a:r>
              <a:rPr lang="ar-SA" b="1" dirty="0" err="1">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واعراضه</a:t>
            </a:r>
            <a:r>
              <a:rPr lang="ar-SA"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a:t>
            </a:r>
            <a:r>
              <a:rPr lang="ar-SA" b="1" dirty="0" err="1">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واسباب</a:t>
            </a:r>
            <a:r>
              <a:rPr lang="ar-SA"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التي تسبب مرض الاكتئاب، </a:t>
            </a:r>
            <a:r>
              <a:rPr lang="ar-SA" b="1" dirty="0" err="1">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وانواعه</a:t>
            </a:r>
            <a:r>
              <a:rPr lang="ar-SA"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وطرق </a:t>
            </a:r>
            <a:r>
              <a:rPr lang="ar-SA" b="1" dirty="0" err="1">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المعالجة </a:t>
            </a:r>
            <a:r>
              <a:rPr lang="ar-SA"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a:t>
            </a:r>
            <a:r>
              <a:rPr lang="ar-SA" b="1" dirty="0" err="1">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وشخصات</a:t>
            </a:r>
            <a:r>
              <a:rPr lang="ar-SA"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المشهورة عانت الاكتئاب...الخ.</a:t>
            </a:r>
            <a:endParaRPr lang="en-US"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a:p>
            <a:pPr>
              <a:buNone/>
            </a:pPr>
            <a:endParaRPr lang="ar-SA"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descr="178_1142108349.jpg"/>
          <p:cNvPicPr/>
          <p:nvPr/>
        </p:nvPicPr>
        <p:blipFill>
          <a:blip r:embed="rId2" cstate="print">
            <a:duotone>
              <a:schemeClr val="accent6">
                <a:shade val="45000"/>
                <a:satMod val="135000"/>
              </a:schemeClr>
              <a:prstClr val="white"/>
            </a:duotone>
          </a:blip>
          <a:stretch>
            <a:fillRect/>
          </a:stretch>
        </p:blipFill>
        <p:spPr>
          <a:xfrm>
            <a:off x="0" y="4210050"/>
            <a:ext cx="2857500" cy="2647950"/>
          </a:xfrm>
          <a:prstGeom prst="rect">
            <a:avLst/>
          </a:prstGeom>
        </p:spPr>
      </p:pic>
      <p:pic>
        <p:nvPicPr>
          <p:cNvPr id="4" name="صورة 3" descr="178_1142108349.jpg"/>
          <p:cNvPicPr/>
          <p:nvPr/>
        </p:nvPicPr>
        <p:blipFill>
          <a:blip r:embed="rId2" cstate="print">
            <a:duotone>
              <a:schemeClr val="accent6">
                <a:shade val="45000"/>
                <a:satMod val="135000"/>
              </a:schemeClr>
              <a:prstClr val="white"/>
            </a:duotone>
          </a:blip>
          <a:stretch>
            <a:fillRect/>
          </a:stretch>
        </p:blipFill>
        <p:spPr>
          <a:xfrm rot="10800000">
            <a:off x="6286500" y="0"/>
            <a:ext cx="2857500" cy="2647950"/>
          </a:xfrm>
          <a:prstGeom prst="rect">
            <a:avLst/>
          </a:prstGeom>
        </p:spPr>
      </p:pic>
      <p:sp>
        <p:nvSpPr>
          <p:cNvPr id="2" name="عنوان 1"/>
          <p:cNvSpPr>
            <a:spLocks noGrp="1"/>
          </p:cNvSpPr>
          <p:nvPr>
            <p:ph type="title"/>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AE"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الفصل الاول</a:t>
            </a:r>
            <a:endParaRPr lang="ar-SA"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عنصر نائب للمحتوى 2"/>
          <p:cNvSpPr>
            <a:spLocks noGrp="1"/>
          </p:cNvSpPr>
          <p:nvPr>
            <p:ph idx="1"/>
          </p:nvPr>
        </p:nvSpPr>
        <p:spPr/>
        <p:txBody>
          <a:bodyPr/>
          <a:lstStyle/>
          <a:p>
            <a:pPr>
              <a:buFont typeface="Wingdings" pitchFamily="2" charset="2"/>
              <a:buChar char="v"/>
            </a:pPr>
            <a:r>
              <a:rPr lang="ar-AE" dirty="0" smtClean="0"/>
              <a:t>  </a:t>
            </a:r>
            <a:r>
              <a:rPr lang="ar-SA"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ا</a:t>
            </a:r>
            <a:r>
              <a:rPr lang="ar-AE"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لا</a:t>
            </a:r>
            <a:r>
              <a:rPr lang="ar-SA"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كتئاب</a:t>
            </a:r>
            <a:r>
              <a:rPr lang="ar-SA"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ar-SA"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واعراضه</a:t>
            </a:r>
            <a:r>
              <a:rPr lang="ar-SA"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ar-SA"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واسبابه</a:t>
            </a:r>
            <a:r>
              <a:rPr lang="ar-SA"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t>
            </a:r>
            <a:r>
              <a:rPr lang="ar-AE"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endParaRPr lang="ar-AE" dirty="0" smtClean="0"/>
          </a:p>
          <a:p>
            <a:pPr>
              <a:buNone/>
            </a:pPr>
            <a:endParaRPr lang="ar-AE" dirty="0"/>
          </a:p>
          <a:p>
            <a:pPr marL="514350" lvl="0" indent="-514350">
              <a:buFont typeface="+mj-lt"/>
              <a:buAutoNum type="arabicPeriod"/>
            </a:pPr>
            <a:r>
              <a:rPr lang="ar-SA"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مفهوم </a:t>
            </a:r>
            <a:r>
              <a:rPr lang="ar-SA"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الاكتئاب</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514350" lvl="0" indent="-514350">
              <a:buFont typeface="+mj-lt"/>
              <a:buAutoNum type="arabicPeriod"/>
            </a:pPr>
            <a:r>
              <a:rPr lang="ar-SA"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اعراضه</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514350" lvl="0" indent="-514350">
              <a:buFont typeface="+mj-lt"/>
              <a:buAutoNum type="arabicPeriod"/>
            </a:pPr>
            <a:r>
              <a:rPr lang="ar-SA"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اسبابه</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426170"/>
          </a:xfrm>
          <a:blipFill>
            <a:blip r:embed="rId2" cstate="print"/>
            <a:tile tx="0" ty="0" sx="100000" sy="100000" flip="none" algn="tl"/>
          </a:blipFill>
        </p:spPr>
        <p:style>
          <a:lnRef idx="1">
            <a:schemeClr val="accent4"/>
          </a:lnRef>
          <a:fillRef idx="2">
            <a:schemeClr val="accent4"/>
          </a:fillRef>
          <a:effectRef idx="1">
            <a:schemeClr val="accent4"/>
          </a:effectRef>
          <a:fontRef idx="minor">
            <a:schemeClr val="dk1"/>
          </a:fontRef>
        </p:style>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r"/>
            <a:r>
              <a:rPr lang="ar-AE"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الفصل </a:t>
            </a:r>
            <a:r>
              <a:rPr lang="ar-AE"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الاول :</a:t>
            </a:r>
            <a:r>
              <a:rPr lang="ar-AE"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ar-AE"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ar-AE"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ar-AE"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a:t>
            </a:r>
            <a:r>
              <a:rPr lang="ar-AE"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ar-S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مفهوم الاكتئاب</a:t>
            </a:r>
            <a:endParaRPr lang="ar-SA"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عنصر نائب للمحتوى 2"/>
          <p:cNvSpPr>
            <a:spLocks noGrp="1"/>
          </p:cNvSpPr>
          <p:nvPr>
            <p:ph idx="1"/>
          </p:nvPr>
        </p:nvSpPr>
        <p:spPr>
          <a:xfrm>
            <a:off x="457200" y="1700808"/>
            <a:ext cx="8229600" cy="4680520"/>
          </a:xfrm>
          <a:blipFill>
            <a:blip r:embed="rId3" cstate="print"/>
            <a:tile tx="0" ty="0" sx="100000" sy="100000" flip="none" algn="tl"/>
          </a:blipFill>
        </p:spPr>
        <p:style>
          <a:lnRef idx="1">
            <a:schemeClr val="accent3"/>
          </a:lnRef>
          <a:fillRef idx="2">
            <a:schemeClr val="accent3"/>
          </a:fillRef>
          <a:effectRef idx="1">
            <a:schemeClr val="accent3"/>
          </a:effectRef>
          <a:fontRef idx="minor">
            <a:schemeClr val="dk1"/>
          </a:fontRef>
        </p:style>
        <p:txBody>
          <a:bodyPr>
            <a:normAutofit fontScale="77500" lnSpcReduction="20000"/>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lvl="0" algn="ctr">
              <a:buNone/>
            </a:pPr>
            <a:r>
              <a:rPr lang="ar-AE"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a:t>
            </a:r>
            <a:endParaRPr lang="en-US"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a:p>
            <a:pPr>
              <a:buNone/>
            </a:pP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الاكتئاب عبارة عن مصطلح يستخدم لوصف خليط من الحالات المرضية أو غير المرضية في الإنسان والتي يتغلب عليها طابع </a:t>
            </a:r>
            <a:r>
              <a:rPr lang="ar-SA"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الحزن.</a:t>
            </a: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 هناك أنواع متعددة من الاكتئاب قسمت حسب طول فترة الحزن وعما إذا كان الحزن قد اثر على الحياة الاجتماعية والمهنية للفرد وعما إذا كان الحزن مصحوبا بنوبات من </a:t>
            </a:r>
            <a:r>
              <a:rPr lang="ar-SA"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الأبتهاج</a:t>
            </a: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 إضافة إلى نوبات </a:t>
            </a:r>
            <a:r>
              <a:rPr lang="ar-SA"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الكآبة.</a:t>
            </a: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SA" dirty="0" err="1">
                <a:ln w="18415" cmpd="sng">
                  <a:solidFill>
                    <a:srgbClr val="FFFFFF"/>
                  </a:solidFill>
                  <a:prstDash val="solid"/>
                </a:ln>
                <a:solidFill>
                  <a:schemeClr val="bg1"/>
                </a:solidFill>
                <a:effectLst>
                  <a:outerShdw blurRad="63500" dir="3600000" algn="tl" rotWithShape="0">
                    <a:srgbClr val="000000">
                      <a:alpha val="70000"/>
                    </a:srgbClr>
                  </a:outerShdw>
                </a:effectLst>
              </a:rPr>
              <a:t>لايعتبر</a:t>
            </a: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 الإنسان المخلوق الوحيد الذي يمكن أن يصاب بالاكتئاب حيث يصاب فصيلة الثدييات قاطبة بالكآبة وقد تم الاستدلال على هذه الحقيقة من خلال اجراء تجارب </a:t>
            </a:r>
            <a:r>
              <a:rPr lang="ar-SA" dirty="0" err="1">
                <a:ln w="18415" cmpd="sng">
                  <a:solidFill>
                    <a:srgbClr val="FFFFFF"/>
                  </a:solidFill>
                  <a:prstDash val="solid"/>
                </a:ln>
                <a:solidFill>
                  <a:schemeClr val="bg1"/>
                </a:solidFill>
                <a:effectLst>
                  <a:outerShdw blurRad="63500" dir="3600000" algn="tl" rotWithShape="0">
                    <a:srgbClr val="000000">
                      <a:alpha val="70000"/>
                    </a:srgbClr>
                  </a:outerShdw>
                </a:effectLst>
              </a:rPr>
              <a:t>مختبرية</a:t>
            </a: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 على الفأر</a:t>
            </a:r>
            <a:r>
              <a:rPr lang="en-US"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SA" dirty="0" err="1">
                <a:ln w="18415" cmpd="sng">
                  <a:solidFill>
                    <a:srgbClr val="FFFFFF"/>
                  </a:solidFill>
                  <a:prstDash val="solid"/>
                </a:ln>
                <a:solidFill>
                  <a:schemeClr val="bg1"/>
                </a:solidFill>
                <a:effectLst>
                  <a:outerShdw blurRad="63500" dir="3600000" algn="tl" rotWithShape="0">
                    <a:srgbClr val="000000">
                      <a:alpha val="70000"/>
                    </a:srgbClr>
                  </a:outerShdw>
                </a:effectLst>
              </a:rPr>
              <a:t>والقرد.</a:t>
            </a: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 في الإنسان يصاب عادة 20% من </a:t>
            </a:r>
            <a:r>
              <a:rPr lang="ar-SA"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الأناث</a:t>
            </a: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 و 12% من الذكور بنوبة من الكآبة في حياتهم على اقل تقدير وهناك نسبة تكاد تكون ثابتة في مختلف المجاميع البشرية مفاده </a:t>
            </a:r>
            <a:r>
              <a:rPr lang="ar-SA" dirty="0" err="1">
                <a:ln w="18415" cmpd="sng">
                  <a:solidFill>
                    <a:srgbClr val="FFFFFF"/>
                  </a:solidFill>
                  <a:prstDash val="solid"/>
                </a:ln>
                <a:solidFill>
                  <a:schemeClr val="bg1"/>
                </a:solidFill>
                <a:effectLst>
                  <a:outerShdw blurRad="63500" dir="3600000" algn="tl" rotWithShape="0">
                    <a:srgbClr val="000000">
                      <a:alpha val="70000"/>
                    </a:srgbClr>
                  </a:outerShdw>
                </a:effectLst>
              </a:rPr>
              <a:t>انه </a:t>
            </a: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%5 إلى 10% من </a:t>
            </a:r>
            <a:r>
              <a:rPr lang="ar-SA"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الأناث</a:t>
            </a: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 و 3% من الذكور مصابون بما يسمى نوبة </a:t>
            </a:r>
            <a:r>
              <a:rPr lang="ar-SA"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الأكتئاب</a:t>
            </a: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 الكبرى وهذه نسبة عالية جدا مما يجعل نوبة </a:t>
            </a:r>
            <a:r>
              <a:rPr lang="ar-SA"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الأكتئاب</a:t>
            </a:r>
            <a:r>
              <a:rPr lang="ar-SA" dirty="0">
                <a:ln w="18415" cmpd="sng">
                  <a:solidFill>
                    <a:srgbClr val="FFFFFF"/>
                  </a:solidFill>
                  <a:prstDash val="solid"/>
                </a:ln>
                <a:solidFill>
                  <a:schemeClr val="bg1"/>
                </a:solidFill>
                <a:effectLst>
                  <a:outerShdw blurRad="63500" dir="3600000" algn="tl" rotWithShape="0">
                    <a:srgbClr val="000000">
                      <a:alpha val="70000"/>
                    </a:srgbClr>
                  </a:outerShdw>
                </a:effectLst>
              </a:rPr>
              <a:t> الكبرى من أكثر الأمراض النفسية شيوعا.</a:t>
            </a:r>
            <a:endParaRPr lang="en-US"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endParaRPr lang="ar-SA"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922114"/>
          </a:xfrm>
          <a:blipFill>
            <a:blip r:embed="rId2" cstate="print"/>
            <a:tile tx="0" ty="0" sx="100000" sy="100000" flip="none" algn="tl"/>
          </a:blipFill>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AE"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rPr>
              <a:t>أعراضه</a:t>
            </a:r>
            <a:r>
              <a:rPr lang="ar-AE"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endParaRPr lang="ar-SA"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عنصر نائب للمحتوى 2"/>
          <p:cNvSpPr>
            <a:spLocks noGrp="1"/>
          </p:cNvSpPr>
          <p:nvPr>
            <p:ph idx="1"/>
          </p:nvPr>
        </p:nvSpPr>
        <p:spPr>
          <a:xfrm>
            <a:off x="457200" y="1268760"/>
            <a:ext cx="8229600" cy="5256584"/>
          </a:xfrm>
          <a:blipFill>
            <a:blip r:embed="rId3" cstate="print"/>
            <a:tile tx="0" ty="0" sx="100000" sy="100000" flip="none" algn="tl"/>
          </a:blipFill>
        </p:spPr>
        <p:txBody>
          <a:bodyPr>
            <a:normAutofit fontScale="47500" lnSpcReduction="20000"/>
          </a:bodyPr>
          <a:lstStyle/>
          <a:p>
            <a:pPr marL="742950" indent="-742950">
              <a:buFont typeface="+mj-lt"/>
              <a:buAutoNum type="arabicPeriod"/>
            </a:pPr>
            <a:r>
              <a:rPr lang="ar-SA" sz="3600" dirty="0">
                <a:ln w="18415" cmpd="sng">
                  <a:solidFill>
                    <a:srgbClr val="FFFFFF"/>
                  </a:solidFill>
                  <a:prstDash val="solid"/>
                </a:ln>
                <a:solidFill>
                  <a:schemeClr val="bg1"/>
                </a:solidFill>
                <a:effectLst>
                  <a:outerShdw blurRad="63500" dir="3600000" algn="tl" rotWithShape="0">
                    <a:srgbClr val="000000">
                      <a:alpha val="70000"/>
                    </a:srgbClr>
                  </a:outerShdw>
                </a:effectLst>
              </a:rPr>
              <a:t>أعراض الاكتئاب وعلاماته عديدة منها الشعور بالحزن الاكتئاب والضيق واليأس وهو ما يطلق عليه المزاج الاكتئابي.</a:t>
            </a:r>
            <a:endParaRPr lang="en-US" sz="36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742950" indent="-742950">
              <a:buFont typeface="+mj-lt"/>
              <a:buAutoNum type="arabicPeriod"/>
            </a:pPr>
            <a:r>
              <a:rPr lang="ar-SA" sz="3600" dirty="0">
                <a:ln w="18415" cmpd="sng">
                  <a:solidFill>
                    <a:srgbClr val="FFFFFF"/>
                  </a:solidFill>
                  <a:prstDash val="solid"/>
                </a:ln>
                <a:solidFill>
                  <a:schemeClr val="bg1"/>
                </a:solidFill>
                <a:effectLst>
                  <a:outerShdw blurRad="63500" dir="3600000" algn="tl" rotWithShape="0">
                    <a:srgbClr val="000000">
                      <a:alpha val="70000"/>
                    </a:srgbClr>
                  </a:outerShdw>
                </a:effectLst>
              </a:rPr>
              <a:t>فقدان الاهتمام والقدرة على الاستمتاع بمباهج الحياة اضطراب الشهية وفقد الإحساس بطعم ونكهة الطعام فهو يأكل فقط لأنه اعتاد على ذلك</a:t>
            </a:r>
            <a:endParaRPr lang="en-US" sz="36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742950" indent="-742950">
              <a:buFont typeface="+mj-lt"/>
              <a:buAutoNum type="arabicPeriod"/>
            </a:pPr>
            <a:r>
              <a:rPr lang="ar-SA" sz="3600" dirty="0">
                <a:ln w="18415" cmpd="sng">
                  <a:solidFill>
                    <a:srgbClr val="FFFFFF"/>
                  </a:solidFill>
                  <a:prstDash val="solid"/>
                </a:ln>
                <a:solidFill>
                  <a:schemeClr val="bg1"/>
                </a:solidFill>
                <a:effectLst>
                  <a:outerShdw blurRad="63500" dir="3600000" algn="tl" rotWithShape="0">
                    <a:srgbClr val="000000">
                      <a:alpha val="70000"/>
                    </a:srgbClr>
                  </a:outerShdw>
                </a:effectLst>
              </a:rPr>
              <a:t>ويصاحب فقدان الشهية فقدان </a:t>
            </a:r>
            <a:r>
              <a:rPr lang="ar-SA" sz="36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الوزن..</a:t>
            </a:r>
            <a:r>
              <a:rPr lang="ar-SA" sz="3600" dirty="0">
                <a:ln w="18415" cmpd="sng">
                  <a:solidFill>
                    <a:srgbClr val="FFFFFF"/>
                  </a:solidFill>
                  <a:prstDash val="solid"/>
                </a:ln>
                <a:solidFill>
                  <a:schemeClr val="bg1"/>
                </a:solidFill>
                <a:effectLst>
                  <a:outerShdw blurRad="63500" dir="3600000" algn="tl" rotWithShape="0">
                    <a:srgbClr val="000000">
                      <a:alpha val="70000"/>
                    </a:srgbClr>
                  </a:outerShdw>
                </a:effectLst>
              </a:rPr>
              <a:t> مع ملاحظة أن بعض مرضى الاكتئاب يزداد إقبالهم على تناول الطعام ويزداد وزنهم بالتالي ولكن أيضا دون الشعور بلذة الطعام كما كانوا من قبل</a:t>
            </a:r>
            <a:endParaRPr lang="en-US" sz="36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742950" indent="-742950">
              <a:buFont typeface="+mj-lt"/>
              <a:buAutoNum type="arabicPeriod"/>
            </a:pPr>
            <a:endParaRPr lang="ar-AE" sz="3600" dirty="0" smtClean="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742950" indent="-742950">
              <a:buFont typeface="+mj-lt"/>
              <a:buAutoNum type="arabicPeriod"/>
            </a:pPr>
            <a:r>
              <a:rPr lang="ar-SA" sz="36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اضطراب </a:t>
            </a:r>
            <a:r>
              <a:rPr lang="ar-SA" sz="3600" dirty="0">
                <a:ln w="18415" cmpd="sng">
                  <a:solidFill>
                    <a:srgbClr val="FFFFFF"/>
                  </a:solidFill>
                  <a:prstDash val="solid"/>
                </a:ln>
                <a:solidFill>
                  <a:schemeClr val="bg1"/>
                </a:solidFill>
                <a:effectLst>
                  <a:outerShdw blurRad="63500" dir="3600000" algn="tl" rotWithShape="0">
                    <a:srgbClr val="000000">
                      <a:alpha val="70000"/>
                    </a:srgbClr>
                  </a:outerShdw>
                </a:effectLst>
              </a:rPr>
              <a:t>النوم بالزيادة أو النقصان ولكن الأغلب خاصة في كبار السن هو الأرق ونقص نوعى وكمي لعدد ساعات النوم مع المعاناة من الأحلام المزعجة والنوم </a:t>
            </a:r>
            <a:r>
              <a:rPr lang="ar-SA" sz="36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القلق.</a:t>
            </a:r>
            <a:r>
              <a:rPr lang="ar-SA" sz="3600" dirty="0">
                <a:ln w="18415" cmpd="sng">
                  <a:solidFill>
                    <a:srgbClr val="FFFFFF"/>
                  </a:solidFill>
                  <a:prstDash val="solid"/>
                </a:ln>
                <a:solidFill>
                  <a:schemeClr val="bg1"/>
                </a:solidFill>
                <a:effectLst>
                  <a:outerShdw blurRad="63500" dir="3600000" algn="tl" rotWithShape="0">
                    <a:srgbClr val="000000">
                      <a:alpha val="70000"/>
                    </a:srgbClr>
                  </a:outerShdw>
                </a:effectLst>
              </a:rPr>
              <a:t> تناقص النشاط الحركي والطاقة وشعور المريض بالكسل وسرعة التعب ولكن أحياناً أيضاً يحدث العكس ولكن لا يكون في صورة نشاط منظم مفيد وإنما في صورة إفراط حركي وهياج بلا هدف صعوبة التركيز ونقص القدرة على التفكير المنظم مما يتسبب في كثرة السرحان ورسوب بعض الطلاب أو فشل بعض الموظفين في أداء أعمالهم.</a:t>
            </a:r>
            <a:endParaRPr lang="en-US" sz="36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742950" indent="-742950">
              <a:buFont typeface="+mj-lt"/>
              <a:buAutoNum type="arabicPeriod"/>
            </a:pPr>
            <a:endParaRPr lang="ar-AE" sz="3600" dirty="0" smtClean="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742950" indent="-742950">
              <a:buFont typeface="+mj-lt"/>
              <a:buAutoNum type="arabicPeriod"/>
            </a:pPr>
            <a:r>
              <a:rPr lang="ar-SA" sz="36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الشعور </a:t>
            </a:r>
            <a:r>
              <a:rPr lang="ar-SA" sz="3600" dirty="0">
                <a:ln w="18415" cmpd="sng">
                  <a:solidFill>
                    <a:srgbClr val="FFFFFF"/>
                  </a:solidFill>
                  <a:prstDash val="solid"/>
                </a:ln>
                <a:solidFill>
                  <a:schemeClr val="bg1"/>
                </a:solidFill>
                <a:effectLst>
                  <a:outerShdw blurRad="63500" dir="3600000" algn="tl" rotWithShape="0">
                    <a:srgbClr val="000000">
                      <a:alpha val="70000"/>
                    </a:srgbClr>
                  </a:outerShdw>
                </a:effectLst>
              </a:rPr>
              <a:t>بالذنب والإثم وعدم قيمة الذات، رغم عدم اقتراف المريض لأي أعمال تدعو لمشاعر الذنب </a:t>
            </a:r>
            <a:r>
              <a:rPr lang="ar-SA" sz="3600" dirty="0" err="1">
                <a:ln w="18415" cmpd="sng">
                  <a:solidFill>
                    <a:srgbClr val="FFFFFF"/>
                  </a:solidFill>
                  <a:prstDash val="solid"/>
                </a:ln>
                <a:solidFill>
                  <a:schemeClr val="bg1"/>
                </a:solidFill>
                <a:effectLst>
                  <a:outerShdw blurRad="63500" dir="3600000" algn="tl" rotWithShape="0">
                    <a:srgbClr val="000000">
                      <a:alpha val="70000"/>
                    </a:srgbClr>
                  </a:outerShdw>
                </a:effectLst>
              </a:rPr>
              <a:t>هذه..</a:t>
            </a:r>
            <a:r>
              <a:rPr lang="ar-SA" sz="3600" dirty="0">
                <a:ln w="18415" cmpd="sng">
                  <a:solidFill>
                    <a:srgbClr val="FFFFFF"/>
                  </a:solidFill>
                  <a:prstDash val="solid"/>
                </a:ln>
                <a:solidFill>
                  <a:schemeClr val="bg1"/>
                </a:solidFill>
                <a:effectLst>
                  <a:outerShdw blurRad="63500" dir="3600000" algn="tl" rotWithShape="0">
                    <a:srgbClr val="000000">
                      <a:alpha val="70000"/>
                    </a:srgbClr>
                  </a:outerShdw>
                </a:effectLst>
              </a:rPr>
              <a:t> ولكنه يرى أنه المسئول عن كل ما يحدث حوله من مصائب وآثام</a:t>
            </a:r>
            <a:r>
              <a:rPr lang="ar-SA" sz="36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a:t>
            </a:r>
            <a:endParaRPr lang="ar-AE" sz="3600" dirty="0" smtClean="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742950" indent="-742950">
              <a:buFont typeface="+mj-lt"/>
              <a:buAutoNum type="arabicPeriod"/>
            </a:pPr>
            <a:endParaRPr lang="ar-AE" sz="3600" dirty="0" smtClean="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742950" indent="-742950">
              <a:buFont typeface="+mj-lt"/>
              <a:buAutoNum type="arabicPeriod"/>
            </a:pPr>
            <a:r>
              <a:rPr lang="ar-SA" sz="36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كثرة </a:t>
            </a:r>
            <a:r>
              <a:rPr lang="ar-SA" sz="3600" dirty="0">
                <a:ln w="18415" cmpd="sng">
                  <a:solidFill>
                    <a:srgbClr val="FFFFFF"/>
                  </a:solidFill>
                  <a:prstDash val="solid"/>
                </a:ln>
                <a:solidFill>
                  <a:schemeClr val="bg1"/>
                </a:solidFill>
                <a:effectLst>
                  <a:outerShdw blurRad="63500" dir="3600000" algn="tl" rotWithShape="0">
                    <a:srgbClr val="000000">
                      <a:alpha val="70000"/>
                    </a:srgbClr>
                  </a:outerShdw>
                </a:effectLst>
              </a:rPr>
              <a:t>الأفكار عن الموت، وعدم قيمة الحياة، وعبثية الوجود، وتمنى </a:t>
            </a:r>
            <a:r>
              <a:rPr lang="ar-SA" sz="36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الموت..</a:t>
            </a:r>
            <a:r>
              <a:rPr lang="ar-SA" sz="3600" dirty="0">
                <a:ln w="18415" cmpd="sng">
                  <a:solidFill>
                    <a:srgbClr val="FFFFFF"/>
                  </a:solidFill>
                  <a:prstDash val="solid"/>
                </a:ln>
                <a:solidFill>
                  <a:schemeClr val="bg1"/>
                </a:solidFill>
                <a:effectLst>
                  <a:outerShdw blurRad="63500" dir="3600000" algn="tl" rotWithShape="0">
                    <a:srgbClr val="000000">
                      <a:alpha val="70000"/>
                    </a:srgbClr>
                  </a:outerShdw>
                </a:effectLst>
              </a:rPr>
              <a:t> بل أحياناً الإقدام على الانتحار في حالات الاكتئاب المتقدمة.</a:t>
            </a:r>
            <a:endParaRPr lang="en-US" sz="36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742950" indent="-742950">
              <a:buFont typeface="+mj-lt"/>
              <a:buAutoNum type="arabicPeriod"/>
            </a:pPr>
            <a:endParaRPr lang="ar-AE" sz="3600" dirty="0" smtClean="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742950" indent="-742950">
              <a:buFont typeface="+mj-lt"/>
              <a:buAutoNum type="arabicPeriod"/>
            </a:pPr>
            <a:r>
              <a:rPr lang="ar-SA" sz="36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وموضوع </a:t>
            </a:r>
            <a:r>
              <a:rPr lang="ar-SA" sz="3600" dirty="0">
                <a:ln w="18415" cmpd="sng">
                  <a:solidFill>
                    <a:srgbClr val="FFFFFF"/>
                  </a:solidFill>
                  <a:prstDash val="solid"/>
                </a:ln>
                <a:solidFill>
                  <a:schemeClr val="bg1"/>
                </a:solidFill>
                <a:effectLst>
                  <a:outerShdw blurRad="63500" dir="3600000" algn="tl" rotWithShape="0">
                    <a:srgbClr val="000000">
                      <a:alpha val="70000"/>
                    </a:srgbClr>
                  </a:outerShdw>
                </a:effectLst>
              </a:rPr>
              <a:t>الانتحار يجب أن يؤخذ مأخذ الجد عند وجود أى دلالات أو أعراض اكتئاب لأن الثابت أن 15% من مرضى الاكتئاب ينتحرون، وان مريض الاكتئاب إذا صرح أو ألمح بالرغبة في الموت فانه ينفذها وينتحر بالفعل</a:t>
            </a:r>
            <a:r>
              <a:rPr lang="ar-SA" sz="36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a:t>
            </a:r>
            <a:endParaRPr lang="en-US" sz="36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pPr marL="514350" indent="-514350">
              <a:buFont typeface="+mj-lt"/>
              <a:buAutoNum type="arabicPeriod"/>
            </a:pPr>
            <a:endParaRPr lang="en-US" sz="36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endParaRPr lang="ar-SA" dirty="0"/>
          </a:p>
        </p:txBody>
      </p:sp>
    </p:spTree>
  </p:cSld>
  <p:clrMapOvr>
    <a:masterClrMapping/>
  </p:clrMapOvr>
  <p:transition>
    <p:checke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blipFill>
            <a:blip r:embed="rId2" cstate="print"/>
            <a:tile tx="0" ty="0" sx="100000" sy="100000" flip="none" algn="tl"/>
          </a:blipFill>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AE"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3- أسابه</a:t>
            </a:r>
            <a:endParaRPr lang="ar-SA"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عنصر نائب للمحتوى 2"/>
          <p:cNvSpPr>
            <a:spLocks noGrp="1"/>
          </p:cNvSpPr>
          <p:nvPr>
            <p:ph idx="1"/>
          </p:nvPr>
        </p:nvSpPr>
        <p:spPr>
          <a:blipFill>
            <a:blip r:embed="rId3" cstate="print"/>
            <a:tile tx="0" ty="0" sx="100000" sy="100000" flip="none" algn="tl"/>
          </a:blipFill>
        </p:spPr>
        <p:txBody>
          <a:bodyPr>
            <a:normAutofit fontScale="92500" lnSpcReduction="10000"/>
          </a:bodyPr>
          <a:lstStyle/>
          <a:p>
            <a:pPr>
              <a:buNone/>
            </a:pPr>
            <a:r>
              <a:rPr lang="ar-AE" dirty="0" smtClean="0"/>
              <a:t>    </a:t>
            </a:r>
            <a:r>
              <a:rPr lang="ar-AE" sz="2900" dirty="0">
                <a:ln w="18415" cmpd="sng">
                  <a:solidFill>
                    <a:srgbClr val="FFFFFF"/>
                  </a:solidFill>
                  <a:prstDash val="solid"/>
                </a:ln>
                <a:solidFill>
                  <a:schemeClr val="bg1"/>
                </a:solidFill>
                <a:effectLst>
                  <a:outerShdw blurRad="63500" dir="3600000" algn="tl" rotWithShape="0">
                    <a:srgbClr val="000000">
                      <a:alpha val="70000"/>
                    </a:srgbClr>
                  </a:outerShdw>
                </a:effectLst>
              </a:rPr>
              <a:t>بعض انواع الاكتئاب تبدو وشيكة الحدوث نما ان تبدو الامور على غير ما يرام، في حين لا يظهر بعض آخر </a:t>
            </a:r>
            <a:r>
              <a:rPr lang="ar-AE"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الا</a:t>
            </a:r>
            <a:r>
              <a:rPr lang="ar-AE" sz="2900" dirty="0">
                <a:ln w="18415" cmpd="sng">
                  <a:solidFill>
                    <a:srgbClr val="FFFFFF"/>
                  </a:solidFill>
                  <a:prstDash val="solid"/>
                </a:ln>
                <a:solidFill>
                  <a:schemeClr val="bg1"/>
                </a:solidFill>
                <a:effectLst>
                  <a:outerShdw blurRad="63500" dir="3600000" algn="tl" rotWithShape="0">
                    <a:srgbClr val="000000">
                      <a:alpha val="70000"/>
                    </a:srgbClr>
                  </a:outerShdw>
                </a:effectLst>
              </a:rPr>
              <a:t> بعد التعرض </a:t>
            </a:r>
            <a:r>
              <a:rPr lang="ar-AE"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لاسباب</a:t>
            </a:r>
            <a:r>
              <a:rPr lang="ar-AE" sz="2900" dirty="0">
                <a:ln w="18415" cmpd="sng">
                  <a:solidFill>
                    <a:srgbClr val="FFFFFF"/>
                  </a:solidFill>
                  <a:prstDash val="solid"/>
                </a:ln>
                <a:solidFill>
                  <a:schemeClr val="bg1"/>
                </a:solidFill>
                <a:effectLst>
                  <a:outerShdw blurRad="63500" dir="3600000" algn="tl" rotWithShape="0">
                    <a:srgbClr val="000000">
                      <a:alpha val="70000"/>
                    </a:srgbClr>
                  </a:outerShdw>
                </a:effectLst>
              </a:rPr>
              <a:t> الجوهرية: صراع عائلي، صعوبات </a:t>
            </a:r>
            <a:r>
              <a:rPr lang="ar-AE"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اقتصادية، </a:t>
            </a:r>
            <a:r>
              <a:rPr lang="ar-AE" sz="2900" dirty="0">
                <a:ln w="18415" cmpd="sng">
                  <a:solidFill>
                    <a:srgbClr val="FFFFFF"/>
                  </a:solidFill>
                  <a:prstDash val="solid"/>
                </a:ln>
                <a:solidFill>
                  <a:schemeClr val="bg1"/>
                </a:solidFill>
                <a:effectLst>
                  <a:outerShdw blurRad="63500" dir="3600000" algn="tl" rotWithShape="0">
                    <a:srgbClr val="000000">
                      <a:alpha val="70000"/>
                    </a:srgbClr>
                  </a:outerShdw>
                </a:effectLst>
              </a:rPr>
              <a:t>..</a:t>
            </a:r>
            <a:r>
              <a:rPr lang="ar-AE"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الخ.</a:t>
            </a:r>
            <a:r>
              <a:rPr lang="ar-AE" sz="2900" dirty="0">
                <a:ln w="18415" cmpd="sng">
                  <a:solidFill>
                    <a:srgbClr val="FFFFFF"/>
                  </a:solidFill>
                  <a:prstDash val="solid"/>
                </a:ln>
                <a:solidFill>
                  <a:schemeClr val="bg1"/>
                </a:solidFill>
                <a:effectLst>
                  <a:outerShdw blurRad="63500" dir="3600000" algn="tl" rotWithShape="0">
                    <a:srgbClr val="000000">
                      <a:alpha val="70000"/>
                    </a:srgbClr>
                  </a:outerShdw>
                </a:effectLst>
              </a:rPr>
              <a:t> ومع </a:t>
            </a:r>
            <a:r>
              <a:rPr lang="ar-AE"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ذلك </a:t>
            </a:r>
            <a:r>
              <a:rPr lang="ar-AE" sz="2900" dirty="0">
                <a:ln w="18415" cmpd="sng">
                  <a:solidFill>
                    <a:srgbClr val="FFFFFF"/>
                  </a:solidFill>
                  <a:prstDash val="solid"/>
                </a:ln>
                <a:solidFill>
                  <a:schemeClr val="bg1"/>
                </a:solidFill>
                <a:effectLst>
                  <a:outerShdw blurRad="63500" dir="3600000" algn="tl" rotWithShape="0">
                    <a:srgbClr val="000000">
                      <a:alpha val="70000"/>
                    </a:srgbClr>
                  </a:outerShdw>
                </a:effectLst>
              </a:rPr>
              <a:t>، لا يتعرض الكثير من </a:t>
            </a:r>
            <a:r>
              <a:rPr lang="ar-AE"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االفراد</a:t>
            </a:r>
            <a:r>
              <a:rPr lang="ar-AE" sz="2900" dirty="0">
                <a:ln w="18415" cmpd="sng">
                  <a:solidFill>
                    <a:srgbClr val="FFFFFF"/>
                  </a:solidFill>
                  <a:prstDash val="solid"/>
                </a:ln>
                <a:solidFill>
                  <a:schemeClr val="bg1"/>
                </a:solidFill>
                <a:effectLst>
                  <a:outerShdw blurRad="63500" dir="3600000" algn="tl" rotWithShape="0">
                    <a:srgbClr val="000000">
                      <a:alpha val="70000"/>
                    </a:srgbClr>
                  </a:outerShdw>
                </a:effectLst>
              </a:rPr>
              <a:t> الذين يعانون من هذه المشاكل </a:t>
            </a:r>
            <a:r>
              <a:rPr lang="ar-AE"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للاصابة</a:t>
            </a:r>
            <a:r>
              <a:rPr lang="ar-AE" sz="29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AE"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بالاكتئا</a:t>
            </a:r>
            <a:r>
              <a:rPr lang="ar-AE" sz="2900" dirty="0">
                <a:ln w="18415" cmpd="sng">
                  <a:solidFill>
                    <a:srgbClr val="FFFFFF"/>
                  </a:solidFill>
                  <a:prstDash val="solid"/>
                </a:ln>
                <a:solidFill>
                  <a:schemeClr val="bg1"/>
                </a:solidFill>
                <a:effectLst>
                  <a:outerShdw blurRad="63500" dir="3600000" algn="tl" rotWithShape="0">
                    <a:srgbClr val="000000">
                      <a:alpha val="70000"/>
                    </a:srgbClr>
                  </a:outerShdw>
                </a:effectLst>
              </a:rPr>
              <a:t>: يعتقد معظم العلماء النفس ان الاكتئاب ينجم عن التداخل القائم بين حوادث الحياة الضاغطة على الفرد وقابليته(استعداداته) النفسية والبيولوجية للعطب، أي للوقوع فريسة </a:t>
            </a:r>
            <a:r>
              <a:rPr lang="ar-AE"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الاضطراب.</a:t>
            </a:r>
            <a:r>
              <a:rPr lang="ar-AE" sz="2900" dirty="0">
                <a:ln w="18415" cmpd="sng">
                  <a:solidFill>
                    <a:srgbClr val="FFFFFF"/>
                  </a:solidFill>
                  <a:prstDash val="solid"/>
                </a:ln>
                <a:solidFill>
                  <a:schemeClr val="bg1"/>
                </a:solidFill>
                <a:effectLst>
                  <a:outerShdw blurRad="63500" dir="3600000" algn="tl" rotWithShape="0">
                    <a:srgbClr val="000000">
                      <a:alpha val="70000"/>
                    </a:srgbClr>
                  </a:outerShdw>
                </a:effectLst>
              </a:rPr>
              <a:t> بتعبير آخر نقول، ان كان للعوامل </a:t>
            </a:r>
            <a:r>
              <a:rPr lang="ar-AE"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التفسية</a:t>
            </a:r>
            <a:r>
              <a:rPr lang="ar-AE" sz="2900" dirty="0">
                <a:ln w="18415" cmpd="sng">
                  <a:solidFill>
                    <a:srgbClr val="FFFFFF"/>
                  </a:solidFill>
                  <a:prstDash val="solid"/>
                </a:ln>
                <a:solidFill>
                  <a:schemeClr val="bg1"/>
                </a:solidFill>
                <a:effectLst>
                  <a:outerShdw blurRad="63500" dir="3600000" algn="tl" rotWithShape="0">
                    <a:srgbClr val="000000">
                      <a:alpha val="70000"/>
                    </a:srgbClr>
                  </a:outerShdw>
                </a:effectLst>
              </a:rPr>
              <a:t> والبيئية تثيرها على تطور </a:t>
            </a:r>
            <a:r>
              <a:rPr lang="ar-AE"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الاكتئاب </a:t>
            </a:r>
            <a:r>
              <a:rPr lang="ar-AE" sz="2900" dirty="0">
                <a:ln w="18415" cmpd="sng">
                  <a:solidFill>
                    <a:srgbClr val="FFFFFF"/>
                  </a:solidFill>
                  <a:prstDash val="solid"/>
                </a:ln>
                <a:solidFill>
                  <a:schemeClr val="bg1"/>
                </a:solidFill>
                <a:effectLst>
                  <a:outerShdw blurRad="63500" dir="3600000" algn="tl" rotWithShape="0">
                    <a:srgbClr val="000000">
                      <a:alpha val="70000"/>
                    </a:srgbClr>
                  </a:outerShdw>
                </a:effectLst>
              </a:rPr>
              <a:t>(الثنائي القطبية بوجه خاص)، فان </a:t>
            </a:r>
            <a:r>
              <a:rPr lang="ar-AE"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للاختلالات</a:t>
            </a:r>
            <a:r>
              <a:rPr lang="ar-AE" sz="29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AE"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الوظائفية </a:t>
            </a:r>
            <a:r>
              <a:rPr lang="ar-AE" sz="2900" dirty="0">
                <a:ln w="18415" cmpd="sng">
                  <a:solidFill>
                    <a:srgbClr val="FFFFFF"/>
                  </a:solidFill>
                  <a:prstDash val="solid"/>
                </a:ln>
                <a:solidFill>
                  <a:schemeClr val="bg1"/>
                </a:solidFill>
                <a:effectLst>
                  <a:outerShdw blurRad="63500" dir="3600000" algn="tl" rotWithShape="0">
                    <a:srgbClr val="000000">
                      <a:alpha val="70000"/>
                    </a:srgbClr>
                  </a:outerShdw>
                </a:effectLst>
              </a:rPr>
              <a:t>– البيولوجية ايضا تأثيرها، وتكون العلاجات </a:t>
            </a:r>
            <a:r>
              <a:rPr lang="ar-AE"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العقاقرية</a:t>
            </a:r>
            <a:r>
              <a:rPr lang="ar-AE" sz="2900" dirty="0">
                <a:ln w="18415" cmpd="sng">
                  <a:solidFill>
                    <a:srgbClr val="FFFFFF"/>
                  </a:solidFill>
                  <a:prstDash val="solid"/>
                </a:ln>
                <a:solidFill>
                  <a:schemeClr val="bg1"/>
                </a:solidFill>
                <a:effectLst>
                  <a:outerShdw blurRad="63500" dir="3600000" algn="tl" rotWithShape="0">
                    <a:srgbClr val="000000">
                      <a:alpha val="70000"/>
                    </a:srgbClr>
                  </a:outerShdw>
                </a:effectLst>
              </a:rPr>
              <a:t> المسماة </a:t>
            </a:r>
            <a:r>
              <a:rPr lang="ar-AE"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هورمونية</a:t>
            </a:r>
            <a:r>
              <a:rPr lang="ar-AE" sz="2900" dirty="0">
                <a:ln w="18415" cmpd="sng">
                  <a:solidFill>
                    <a:srgbClr val="FFFFFF"/>
                  </a:solidFill>
                  <a:prstDash val="solid"/>
                </a:ln>
                <a:solidFill>
                  <a:schemeClr val="bg1"/>
                </a:solidFill>
                <a:effectLst>
                  <a:outerShdw blurRad="63500" dir="3600000" algn="tl" rotWithShape="0">
                    <a:srgbClr val="000000">
                      <a:alpha val="70000"/>
                    </a:srgbClr>
                  </a:outerShdw>
                </a:effectLst>
              </a:rPr>
              <a:t>، في هذه الحالة، فعّالة، وتقدم مساعدة قيمة جدا انها تنظم المزاج(</a:t>
            </a:r>
            <a:r>
              <a:rPr lang="ar-AE"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كاملاح</a:t>
            </a:r>
            <a:r>
              <a:rPr lang="ar-AE" sz="29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AE"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الليتيوم</a:t>
            </a:r>
            <a:r>
              <a:rPr lang="ar-AE" sz="2900" dirty="0">
                <a:ln w="18415" cmpd="sng">
                  <a:solidFill>
                    <a:srgbClr val="FFFFFF"/>
                  </a:solidFill>
                  <a:prstDash val="solid"/>
                </a:ln>
                <a:solidFill>
                  <a:schemeClr val="bg1"/>
                </a:solidFill>
                <a:effectLst>
                  <a:outerShdw blurRad="63500" dir="3600000" algn="tl" rotWithShape="0">
                    <a:srgbClr val="000000">
                      <a:alpha val="70000"/>
                    </a:srgbClr>
                  </a:outerShdw>
                </a:effectLst>
              </a:rPr>
              <a:t> مثلا</a:t>
            </a:r>
            <a:r>
              <a:rPr lang="ar-AE" sz="2900" dirty="0" err="1">
                <a:ln w="18415" cmpd="sng">
                  <a:solidFill>
                    <a:srgbClr val="FFFFFF"/>
                  </a:solidFill>
                  <a:prstDash val="solid"/>
                </a:ln>
                <a:solidFill>
                  <a:schemeClr val="bg1"/>
                </a:solidFill>
                <a:effectLst>
                  <a:outerShdw blurRad="63500" dir="3600000" algn="tl" rotWithShape="0">
                    <a:srgbClr val="000000">
                      <a:alpha val="70000"/>
                    </a:srgbClr>
                  </a:outerShdw>
                </a:effectLst>
              </a:rPr>
              <a:t>).</a:t>
            </a:r>
            <a:endParaRPr lang="en-US" sz="29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endParaRPr lang="ar-SA" dirty="0"/>
          </a:p>
        </p:txBody>
      </p:sp>
    </p:spTree>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descr="178_1142108349.jpg"/>
          <p:cNvPicPr/>
          <p:nvPr/>
        </p:nvPicPr>
        <p:blipFill>
          <a:blip r:embed="rId2" cstate="print">
            <a:duotone>
              <a:schemeClr val="accent6">
                <a:shade val="45000"/>
                <a:satMod val="135000"/>
              </a:schemeClr>
              <a:prstClr val="white"/>
            </a:duotone>
          </a:blip>
          <a:stretch>
            <a:fillRect/>
          </a:stretch>
        </p:blipFill>
        <p:spPr>
          <a:xfrm>
            <a:off x="0" y="4210050"/>
            <a:ext cx="2857500" cy="2647950"/>
          </a:xfrm>
          <a:prstGeom prst="rect">
            <a:avLst/>
          </a:prstGeom>
        </p:spPr>
      </p:pic>
      <p:pic>
        <p:nvPicPr>
          <p:cNvPr id="4" name="صورة 3" descr="178_1142108349.jpg"/>
          <p:cNvPicPr/>
          <p:nvPr/>
        </p:nvPicPr>
        <p:blipFill>
          <a:blip r:embed="rId2" cstate="print">
            <a:duotone>
              <a:schemeClr val="accent6">
                <a:shade val="45000"/>
                <a:satMod val="135000"/>
              </a:schemeClr>
              <a:prstClr val="white"/>
            </a:duotone>
          </a:blip>
          <a:stretch>
            <a:fillRect/>
          </a:stretch>
        </p:blipFill>
        <p:spPr>
          <a:xfrm rot="10800000">
            <a:off x="6286500" y="0"/>
            <a:ext cx="2857500" cy="2647950"/>
          </a:xfrm>
          <a:prstGeom prst="rect">
            <a:avLst/>
          </a:prstGeom>
        </p:spPr>
      </p:pic>
      <p:sp>
        <p:nvSpPr>
          <p:cNvPr id="2" name="عنوان 1"/>
          <p:cNvSpPr>
            <a:spLocks noGrp="1"/>
          </p:cNvSpPr>
          <p:nvPr>
            <p:ph type="title"/>
          </p:nvPr>
        </p:nvSpPr>
        <p:spPr/>
        <p:txBody>
          <a:bodyPr/>
          <a:lstStyle/>
          <a:p>
            <a:r>
              <a:rPr lang="ar-AE"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الفصل</a:t>
            </a:r>
            <a:r>
              <a:rPr lang="ar-AE" dirty="0" smtClean="0"/>
              <a:t> </a:t>
            </a:r>
            <a:r>
              <a:rPr lang="ar-AE"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الثاني</a:t>
            </a:r>
            <a:endParaRPr lang="ar-SA"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عنصر نائب للمحتوى 2"/>
          <p:cNvSpPr>
            <a:spLocks noGrp="1"/>
          </p:cNvSpPr>
          <p:nvPr>
            <p:ph idx="1"/>
          </p:nvPr>
        </p:nvSpPr>
        <p:spPr/>
        <p:txBody>
          <a:bodyPr/>
          <a:lstStyle/>
          <a:p>
            <a:pPr>
              <a:buFont typeface="Wingdings" pitchFamily="2" charset="2"/>
              <a:buChar char="v"/>
            </a:pPr>
            <a:r>
              <a:rPr lang="ar-AE" dirty="0"/>
              <a:t> </a:t>
            </a:r>
            <a:r>
              <a:rPr lang="ar-AE"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انتشاره </a:t>
            </a:r>
            <a:r>
              <a:rPr lang="ar-AE"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وأنواعة</a:t>
            </a:r>
            <a:r>
              <a:rPr lang="ar-AE"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ar-AE"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t>
            </a:r>
            <a:endParaRPr lang="ar-AE"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buNone/>
            </a:pPr>
            <a:endParaRPr lang="ar-AE" dirty="0" smtClean="0"/>
          </a:p>
          <a:p>
            <a:pPr marL="514350" indent="-514350">
              <a:buFont typeface="+mj-lt"/>
              <a:buAutoNum type="arabicPeriod"/>
            </a:pPr>
            <a:r>
              <a:rPr lang="ar-AE"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انتشارة</a:t>
            </a:r>
            <a:r>
              <a:rPr lang="ar-AE"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p>
          <a:p>
            <a:pPr marL="514350" indent="-514350">
              <a:buFont typeface="+mj-lt"/>
              <a:buAutoNum type="arabicPeriod"/>
            </a:pPr>
            <a:r>
              <a:rPr lang="ar-AE"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أنواعة</a:t>
            </a:r>
            <a:endParaRPr lang="ar-AE"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514350" indent="-514350">
              <a:buFont typeface="+mj-lt"/>
              <a:buAutoNum type="arabicPeriod"/>
            </a:pPr>
            <a:r>
              <a:rPr lang="ar-AE"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الانتحار </a:t>
            </a:r>
            <a:r>
              <a:rPr lang="ar-AE"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والاكتئاب</a:t>
            </a:r>
            <a:endParaRPr lang="ar-AE"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514350" indent="-514350">
              <a:buFont typeface="+mj-lt"/>
              <a:buAutoNum type="arabicPeriod"/>
            </a:pPr>
            <a:r>
              <a:rPr lang="ar-AE"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الاكتأب</a:t>
            </a:r>
            <a:r>
              <a:rPr lang="ar-AE"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يعالج</a:t>
            </a:r>
          </a:p>
          <a:p>
            <a:pPr marL="514350" indent="-514350">
              <a:buFont typeface="+mj-lt"/>
              <a:buAutoNum type="arabicPeriod"/>
            </a:pPr>
            <a:endParaRPr lang="ar-SA" dirty="0"/>
          </a:p>
        </p:txBody>
      </p:sp>
    </p:spTree>
  </p:cSld>
  <p:clrMapOvr>
    <a:masterClrMapping/>
  </p:clrMapOvr>
  <p:transition>
    <p:wipe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544" y="260648"/>
            <a:ext cx="8229600" cy="1224136"/>
          </a:xfrm>
          <a:blipFill>
            <a:blip r:embed="rId2" cstate="print"/>
            <a:tile tx="0" ty="0" sx="100000" sy="100000" flip="none" algn="tl"/>
          </a:blipFill>
        </p:spPr>
        <p:txBody>
          <a:bodyPr>
            <a:normAutofit fontScale="90000"/>
          </a:bodyPr>
          <a:lstStyle/>
          <a:p>
            <a:pPr algn="r"/>
            <a:r>
              <a:rPr lang="ar-AE" sz="49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الفصل </a:t>
            </a:r>
            <a:r>
              <a:rPr lang="ar-AE" sz="4900"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الثاني:</a:t>
            </a:r>
            <a:r>
              <a:rPr lang="ar-AE" dirty="0" smtClean="0"/>
              <a:t/>
            </a:r>
            <a:br>
              <a:rPr lang="ar-AE" dirty="0" smtClean="0"/>
            </a:br>
            <a:r>
              <a:rPr lang="ar-AE" dirty="0" smtClean="0"/>
              <a:t>                         </a:t>
            </a:r>
            <a:r>
              <a:rPr lang="ar-AE" sz="49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a:t>
            </a:r>
            <a:r>
              <a:rPr lang="ar-AE" sz="49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ar-AE" sz="4900"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أنتشاره</a:t>
            </a:r>
            <a:endParaRPr lang="ar-SA" sz="49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عنصر نائب للمحتوى 2"/>
          <p:cNvSpPr>
            <a:spLocks noGrp="1"/>
          </p:cNvSpPr>
          <p:nvPr>
            <p:ph idx="1"/>
          </p:nvPr>
        </p:nvSpPr>
        <p:spPr>
          <a:xfrm>
            <a:off x="457200" y="1484784"/>
            <a:ext cx="8229600" cy="4641379"/>
          </a:xfrm>
          <a:blipFill>
            <a:blip r:embed="rId3" cstate="print"/>
            <a:tile tx="0" ty="0" sx="100000" sy="100000" flip="none" algn="tl"/>
          </a:blipFill>
        </p:spPr>
        <p:txBody>
          <a:bodyPr>
            <a:normAutofit fontScale="55000" lnSpcReduction="20000"/>
          </a:bodyPr>
          <a:lstStyle/>
          <a:p>
            <a:pPr lvl="0">
              <a:buNone/>
            </a:pPr>
            <a:r>
              <a:rPr lang="ar-AE" sz="3900" dirty="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SA" sz="3900" dirty="0">
                <a:ln w="18415" cmpd="sng">
                  <a:solidFill>
                    <a:srgbClr val="FFFFFF"/>
                  </a:solidFill>
                  <a:prstDash val="solid"/>
                </a:ln>
                <a:solidFill>
                  <a:schemeClr val="bg1"/>
                </a:solidFill>
                <a:effectLst>
                  <a:outerShdw blurRad="63500" dir="3600000" algn="tl" rotWithShape="0">
                    <a:srgbClr val="000000">
                      <a:alpha val="70000"/>
                    </a:srgbClr>
                  </a:outerShdw>
                </a:effectLst>
              </a:rPr>
              <a:t>إن أعراض الاكتئاب تنتشر في المجتمع بمعدل يتراوح ما </a:t>
            </a:r>
            <a:r>
              <a:rPr lang="ar-SA" sz="3900" dirty="0" err="1">
                <a:ln w="18415" cmpd="sng">
                  <a:solidFill>
                    <a:srgbClr val="FFFFFF"/>
                  </a:solidFill>
                  <a:prstDash val="solid"/>
                </a:ln>
                <a:solidFill>
                  <a:schemeClr val="bg1"/>
                </a:solidFill>
                <a:effectLst>
                  <a:outerShdw blurRad="63500" dir="3600000" algn="tl" rotWithShape="0">
                    <a:srgbClr val="000000">
                      <a:alpha val="70000"/>
                    </a:srgbClr>
                  </a:outerShdw>
                </a:effectLst>
              </a:rPr>
              <a:t>بين13</a:t>
            </a:r>
            <a:r>
              <a:rPr lang="ar-SA" sz="3900" dirty="0">
                <a:ln w="18415" cmpd="sng">
                  <a:solidFill>
                    <a:srgbClr val="FFFFFF"/>
                  </a:solidFill>
                  <a:prstDash val="solid"/>
                </a:ln>
                <a:solidFill>
                  <a:schemeClr val="bg1"/>
                </a:solidFill>
                <a:effectLst>
                  <a:outerShdw blurRad="63500" dir="3600000" algn="tl" rotWithShape="0">
                    <a:srgbClr val="000000">
                      <a:alpha val="70000"/>
                    </a:srgbClr>
                  </a:outerShdw>
                </a:effectLst>
              </a:rPr>
              <a:t>-20% من السكان، ومن هؤلاء هناك 7% يعانون من حالات اكتئاب شديدة وهذه الدراسات شملت العديد من الدول في العالم ويبدو من بعض الدراسات أن الدول قد تتراوح في معدلات الاكتئاب ولكن بكل المقاييس تبقى هذه النسب مرتفعة وقد يكون المعدل في العالم العربي على الحد الأدنى لأنه يقع في مناطق أكثر تعرضا لأشعة الشمس، ومع أن يصيب كل الأعمار لكنة أكثر ظهوراً في العقد الثالث والرابع من العمر، وهي قمة سنوات العطاء عند الفرد، ومعروف أن الاكتئاب أكثر انتشاراً بين النساء منها بين الرجال بثلاثة أضعاف على الأقل، كما أن غير المتزوجين والأرامل والمطلقين أكثر عرضة من المتزوجين خصوصاً من الرجال أما بين النساء فيبدو الزواج يزيد من فرص الاكتئاب، كما أن هنالك ميلاً لفئات معينة من الناس لاكتئاب أكثر من غيرها، مثل الأشخاص ذوي الشخصيات المتطرفة، ومن يعانون أمراض مزمنة أو أمراض خطيرة، ومن يتعاطون الكحول والمخدرات، كما ترفع معدلات الاكتئاب في نزلاء السجون أما بالنسبة للطبقات الاجتماعية والثقافية فمن الواضح أن جميع الطبقات تصاب بالاكتئاب، مع أن هناك بعض المؤشرات تفيد أن الطبقات المتوسطة أقل تعرضاً للاكتئاب والانتحار من الطبقات الأقل حظاً والعالية، أي الطبقات الواقعة على طرف السلم الاجتماعي والاقتصادي.</a:t>
            </a:r>
            <a:endParaRPr lang="en-US" sz="39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a:p>
            <a:endParaRPr lang="ar-SA" dirty="0"/>
          </a:p>
        </p:txBody>
      </p:sp>
    </p:spTree>
  </p:cSld>
  <p:clrMapOvr>
    <a:masterClrMapping/>
  </p:clrMapOvr>
  <p:transition>
    <p:wipe dir="u"/>
  </p:transition>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189</TotalTime>
  <Words>2415</Words>
  <Application>Microsoft Office PowerPoint</Application>
  <PresentationFormat>عرض على الشاشة (3:4)‏</PresentationFormat>
  <Paragraphs>115</Paragraphs>
  <Slides>23</Slides>
  <Notes>0</Notes>
  <HiddenSlides>0</HiddenSlides>
  <MMClips>0</MMClips>
  <ScaleCrop>false</ScaleCrop>
  <HeadingPairs>
    <vt:vector size="4" baseType="variant">
      <vt:variant>
        <vt:lpstr>سمة</vt:lpstr>
      </vt:variant>
      <vt:variant>
        <vt:i4>1</vt:i4>
      </vt:variant>
      <vt:variant>
        <vt:lpstr>عناوين الشرائح</vt:lpstr>
      </vt:variant>
      <vt:variant>
        <vt:i4>23</vt:i4>
      </vt:variant>
    </vt:vector>
  </HeadingPairs>
  <TitlesOfParts>
    <vt:vector size="24" baseType="lpstr">
      <vt:lpstr>سمة Office</vt:lpstr>
      <vt:lpstr>        دولة الامارات العربية المتحدة           وزارة التربية والتعليم          منطقة الفجيرة التعليمية        مدرسة مربح  للتعليم الثانوي للبنات   </vt:lpstr>
      <vt:lpstr>الفهرس               </vt:lpstr>
      <vt:lpstr>المقدمة</vt:lpstr>
      <vt:lpstr>الفصل الاول</vt:lpstr>
      <vt:lpstr>     الفصل الاول :                  1- مفهوم الاكتئاب</vt:lpstr>
      <vt:lpstr>أعراضه </vt:lpstr>
      <vt:lpstr>3- أسابه</vt:lpstr>
      <vt:lpstr>الفصل الثاني</vt:lpstr>
      <vt:lpstr>الفصل الثاني:                          1- أنتشاره</vt:lpstr>
      <vt:lpstr>أنواعة</vt:lpstr>
      <vt:lpstr>نوبة الاكتئاب الكبرى</vt:lpstr>
      <vt:lpstr>اضطراب العاطفة الموسمية (بالإنجليزية: Seasonal affective disorder) ويمكن اعتبار هذا النوع من الكآبة أحد الفروع الثانوية من نوبة الاكتئاب الكبرى إذ تظهر نفس الأعراض والشروط المطلوبة للتشخيص مع فرق واحد ألا وهو ارتباطها بفصل معين من فصول السنة وعادة ما تبدأ نوبة الاكتئاب الكبرى في موسم الخريف أو الشتاء وتنتهي بحلول الربيع وفي حالات نادرة تبدأ في الصيف وتنتهي في الشتاء ولتشخيص هذا النوع يجب أن تكون العلاقة بين الموسم ونوبة الاكتئاب الكبرى موجودة على الأقل لمدة سنتين مع عدم الإصابة بنوبة الاكتئاب الكبرى في مواسم أخرى من السنة ويجب ألا يكون مرتبطا بعوامل توتر خارجية حدثت في الموسم المعين. تكون أعراض الكآبة الموسمية عادة الشعول بالخمول وكثرة الأكل وخاصة الحلويات وينتشر هذا النوع من الكآبة عادة في المناطق الباردة ذات الشتاء الطويل. </vt:lpstr>
      <vt:lpstr>الشريحة 13</vt:lpstr>
      <vt:lpstr>3- الانتحار والاكتئاب</vt:lpstr>
      <vt:lpstr>الاكتئاب يعالج </vt:lpstr>
      <vt:lpstr>الفصل الثالث</vt:lpstr>
      <vt:lpstr> الفصل الثالث                           1- طرق اخرى للعلاج </vt:lpstr>
      <vt:lpstr>شخصيات مشهورة عانت الاكتئاب</vt:lpstr>
      <vt:lpstr>نصائح اخرى مهمه في علاج الاكتئاب</vt:lpstr>
      <vt:lpstr>الشريحة 20</vt:lpstr>
      <vt:lpstr>الخاتمة</vt:lpstr>
      <vt:lpstr>أهداف</vt:lpstr>
      <vt:lpstr>المصادر والمراجع</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دولة الامارات العربية المتحدة           وزارة التربية والتعليم          منطقة الفجيرة التعليمية        مدرسة مربح  للتعليم الثانوي للبنات</dc:title>
  <dc:creator>uae</dc:creator>
  <cp:lastModifiedBy>uae</cp:lastModifiedBy>
  <cp:revision>29</cp:revision>
  <dcterms:created xsi:type="dcterms:W3CDTF">2013-05-07T22:52:52Z</dcterms:created>
  <dcterms:modified xsi:type="dcterms:W3CDTF">2013-10-06T19:27:37Z</dcterms:modified>
</cp:coreProperties>
</file>