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25EF"/>
    <a:srgbClr val="EE0CCE"/>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70" d="100"/>
          <a:sy n="70" d="100"/>
        </p:scale>
        <p:origin x="-116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172144C-A755-4D1E-BA90-CDB420780A6E}" type="datetimeFigureOut">
              <a:rPr lang="ar-SA" smtClean="0"/>
              <a:pPr/>
              <a:t>02/12/1434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4CF8C6BB-58EC-4A87-A2BE-7C25AD9CC8BF}"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172144C-A755-4D1E-BA90-CDB420780A6E}" type="datetimeFigureOut">
              <a:rPr lang="ar-SA" smtClean="0"/>
              <a:pPr/>
              <a:t>02/12/1434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4CF8C6BB-58EC-4A87-A2BE-7C25AD9CC8BF}"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172144C-A755-4D1E-BA90-CDB420780A6E}" type="datetimeFigureOut">
              <a:rPr lang="ar-SA" smtClean="0"/>
              <a:pPr/>
              <a:t>02/12/1434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4CF8C6BB-58EC-4A87-A2BE-7C25AD9CC8BF}"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172144C-A755-4D1E-BA90-CDB420780A6E}" type="datetimeFigureOut">
              <a:rPr lang="ar-SA" smtClean="0"/>
              <a:pPr/>
              <a:t>02/12/1434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4CF8C6BB-58EC-4A87-A2BE-7C25AD9CC8BF}"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172144C-A755-4D1E-BA90-CDB420780A6E}" type="datetimeFigureOut">
              <a:rPr lang="ar-SA" smtClean="0"/>
              <a:pPr/>
              <a:t>02/12/1434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4CF8C6BB-58EC-4A87-A2BE-7C25AD9CC8BF}"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172144C-A755-4D1E-BA90-CDB420780A6E}" type="datetimeFigureOut">
              <a:rPr lang="ar-SA" smtClean="0"/>
              <a:pPr/>
              <a:t>02/12/1434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4CF8C6BB-58EC-4A87-A2BE-7C25AD9CC8BF}"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172144C-A755-4D1E-BA90-CDB420780A6E}" type="datetimeFigureOut">
              <a:rPr lang="ar-SA" smtClean="0"/>
              <a:pPr/>
              <a:t>02/12/1434</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4CF8C6BB-58EC-4A87-A2BE-7C25AD9CC8BF}"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172144C-A755-4D1E-BA90-CDB420780A6E}" type="datetimeFigureOut">
              <a:rPr lang="ar-SA" smtClean="0"/>
              <a:pPr/>
              <a:t>02/12/1434</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4CF8C6BB-58EC-4A87-A2BE-7C25AD9CC8BF}"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172144C-A755-4D1E-BA90-CDB420780A6E}" type="datetimeFigureOut">
              <a:rPr lang="ar-SA" smtClean="0"/>
              <a:pPr/>
              <a:t>02/12/1434</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4CF8C6BB-58EC-4A87-A2BE-7C25AD9CC8BF}"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172144C-A755-4D1E-BA90-CDB420780A6E}" type="datetimeFigureOut">
              <a:rPr lang="ar-SA" smtClean="0"/>
              <a:pPr/>
              <a:t>02/12/1434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4CF8C6BB-58EC-4A87-A2BE-7C25AD9CC8BF}"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172144C-A755-4D1E-BA90-CDB420780A6E}" type="datetimeFigureOut">
              <a:rPr lang="ar-SA" smtClean="0"/>
              <a:pPr/>
              <a:t>02/12/1434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4CF8C6BB-58EC-4A87-A2BE-7C25AD9CC8BF}"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172144C-A755-4D1E-BA90-CDB420780A6E}" type="datetimeFigureOut">
              <a:rPr lang="ar-SA" smtClean="0"/>
              <a:pPr/>
              <a:t>02/12/1434</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4CF8C6BB-58EC-4A87-A2BE-7C25AD9CC8BF}"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islamonline.net/"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مستطيل مستدير الزوايا 4"/>
          <p:cNvSpPr/>
          <p:nvPr/>
        </p:nvSpPr>
        <p:spPr>
          <a:xfrm>
            <a:off x="251520" y="188640"/>
            <a:ext cx="8712968" cy="6408712"/>
          </a:xfrm>
          <a:prstGeom prst="roundRect">
            <a:avLst/>
          </a:prstGeom>
        </p:spPr>
        <p:style>
          <a:lnRef idx="2">
            <a:schemeClr val="accent1">
              <a:shade val="50000"/>
            </a:schemeClr>
          </a:lnRef>
          <a:fillRef idx="1003">
            <a:schemeClr val="lt1"/>
          </a:fillRef>
          <a:effectRef idx="0">
            <a:schemeClr val="accent1"/>
          </a:effectRef>
          <a:fontRef idx="minor">
            <a:schemeClr val="lt1"/>
          </a:fontRef>
        </p:style>
        <p:txBody>
          <a:bodyPr rtlCol="1" anchor="ctr"/>
          <a:lstStyle/>
          <a:p>
            <a:pPr lvl="0" fontAlgn="base">
              <a:spcBef>
                <a:spcPct val="0"/>
              </a:spcBef>
              <a:spcAft>
                <a:spcPct val="0"/>
              </a:spcAft>
            </a:pPr>
            <a:r>
              <a:rPr lang="ar-AE" sz="2000" dirty="0">
                <a:solidFill>
                  <a:srgbClr val="002060"/>
                </a:solidFill>
                <a:latin typeface="Cambria" pitchFamily="18" charset="0"/>
                <a:ea typeface="Times New Roman" pitchFamily="18" charset="0"/>
                <a:cs typeface="PT Bold Heading" pitchFamily="2" charset="-78"/>
              </a:rPr>
              <a:t>بحث </a:t>
            </a:r>
            <a:r>
              <a:rPr lang="ar-AE" sz="2000" dirty="0" err="1">
                <a:solidFill>
                  <a:srgbClr val="002060"/>
                </a:solidFill>
                <a:latin typeface="Cambria" pitchFamily="18" charset="0"/>
                <a:ea typeface="Times New Roman" pitchFamily="18" charset="0"/>
                <a:cs typeface="PT Bold Heading" pitchFamily="2" charset="-78"/>
              </a:rPr>
              <a:t>عن </a:t>
            </a:r>
            <a:r>
              <a:rPr lang="ar-AE" sz="2000" dirty="0" err="1" smtClean="0">
                <a:solidFill>
                  <a:srgbClr val="002060"/>
                </a:solidFill>
                <a:latin typeface="Cambria" pitchFamily="18" charset="0"/>
                <a:ea typeface="Times New Roman" pitchFamily="18" charset="0"/>
                <a:cs typeface="PT Bold Heading" pitchFamily="2" charset="-78"/>
              </a:rPr>
              <a:t>:-</a:t>
            </a:r>
            <a:endParaRPr lang="en-US" sz="4800" dirty="0">
              <a:solidFill>
                <a:srgbClr val="002060"/>
              </a:solidFill>
              <a:latin typeface="Cambria" pitchFamily="18" charset="0"/>
              <a:ea typeface="Times New Roman" pitchFamily="18" charset="0"/>
              <a:cs typeface="PT Bold Heading" pitchFamily="2" charset="-78"/>
            </a:endParaRPr>
          </a:p>
          <a:p>
            <a:pPr lvl="0" algn="ctr" eaLnBrk="0" fontAlgn="base" hangingPunct="0">
              <a:spcBef>
                <a:spcPct val="0"/>
              </a:spcBef>
              <a:spcAft>
                <a:spcPct val="0"/>
              </a:spcAft>
            </a:pPr>
            <a:r>
              <a:rPr lang="ar-SA" sz="4800" dirty="0">
                <a:solidFill>
                  <a:srgbClr val="002060"/>
                </a:solidFill>
                <a:latin typeface="Cambria" pitchFamily="18" charset="0"/>
                <a:ea typeface="Times New Roman" pitchFamily="18" charset="0"/>
                <a:cs typeface="PT Bold Heading" pitchFamily="2" charset="-78"/>
              </a:rPr>
              <a:t>آداب التعامل بين الزوجين</a:t>
            </a:r>
            <a:endParaRPr lang="en-US" sz="4800" dirty="0">
              <a:solidFill>
                <a:srgbClr val="002060"/>
              </a:solidFill>
              <a:latin typeface="Cambria" pitchFamily="18" charset="0"/>
              <a:ea typeface="Times New Roman" pitchFamily="18" charset="0"/>
              <a:cs typeface="PT Bold Heading" pitchFamily="2" charset="-78"/>
            </a:endParaRPr>
          </a:p>
          <a:p>
            <a:pPr lvl="0" algn="ctr" eaLnBrk="0" fontAlgn="base" hangingPunct="0">
              <a:spcBef>
                <a:spcPct val="0"/>
              </a:spcBef>
              <a:spcAft>
                <a:spcPct val="0"/>
              </a:spcAft>
            </a:pPr>
            <a:r>
              <a:rPr lang="ar-SA" sz="4800" dirty="0">
                <a:solidFill>
                  <a:srgbClr val="002060"/>
                </a:solidFill>
                <a:latin typeface="Cambria" pitchFamily="18" charset="0"/>
                <a:ea typeface="Times New Roman" pitchFamily="18" charset="0"/>
                <a:cs typeface="PT Bold Heading" pitchFamily="2" charset="-78"/>
              </a:rPr>
              <a:t>الحقوق والواجبات</a:t>
            </a:r>
          </a:p>
          <a:p>
            <a:pPr algn="ctr"/>
            <a:endParaRPr lang="ar-SA" dirty="0"/>
          </a:p>
        </p:txBody>
      </p:sp>
      <p:sp>
        <p:nvSpPr>
          <p:cNvPr id="2" name="عنوان 1"/>
          <p:cNvSpPr>
            <a:spLocks noGrp="1"/>
          </p:cNvSpPr>
          <p:nvPr>
            <p:ph type="title"/>
          </p:nvPr>
        </p:nvSpPr>
        <p:spPr>
          <a:xfrm>
            <a:off x="457200" y="476672"/>
            <a:ext cx="8229600" cy="1080120"/>
          </a:xfrm>
        </p:spPr>
        <p:txBody>
          <a:bodyPr>
            <a:normAutofit fontScale="90000"/>
          </a:bodyPr>
          <a:lstStyle/>
          <a:p>
            <a:pPr algn="r"/>
            <a:r>
              <a:rPr lang="ar-AE" sz="2200" b="1" dirty="0" smtClean="0">
                <a:solidFill>
                  <a:srgbClr val="00B0F0"/>
                </a:solidFill>
              </a:rPr>
              <a:t/>
            </a:r>
            <a:br>
              <a:rPr lang="ar-AE" sz="2200" b="1" dirty="0" smtClean="0">
                <a:solidFill>
                  <a:srgbClr val="00B0F0"/>
                </a:solidFill>
              </a:rPr>
            </a:br>
            <a:r>
              <a:rPr lang="ar-AE" sz="2200" b="1" dirty="0">
                <a:solidFill>
                  <a:srgbClr val="00B0F0"/>
                </a:solidFill>
              </a:rPr>
              <a:t/>
            </a:r>
            <a:br>
              <a:rPr lang="ar-AE" sz="2200" b="1" dirty="0">
                <a:solidFill>
                  <a:srgbClr val="00B0F0"/>
                </a:solidFill>
              </a:rPr>
            </a:br>
            <a:r>
              <a:rPr lang="ar-AE" sz="2200" b="1" dirty="0" smtClean="0">
                <a:solidFill>
                  <a:srgbClr val="00B0F0"/>
                </a:solidFill>
              </a:rPr>
              <a:t>   دولة الإمارات العربية المتحدة</a:t>
            </a:r>
            <a:r>
              <a:rPr lang="en-US" sz="2200" dirty="0" smtClean="0">
                <a:solidFill>
                  <a:srgbClr val="00B0F0"/>
                </a:solidFill>
              </a:rPr>
              <a:t/>
            </a:r>
            <a:br>
              <a:rPr lang="en-US" sz="2200" dirty="0" smtClean="0">
                <a:solidFill>
                  <a:srgbClr val="00B0F0"/>
                </a:solidFill>
              </a:rPr>
            </a:br>
            <a:r>
              <a:rPr lang="ar-AE" sz="2200" dirty="0" smtClean="0">
                <a:solidFill>
                  <a:srgbClr val="00B0F0"/>
                </a:solidFill>
              </a:rPr>
              <a:t>   </a:t>
            </a:r>
            <a:r>
              <a:rPr lang="ar-AE" sz="2200" b="1" dirty="0" smtClean="0">
                <a:solidFill>
                  <a:srgbClr val="00B0F0"/>
                </a:solidFill>
              </a:rPr>
              <a:t>وزارة التربية والتعليم </a:t>
            </a:r>
            <a:r>
              <a:rPr lang="en-US" sz="2200" dirty="0" smtClean="0">
                <a:solidFill>
                  <a:srgbClr val="00B0F0"/>
                </a:solidFill>
              </a:rPr>
              <a:t/>
            </a:r>
            <a:br>
              <a:rPr lang="en-US" sz="2200" dirty="0" smtClean="0">
                <a:solidFill>
                  <a:srgbClr val="00B0F0"/>
                </a:solidFill>
              </a:rPr>
            </a:br>
            <a:r>
              <a:rPr lang="ar-AE" sz="2200" dirty="0" smtClean="0">
                <a:solidFill>
                  <a:srgbClr val="00B0F0"/>
                </a:solidFill>
              </a:rPr>
              <a:t>   </a:t>
            </a:r>
            <a:r>
              <a:rPr lang="ar-AE" sz="2200" b="1" dirty="0" smtClean="0">
                <a:solidFill>
                  <a:srgbClr val="00B0F0"/>
                </a:solidFill>
              </a:rPr>
              <a:t>منطقة الفجيرة التعليمية </a:t>
            </a:r>
            <a:r>
              <a:rPr lang="en-US" dirty="0" smtClean="0">
                <a:solidFill>
                  <a:srgbClr val="00B0F0"/>
                </a:solidFill>
              </a:rPr>
              <a:t/>
            </a:r>
            <a:br>
              <a:rPr lang="en-US" dirty="0" smtClean="0">
                <a:solidFill>
                  <a:srgbClr val="00B0F0"/>
                </a:solidFill>
              </a:rPr>
            </a:br>
            <a:endParaRPr lang="ar-SA" dirty="0"/>
          </a:p>
        </p:txBody>
      </p:sp>
      <p:sp>
        <p:nvSpPr>
          <p:cNvPr id="6" name="شكل بيضاوي 5"/>
          <p:cNvSpPr/>
          <p:nvPr/>
        </p:nvSpPr>
        <p:spPr>
          <a:xfrm>
            <a:off x="971600" y="4509120"/>
            <a:ext cx="3888432" cy="1728192"/>
          </a:xfrm>
          <a:prstGeom prst="ellipse">
            <a:avLst/>
          </a:prstGeom>
        </p:spPr>
        <p:style>
          <a:lnRef idx="1">
            <a:schemeClr val="dk1"/>
          </a:lnRef>
          <a:fillRef idx="2">
            <a:schemeClr val="dk1"/>
          </a:fillRef>
          <a:effectRef idx="1">
            <a:schemeClr val="dk1"/>
          </a:effectRef>
          <a:fontRef idx="minor">
            <a:schemeClr val="dk1"/>
          </a:fontRef>
        </p:style>
        <p:txBody>
          <a:bodyPr rtlCol="1" anchor="ctr"/>
          <a:lstStyle/>
          <a:p>
            <a:pPr algn="ctr"/>
            <a:r>
              <a:rPr lang="ar-AE" dirty="0" err="1" smtClean="0"/>
              <a:t>الاسم :</a:t>
            </a:r>
            <a:r>
              <a:rPr lang="ar-AE" dirty="0" smtClean="0"/>
              <a:t> </a:t>
            </a:r>
            <a:r>
              <a:rPr lang="ar-AE" sz="2000" dirty="0" smtClean="0">
                <a:solidFill>
                  <a:srgbClr val="00B0F0"/>
                </a:solidFill>
              </a:rPr>
              <a:t> </a:t>
            </a:r>
            <a:endParaRPr lang="ar-AE" sz="2000" dirty="0" smtClean="0">
              <a:solidFill>
                <a:srgbClr val="00B0F0"/>
              </a:solidFill>
            </a:endParaRPr>
          </a:p>
          <a:p>
            <a:pPr algn="ctr"/>
            <a:r>
              <a:rPr lang="ar-AE" dirty="0" smtClean="0">
                <a:solidFill>
                  <a:schemeClr val="tx1"/>
                </a:solidFill>
              </a:rPr>
              <a:t>الصف: </a:t>
            </a:r>
            <a:r>
              <a:rPr lang="ar-AE" sz="2000" dirty="0" smtClean="0">
                <a:solidFill>
                  <a:srgbClr val="00B0F0"/>
                </a:solidFill>
              </a:rPr>
              <a:t>الثاني </a:t>
            </a:r>
            <a:r>
              <a:rPr lang="ar-AE" sz="2000" dirty="0" err="1" smtClean="0">
                <a:solidFill>
                  <a:srgbClr val="00B0F0"/>
                </a:solidFill>
              </a:rPr>
              <a:t>عشر </a:t>
            </a:r>
            <a:r>
              <a:rPr lang="ar-AE" sz="2000" dirty="0" smtClean="0">
                <a:solidFill>
                  <a:srgbClr val="00B0F0"/>
                </a:solidFill>
              </a:rPr>
              <a:t>– </a:t>
            </a:r>
            <a:r>
              <a:rPr lang="ar-AE" sz="2000" dirty="0" err="1" smtClean="0">
                <a:solidFill>
                  <a:srgbClr val="00B0F0"/>
                </a:solidFill>
              </a:rPr>
              <a:t>أدبي /</a:t>
            </a:r>
            <a:r>
              <a:rPr lang="ar-AE" sz="2000" dirty="0" smtClean="0">
                <a:solidFill>
                  <a:srgbClr val="00B0F0"/>
                </a:solidFill>
              </a:rPr>
              <a:t> </a:t>
            </a:r>
            <a:endParaRPr lang="ar-SA" sz="2000" dirty="0">
              <a:solidFill>
                <a:srgbClr val="00B0F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260648"/>
            <a:ext cx="8229600" cy="6120680"/>
          </a:xfrm>
        </p:spPr>
        <p:style>
          <a:lnRef idx="0">
            <a:schemeClr val="dk1"/>
          </a:lnRef>
          <a:fillRef idx="3">
            <a:schemeClr val="dk1"/>
          </a:fillRef>
          <a:effectRef idx="3">
            <a:schemeClr val="dk1"/>
          </a:effectRef>
          <a:fontRef idx="minor">
            <a:schemeClr val="lt1"/>
          </a:fontRef>
        </p:style>
        <p:txBody>
          <a:bodyPr>
            <a:normAutofit fontScale="85000" lnSpcReduction="10000"/>
          </a:bodyPr>
          <a:lstStyle/>
          <a:p>
            <a:pPr>
              <a:buNone/>
            </a:pPr>
            <a:r>
              <a:rPr lang="ar-AE" dirty="0" smtClean="0"/>
              <a:t>   </a:t>
            </a:r>
          </a:p>
          <a:p>
            <a:pPr>
              <a:buNone/>
            </a:pPr>
            <a:r>
              <a:rPr lang="ar-AE" dirty="0" smtClean="0">
                <a:solidFill>
                  <a:schemeClr val="bg1"/>
                </a:solidFill>
              </a:rPr>
              <a:t>  </a:t>
            </a:r>
            <a:r>
              <a:rPr lang="ar-SA" dirty="0" smtClean="0">
                <a:solidFill>
                  <a:schemeClr val="bg1"/>
                </a:solidFill>
              </a:rPr>
              <a:t>وقد ذكر الحنفية أربعة مواضع يجوز فيها للزوج تأديب زوجته </a:t>
            </a:r>
            <a:r>
              <a:rPr lang="ar-SA" dirty="0" err="1" smtClean="0">
                <a:solidFill>
                  <a:schemeClr val="bg1"/>
                </a:solidFill>
              </a:rPr>
              <a:t>بالضرب </a:t>
            </a:r>
            <a:r>
              <a:rPr lang="ar-SA" dirty="0" smtClean="0">
                <a:solidFill>
                  <a:schemeClr val="bg1"/>
                </a:solidFill>
              </a:rPr>
              <a:t>، </a:t>
            </a:r>
            <a:r>
              <a:rPr lang="ar-SA" dirty="0" err="1" smtClean="0">
                <a:solidFill>
                  <a:schemeClr val="bg1"/>
                </a:solidFill>
              </a:rPr>
              <a:t>منها </a:t>
            </a:r>
            <a:r>
              <a:rPr lang="ar-SA" dirty="0" smtClean="0">
                <a:solidFill>
                  <a:schemeClr val="bg1"/>
                </a:solidFill>
              </a:rPr>
              <a:t>: ترك الزينة إذا أراد الزينة، </a:t>
            </a:r>
            <a:r>
              <a:rPr lang="ar-SA" dirty="0" err="1" smtClean="0">
                <a:solidFill>
                  <a:schemeClr val="bg1"/>
                </a:solidFill>
              </a:rPr>
              <a:t>ومنها </a:t>
            </a:r>
            <a:r>
              <a:rPr lang="ar-SA" dirty="0" smtClean="0">
                <a:solidFill>
                  <a:schemeClr val="bg1"/>
                </a:solidFill>
              </a:rPr>
              <a:t>: ترك  الإجابة إذا دعاها إلى الفراش وهي </a:t>
            </a:r>
            <a:r>
              <a:rPr lang="ar-SA" dirty="0" err="1" smtClean="0">
                <a:solidFill>
                  <a:schemeClr val="bg1"/>
                </a:solidFill>
              </a:rPr>
              <a:t>طاهرة </a:t>
            </a:r>
            <a:r>
              <a:rPr lang="ar-SA" dirty="0" smtClean="0">
                <a:solidFill>
                  <a:schemeClr val="bg1"/>
                </a:solidFill>
              </a:rPr>
              <a:t>، </a:t>
            </a:r>
            <a:r>
              <a:rPr lang="ar-SA" dirty="0" err="1" smtClean="0">
                <a:solidFill>
                  <a:schemeClr val="bg1"/>
                </a:solidFill>
              </a:rPr>
              <a:t>ومنها </a:t>
            </a:r>
            <a:r>
              <a:rPr lang="ar-SA" dirty="0" smtClean="0">
                <a:solidFill>
                  <a:schemeClr val="bg1"/>
                </a:solidFill>
              </a:rPr>
              <a:t>: ترك </a:t>
            </a:r>
            <a:r>
              <a:rPr lang="ar-SA" dirty="0" err="1" smtClean="0">
                <a:solidFill>
                  <a:schemeClr val="bg1"/>
                </a:solidFill>
              </a:rPr>
              <a:t>الصلاة </a:t>
            </a:r>
            <a:r>
              <a:rPr lang="ar-SA" dirty="0" smtClean="0">
                <a:solidFill>
                  <a:schemeClr val="bg1"/>
                </a:solidFill>
              </a:rPr>
              <a:t>، </a:t>
            </a:r>
            <a:r>
              <a:rPr lang="ar-SA" dirty="0" err="1" smtClean="0">
                <a:solidFill>
                  <a:schemeClr val="bg1"/>
                </a:solidFill>
              </a:rPr>
              <a:t>ومنها </a:t>
            </a:r>
            <a:r>
              <a:rPr lang="ar-SA" dirty="0" smtClean="0">
                <a:solidFill>
                  <a:schemeClr val="bg1"/>
                </a:solidFill>
              </a:rPr>
              <a:t>: الخروج من البيت بغير </a:t>
            </a:r>
            <a:r>
              <a:rPr lang="ar-SA" dirty="0" err="1" smtClean="0">
                <a:solidFill>
                  <a:schemeClr val="bg1"/>
                </a:solidFill>
              </a:rPr>
              <a:t>إذنه .</a:t>
            </a:r>
            <a:r>
              <a:rPr lang="ar-SA" dirty="0" smtClean="0">
                <a:solidFill>
                  <a:schemeClr val="bg1"/>
                </a:solidFill>
              </a:rPr>
              <a:t> </a:t>
            </a:r>
            <a:endParaRPr lang="en-US" dirty="0" smtClean="0">
              <a:solidFill>
                <a:schemeClr val="bg1"/>
              </a:solidFill>
            </a:endParaRPr>
          </a:p>
          <a:p>
            <a:pPr>
              <a:buNone/>
            </a:pPr>
            <a:r>
              <a:rPr lang="ar-AE" dirty="0" smtClean="0">
                <a:solidFill>
                  <a:schemeClr val="bg1"/>
                </a:solidFill>
              </a:rPr>
              <a:t>   </a:t>
            </a:r>
            <a:r>
              <a:rPr lang="ar-SA" dirty="0" smtClean="0">
                <a:solidFill>
                  <a:schemeClr val="bg1"/>
                </a:solidFill>
              </a:rPr>
              <a:t>ومن الأدلة على جواز </a:t>
            </a:r>
            <a:r>
              <a:rPr lang="ar-SA" dirty="0" err="1" smtClean="0">
                <a:solidFill>
                  <a:schemeClr val="bg1"/>
                </a:solidFill>
              </a:rPr>
              <a:t>التأديب :</a:t>
            </a:r>
            <a:r>
              <a:rPr lang="ar-SA" dirty="0" smtClean="0">
                <a:solidFill>
                  <a:schemeClr val="bg1"/>
                </a:solidFill>
              </a:rPr>
              <a:t> </a:t>
            </a:r>
            <a:endParaRPr lang="en-US" dirty="0" smtClean="0">
              <a:solidFill>
                <a:schemeClr val="bg1"/>
              </a:solidFill>
            </a:endParaRPr>
          </a:p>
          <a:p>
            <a:pPr>
              <a:buNone/>
            </a:pPr>
            <a:r>
              <a:rPr lang="ar-AE" dirty="0" smtClean="0">
                <a:solidFill>
                  <a:schemeClr val="bg1"/>
                </a:solidFill>
              </a:rPr>
              <a:t>   </a:t>
            </a:r>
            <a:r>
              <a:rPr lang="ar-SA" dirty="0" smtClean="0">
                <a:solidFill>
                  <a:schemeClr val="bg1"/>
                </a:solidFill>
              </a:rPr>
              <a:t>قوله </a:t>
            </a:r>
            <a:r>
              <a:rPr lang="ar-SA" dirty="0" err="1" smtClean="0">
                <a:solidFill>
                  <a:schemeClr val="bg1"/>
                </a:solidFill>
              </a:rPr>
              <a:t>تعالى : </a:t>
            </a:r>
            <a:r>
              <a:rPr lang="ar-SA" dirty="0" smtClean="0">
                <a:solidFill>
                  <a:schemeClr val="bg1"/>
                </a:solidFill>
              </a:rPr>
              <a:t>( واللاتي تخافون نشوزهن فعظوهن واهجروهن في المضاجع </a:t>
            </a:r>
            <a:r>
              <a:rPr lang="ar-SA" dirty="0" err="1" smtClean="0">
                <a:solidFill>
                  <a:schemeClr val="bg1"/>
                </a:solidFill>
              </a:rPr>
              <a:t>واضربوهن </a:t>
            </a:r>
            <a:r>
              <a:rPr lang="ar-SA" dirty="0" smtClean="0">
                <a:solidFill>
                  <a:schemeClr val="bg1"/>
                </a:solidFill>
              </a:rPr>
              <a:t>) </a:t>
            </a:r>
            <a:r>
              <a:rPr lang="ar-SA" dirty="0" err="1" smtClean="0">
                <a:solidFill>
                  <a:schemeClr val="bg1"/>
                </a:solidFill>
              </a:rPr>
              <a:t>النساء/34 .</a:t>
            </a:r>
            <a:r>
              <a:rPr lang="ar-SA" dirty="0" smtClean="0">
                <a:solidFill>
                  <a:schemeClr val="bg1"/>
                </a:solidFill>
              </a:rPr>
              <a:t> </a:t>
            </a:r>
            <a:endParaRPr lang="en-US" dirty="0" smtClean="0">
              <a:solidFill>
                <a:schemeClr val="bg1"/>
              </a:solidFill>
            </a:endParaRPr>
          </a:p>
          <a:p>
            <a:pPr>
              <a:buNone/>
            </a:pPr>
            <a:r>
              <a:rPr lang="ar-AE" dirty="0" smtClean="0">
                <a:solidFill>
                  <a:schemeClr val="bg1"/>
                </a:solidFill>
              </a:rPr>
              <a:t>    </a:t>
            </a:r>
            <a:r>
              <a:rPr lang="ar-SA" dirty="0" smtClean="0">
                <a:solidFill>
                  <a:schemeClr val="bg1"/>
                </a:solidFill>
              </a:rPr>
              <a:t>و- خدمة الزوجة </a:t>
            </a:r>
            <a:r>
              <a:rPr lang="ar-SA" dirty="0" err="1" smtClean="0">
                <a:solidFill>
                  <a:schemeClr val="bg1"/>
                </a:solidFill>
              </a:rPr>
              <a:t>لزوجها </a:t>
            </a:r>
            <a:r>
              <a:rPr lang="ar-SA" dirty="0" smtClean="0">
                <a:solidFill>
                  <a:schemeClr val="bg1"/>
                </a:solidFill>
              </a:rPr>
              <a:t>: والأدلة في ذلك </a:t>
            </a:r>
            <a:r>
              <a:rPr lang="ar-SA" dirty="0" err="1" smtClean="0">
                <a:solidFill>
                  <a:schemeClr val="bg1"/>
                </a:solidFill>
              </a:rPr>
              <a:t>كثيرة </a:t>
            </a:r>
            <a:r>
              <a:rPr lang="ar-SA" dirty="0" smtClean="0">
                <a:solidFill>
                  <a:schemeClr val="bg1"/>
                </a:solidFill>
              </a:rPr>
              <a:t>، وقد سبق </a:t>
            </a:r>
            <a:r>
              <a:rPr lang="ar-SA" dirty="0" err="1" smtClean="0">
                <a:solidFill>
                  <a:schemeClr val="bg1"/>
                </a:solidFill>
              </a:rPr>
              <a:t>بعضها .</a:t>
            </a:r>
            <a:r>
              <a:rPr lang="ar-SA" dirty="0" smtClean="0">
                <a:solidFill>
                  <a:schemeClr val="bg1"/>
                </a:solidFill>
              </a:rPr>
              <a:t> </a:t>
            </a:r>
            <a:endParaRPr lang="en-US" dirty="0" smtClean="0">
              <a:solidFill>
                <a:schemeClr val="bg1"/>
              </a:solidFill>
            </a:endParaRPr>
          </a:p>
          <a:p>
            <a:pPr>
              <a:buNone/>
            </a:pPr>
            <a:r>
              <a:rPr lang="ar-AE" dirty="0" smtClean="0">
                <a:solidFill>
                  <a:schemeClr val="bg1"/>
                </a:solidFill>
              </a:rPr>
              <a:t>   </a:t>
            </a:r>
            <a:r>
              <a:rPr lang="ar-SA" dirty="0" smtClean="0">
                <a:solidFill>
                  <a:schemeClr val="bg1"/>
                </a:solidFill>
              </a:rPr>
              <a:t>قال شيخ الإسلام ابن </a:t>
            </a:r>
            <a:r>
              <a:rPr lang="ar-SA" dirty="0" err="1" smtClean="0">
                <a:solidFill>
                  <a:schemeClr val="bg1"/>
                </a:solidFill>
              </a:rPr>
              <a:t>تيمية :</a:t>
            </a:r>
            <a:r>
              <a:rPr lang="ar-SA" dirty="0" smtClean="0">
                <a:solidFill>
                  <a:schemeClr val="bg1"/>
                </a:solidFill>
              </a:rPr>
              <a:t> </a:t>
            </a:r>
            <a:endParaRPr lang="en-US" dirty="0" smtClean="0">
              <a:solidFill>
                <a:schemeClr val="bg1"/>
              </a:solidFill>
            </a:endParaRPr>
          </a:p>
          <a:p>
            <a:pPr>
              <a:buNone/>
            </a:pPr>
            <a:r>
              <a:rPr lang="ar-AE" dirty="0" smtClean="0">
                <a:solidFill>
                  <a:schemeClr val="bg1"/>
                </a:solidFill>
              </a:rPr>
              <a:t>   </a:t>
            </a:r>
            <a:r>
              <a:rPr lang="ar-SA" dirty="0" smtClean="0">
                <a:solidFill>
                  <a:schemeClr val="bg1"/>
                </a:solidFill>
              </a:rPr>
              <a:t>وتجب خدمة زوجها بالمعروف من مثلها لمثله ويتنوع ذلك بتنوع الأحوال فخدمة البدوية ليست كخدمة القروية وخدمة القوية ليست كخدمة </a:t>
            </a:r>
            <a:r>
              <a:rPr lang="ar-SA" dirty="0" err="1" smtClean="0">
                <a:solidFill>
                  <a:schemeClr val="bg1"/>
                </a:solidFill>
              </a:rPr>
              <a:t>الضعيفة .</a:t>
            </a:r>
            <a:r>
              <a:rPr lang="ar-SA" dirty="0" smtClean="0">
                <a:solidFill>
                  <a:schemeClr val="bg1"/>
                </a:solidFill>
              </a:rPr>
              <a:t> </a:t>
            </a:r>
            <a:endParaRPr lang="en-US" dirty="0" smtClean="0">
              <a:solidFill>
                <a:schemeClr val="bg1"/>
              </a:solidFill>
            </a:endParaRPr>
          </a:p>
          <a:p>
            <a:pPr>
              <a:buNone/>
            </a:pPr>
            <a:r>
              <a:rPr lang="ar-AE" dirty="0" smtClean="0">
                <a:solidFill>
                  <a:schemeClr val="bg1"/>
                </a:solidFill>
              </a:rPr>
              <a:t>   </a:t>
            </a:r>
            <a:r>
              <a:rPr lang="ar-SA" dirty="0" smtClean="0">
                <a:solidFill>
                  <a:schemeClr val="bg1"/>
                </a:solidFill>
              </a:rPr>
              <a:t>" الفتاوى </a:t>
            </a:r>
            <a:r>
              <a:rPr lang="ar-SA" dirty="0" err="1" smtClean="0">
                <a:solidFill>
                  <a:schemeClr val="bg1"/>
                </a:solidFill>
              </a:rPr>
              <a:t>الكبرى " </a:t>
            </a:r>
            <a:r>
              <a:rPr lang="ar-SA" dirty="0" smtClean="0">
                <a:solidFill>
                  <a:schemeClr val="bg1"/>
                </a:solidFill>
              </a:rPr>
              <a:t>( </a:t>
            </a:r>
            <a:r>
              <a:rPr lang="ar-SA" dirty="0" err="1" smtClean="0">
                <a:solidFill>
                  <a:schemeClr val="bg1"/>
                </a:solidFill>
              </a:rPr>
              <a:t>4 </a:t>
            </a:r>
            <a:r>
              <a:rPr lang="ar-SA" dirty="0" smtClean="0">
                <a:solidFill>
                  <a:schemeClr val="bg1"/>
                </a:solidFill>
              </a:rPr>
              <a:t>/ </a:t>
            </a:r>
            <a:r>
              <a:rPr lang="ar-SA" dirty="0" err="1" smtClean="0">
                <a:solidFill>
                  <a:schemeClr val="bg1"/>
                </a:solidFill>
              </a:rPr>
              <a:t>561 ) .</a:t>
            </a:r>
            <a:r>
              <a:rPr lang="ar-SA" dirty="0" smtClean="0">
                <a:solidFill>
                  <a:schemeClr val="bg1"/>
                </a:solidFill>
              </a:rPr>
              <a:t> </a:t>
            </a:r>
            <a:endParaRPr lang="en-US" dirty="0" smtClean="0">
              <a:solidFill>
                <a:schemeClr val="bg1"/>
              </a:solidFill>
            </a:endParaRPr>
          </a:p>
          <a:p>
            <a:endParaRPr lang="ar-SA"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accent5">
              <a:lumMod val="75000"/>
            </a:schemeClr>
          </a:solidFill>
        </p:spPr>
        <p:style>
          <a:lnRef idx="1">
            <a:schemeClr val="dk1"/>
          </a:lnRef>
          <a:fillRef idx="2">
            <a:schemeClr val="dk1"/>
          </a:fillRef>
          <a:effectRef idx="1">
            <a:schemeClr val="dk1"/>
          </a:effectRef>
          <a:fontRef idx="minor">
            <a:schemeClr val="dk1"/>
          </a:fontRef>
        </p:style>
        <p:txBody>
          <a:bodyPr/>
          <a:lstStyle/>
          <a:p>
            <a:pPr algn="r"/>
            <a:r>
              <a:rPr lang="ar-SA" dirty="0" smtClean="0">
                <a:solidFill>
                  <a:schemeClr val="bg1"/>
                </a:solidFill>
              </a:rPr>
              <a:t>ح- معاشرة الزوجة لزوجها بالمعروف </a:t>
            </a:r>
            <a:endParaRPr lang="ar-SA" dirty="0">
              <a:solidFill>
                <a:schemeClr val="bg1"/>
              </a:solidFill>
            </a:endParaRPr>
          </a:p>
        </p:txBody>
      </p:sp>
      <p:sp>
        <p:nvSpPr>
          <p:cNvPr id="3" name="عنصر نائب للمحتوى 2"/>
          <p:cNvSpPr>
            <a:spLocks noGrp="1"/>
          </p:cNvSpPr>
          <p:nvPr>
            <p:ph idx="1"/>
          </p:nvPr>
        </p:nvSpPr>
        <p:spPr>
          <a:xfrm>
            <a:off x="457200" y="1600200"/>
            <a:ext cx="8229600" cy="4709120"/>
          </a:xfrm>
        </p:spPr>
        <p:style>
          <a:lnRef idx="0">
            <a:schemeClr val="dk1"/>
          </a:lnRef>
          <a:fillRef idx="3">
            <a:schemeClr val="dk1"/>
          </a:fillRef>
          <a:effectRef idx="3">
            <a:schemeClr val="dk1"/>
          </a:effectRef>
          <a:fontRef idx="minor">
            <a:schemeClr val="lt1"/>
          </a:fontRef>
        </p:style>
        <p:txBody>
          <a:bodyPr>
            <a:normAutofit fontScale="85000" lnSpcReduction="10000"/>
          </a:bodyPr>
          <a:lstStyle/>
          <a:p>
            <a:pPr>
              <a:buNone/>
            </a:pPr>
            <a:r>
              <a:rPr lang="ar-AE" dirty="0" smtClean="0"/>
              <a:t>    </a:t>
            </a:r>
            <a:r>
              <a:rPr lang="ar-SA" dirty="0" smtClean="0">
                <a:solidFill>
                  <a:schemeClr val="bg1"/>
                </a:solidFill>
              </a:rPr>
              <a:t>وذلك لقوله </a:t>
            </a:r>
            <a:r>
              <a:rPr lang="ar-SA" dirty="0" err="1" smtClean="0">
                <a:solidFill>
                  <a:schemeClr val="bg1"/>
                </a:solidFill>
              </a:rPr>
              <a:t>تعالى </a:t>
            </a:r>
            <a:r>
              <a:rPr lang="ar-SA" dirty="0" smtClean="0">
                <a:solidFill>
                  <a:schemeClr val="bg1"/>
                </a:solidFill>
              </a:rPr>
              <a:t>( ولهن مثل الذي عليهن </a:t>
            </a:r>
            <a:r>
              <a:rPr lang="ar-SA" dirty="0" err="1" smtClean="0">
                <a:solidFill>
                  <a:schemeClr val="bg1"/>
                </a:solidFill>
              </a:rPr>
              <a:t>بالمعروف </a:t>
            </a:r>
            <a:r>
              <a:rPr lang="ar-SA" dirty="0" smtClean="0">
                <a:solidFill>
                  <a:schemeClr val="bg1"/>
                </a:solidFill>
              </a:rPr>
              <a:t>) </a:t>
            </a:r>
            <a:r>
              <a:rPr lang="ar-SA" dirty="0" err="1" smtClean="0">
                <a:solidFill>
                  <a:schemeClr val="bg1"/>
                </a:solidFill>
              </a:rPr>
              <a:t>البقرة/228 .</a:t>
            </a:r>
            <a:r>
              <a:rPr lang="ar-SA" dirty="0" smtClean="0">
                <a:solidFill>
                  <a:schemeClr val="bg1"/>
                </a:solidFill>
              </a:rPr>
              <a:t> </a:t>
            </a:r>
            <a:endParaRPr lang="en-US" dirty="0" smtClean="0">
              <a:solidFill>
                <a:schemeClr val="bg1"/>
              </a:solidFill>
            </a:endParaRPr>
          </a:p>
          <a:p>
            <a:pPr>
              <a:buNone/>
            </a:pPr>
            <a:r>
              <a:rPr lang="ar-AE" dirty="0" smtClean="0">
                <a:solidFill>
                  <a:schemeClr val="bg1"/>
                </a:solidFill>
              </a:rPr>
              <a:t>    </a:t>
            </a:r>
            <a:r>
              <a:rPr lang="ar-SA" dirty="0" smtClean="0">
                <a:solidFill>
                  <a:schemeClr val="bg1"/>
                </a:solidFill>
              </a:rPr>
              <a:t>قال </a:t>
            </a:r>
            <a:r>
              <a:rPr lang="ar-SA" dirty="0" err="1" smtClean="0">
                <a:solidFill>
                  <a:schemeClr val="bg1"/>
                </a:solidFill>
              </a:rPr>
              <a:t>القرطبي :</a:t>
            </a:r>
            <a:r>
              <a:rPr lang="ar-SA" dirty="0" smtClean="0">
                <a:solidFill>
                  <a:schemeClr val="bg1"/>
                </a:solidFill>
              </a:rPr>
              <a:t> </a:t>
            </a:r>
            <a:endParaRPr lang="en-US" dirty="0" smtClean="0">
              <a:solidFill>
                <a:schemeClr val="bg1"/>
              </a:solidFill>
            </a:endParaRPr>
          </a:p>
          <a:p>
            <a:pPr>
              <a:buNone/>
            </a:pPr>
            <a:r>
              <a:rPr lang="ar-AE" dirty="0" smtClean="0">
                <a:solidFill>
                  <a:schemeClr val="bg1"/>
                </a:solidFill>
              </a:rPr>
              <a:t>    </a:t>
            </a:r>
            <a:r>
              <a:rPr lang="ar-SA" dirty="0" err="1" smtClean="0">
                <a:solidFill>
                  <a:schemeClr val="bg1"/>
                </a:solidFill>
              </a:rPr>
              <a:t>وعنه </a:t>
            </a:r>
            <a:r>
              <a:rPr lang="ar-SA" dirty="0" smtClean="0">
                <a:solidFill>
                  <a:schemeClr val="bg1"/>
                </a:solidFill>
              </a:rPr>
              <a:t>- </a:t>
            </a:r>
            <a:r>
              <a:rPr lang="ar-SA" dirty="0" err="1" smtClean="0">
                <a:solidFill>
                  <a:schemeClr val="bg1"/>
                </a:solidFill>
              </a:rPr>
              <a:t>أي </a:t>
            </a:r>
            <a:r>
              <a:rPr lang="ar-SA" dirty="0" smtClean="0">
                <a:solidFill>
                  <a:schemeClr val="bg1"/>
                </a:solidFill>
              </a:rPr>
              <a:t>: عن ابن </a:t>
            </a:r>
            <a:r>
              <a:rPr lang="ar-SA" dirty="0" err="1" smtClean="0">
                <a:solidFill>
                  <a:schemeClr val="bg1"/>
                </a:solidFill>
              </a:rPr>
              <a:t>عباس </a:t>
            </a:r>
            <a:r>
              <a:rPr lang="ar-SA" dirty="0" smtClean="0">
                <a:solidFill>
                  <a:schemeClr val="bg1"/>
                </a:solidFill>
              </a:rPr>
              <a:t>- أيضا </a:t>
            </a:r>
            <a:r>
              <a:rPr lang="ar-SA" dirty="0" err="1" smtClean="0">
                <a:solidFill>
                  <a:schemeClr val="bg1"/>
                </a:solidFill>
              </a:rPr>
              <a:t>أي </a:t>
            </a:r>
            <a:r>
              <a:rPr lang="ar-SA" dirty="0" smtClean="0">
                <a:solidFill>
                  <a:schemeClr val="bg1"/>
                </a:solidFill>
              </a:rPr>
              <a:t>: لهن من حسن الصحبة والعشرة بالمعروف على أزواجهن مثل الذي عليهن من الطاعة فيما أوجبه عليهن </a:t>
            </a:r>
            <a:r>
              <a:rPr lang="ar-SA" dirty="0" err="1" smtClean="0">
                <a:solidFill>
                  <a:schemeClr val="bg1"/>
                </a:solidFill>
              </a:rPr>
              <a:t>لأزواجهن .</a:t>
            </a:r>
            <a:r>
              <a:rPr lang="ar-SA" dirty="0" smtClean="0">
                <a:solidFill>
                  <a:schemeClr val="bg1"/>
                </a:solidFill>
              </a:rPr>
              <a:t> </a:t>
            </a:r>
            <a:endParaRPr lang="en-US" dirty="0" smtClean="0">
              <a:solidFill>
                <a:schemeClr val="bg1"/>
              </a:solidFill>
            </a:endParaRPr>
          </a:p>
          <a:p>
            <a:pPr>
              <a:buNone/>
            </a:pPr>
            <a:r>
              <a:rPr lang="ar-AE" dirty="0" smtClean="0">
                <a:solidFill>
                  <a:schemeClr val="bg1"/>
                </a:solidFill>
              </a:rPr>
              <a:t>    </a:t>
            </a:r>
            <a:r>
              <a:rPr lang="ar-SA" dirty="0" err="1" smtClean="0">
                <a:solidFill>
                  <a:schemeClr val="bg1"/>
                </a:solidFill>
              </a:rPr>
              <a:t>وقيل </a:t>
            </a:r>
            <a:r>
              <a:rPr lang="ar-SA" dirty="0" smtClean="0">
                <a:solidFill>
                  <a:schemeClr val="bg1"/>
                </a:solidFill>
              </a:rPr>
              <a:t>: إن لهن على أزواجهن ترك </a:t>
            </a:r>
            <a:r>
              <a:rPr lang="ar-SA" dirty="0" err="1" smtClean="0">
                <a:solidFill>
                  <a:schemeClr val="bg1"/>
                </a:solidFill>
              </a:rPr>
              <a:t>مضارتهن</a:t>
            </a:r>
            <a:r>
              <a:rPr lang="ar-SA" dirty="0" smtClean="0">
                <a:solidFill>
                  <a:schemeClr val="bg1"/>
                </a:solidFill>
              </a:rPr>
              <a:t> كما كان ذلك عليهن لأزواجهن قاله </a:t>
            </a:r>
            <a:r>
              <a:rPr lang="ar-SA" dirty="0" err="1" smtClean="0">
                <a:solidFill>
                  <a:schemeClr val="bg1"/>
                </a:solidFill>
              </a:rPr>
              <a:t>الطبري .</a:t>
            </a:r>
            <a:r>
              <a:rPr lang="ar-SA" dirty="0" smtClean="0">
                <a:solidFill>
                  <a:schemeClr val="bg1"/>
                </a:solidFill>
              </a:rPr>
              <a:t> </a:t>
            </a:r>
            <a:endParaRPr lang="en-US" dirty="0" smtClean="0">
              <a:solidFill>
                <a:schemeClr val="bg1"/>
              </a:solidFill>
            </a:endParaRPr>
          </a:p>
          <a:p>
            <a:pPr>
              <a:buNone/>
            </a:pPr>
            <a:r>
              <a:rPr lang="ar-AE" dirty="0" smtClean="0">
                <a:solidFill>
                  <a:schemeClr val="bg1"/>
                </a:solidFill>
              </a:rPr>
              <a:t>    </a:t>
            </a:r>
            <a:r>
              <a:rPr lang="ar-SA" dirty="0" smtClean="0">
                <a:solidFill>
                  <a:schemeClr val="bg1"/>
                </a:solidFill>
              </a:rPr>
              <a:t>وقال ابن </a:t>
            </a:r>
            <a:r>
              <a:rPr lang="ar-SA" dirty="0" err="1" smtClean="0">
                <a:solidFill>
                  <a:schemeClr val="bg1"/>
                </a:solidFill>
              </a:rPr>
              <a:t>زيد </a:t>
            </a:r>
            <a:r>
              <a:rPr lang="ar-SA" dirty="0" smtClean="0">
                <a:solidFill>
                  <a:schemeClr val="bg1"/>
                </a:solidFill>
              </a:rPr>
              <a:t>: تتقون الله فيهن كما عليهن أن يتقين الله عز وجل </a:t>
            </a:r>
            <a:r>
              <a:rPr lang="ar-SA" dirty="0" err="1" smtClean="0">
                <a:solidFill>
                  <a:schemeClr val="bg1"/>
                </a:solidFill>
              </a:rPr>
              <a:t>فيكم .</a:t>
            </a:r>
            <a:r>
              <a:rPr lang="ar-SA" dirty="0" smtClean="0">
                <a:solidFill>
                  <a:schemeClr val="bg1"/>
                </a:solidFill>
              </a:rPr>
              <a:t> </a:t>
            </a:r>
            <a:endParaRPr lang="en-US" dirty="0" smtClean="0">
              <a:solidFill>
                <a:schemeClr val="bg1"/>
              </a:solidFill>
            </a:endParaRPr>
          </a:p>
          <a:p>
            <a:pPr>
              <a:buNone/>
            </a:pPr>
            <a:r>
              <a:rPr lang="ar-AE" dirty="0" smtClean="0">
                <a:solidFill>
                  <a:schemeClr val="bg1"/>
                </a:solidFill>
              </a:rPr>
              <a:t>    </a:t>
            </a:r>
            <a:r>
              <a:rPr lang="ar-SA" dirty="0" smtClean="0">
                <a:solidFill>
                  <a:schemeClr val="bg1"/>
                </a:solidFill>
              </a:rPr>
              <a:t>والمعنى متقارب والآية تعم جميع ذلك من حقوق </a:t>
            </a:r>
            <a:r>
              <a:rPr lang="ar-SA" dirty="0" err="1" smtClean="0">
                <a:solidFill>
                  <a:schemeClr val="bg1"/>
                </a:solidFill>
              </a:rPr>
              <a:t>الزوجية .</a:t>
            </a:r>
            <a:r>
              <a:rPr lang="ar-SA" dirty="0" smtClean="0">
                <a:solidFill>
                  <a:schemeClr val="bg1"/>
                </a:solidFill>
              </a:rPr>
              <a:t> </a:t>
            </a:r>
            <a:endParaRPr lang="en-US" dirty="0" smtClean="0">
              <a:solidFill>
                <a:schemeClr val="bg1"/>
              </a:solidFill>
            </a:endParaRPr>
          </a:p>
          <a:p>
            <a:pPr>
              <a:buNone/>
            </a:pPr>
            <a:r>
              <a:rPr lang="ar-AE" dirty="0" smtClean="0">
                <a:solidFill>
                  <a:schemeClr val="bg1"/>
                </a:solidFill>
              </a:rPr>
              <a:t>    </a:t>
            </a:r>
            <a:r>
              <a:rPr lang="ar-SA" dirty="0" smtClean="0">
                <a:solidFill>
                  <a:schemeClr val="bg1"/>
                </a:solidFill>
              </a:rPr>
              <a:t>" تفسير </a:t>
            </a:r>
            <a:r>
              <a:rPr lang="ar-SA" dirty="0" err="1" smtClean="0">
                <a:solidFill>
                  <a:schemeClr val="bg1"/>
                </a:solidFill>
              </a:rPr>
              <a:t>القرطبي " </a:t>
            </a:r>
            <a:r>
              <a:rPr lang="ar-SA" dirty="0" smtClean="0">
                <a:solidFill>
                  <a:schemeClr val="bg1"/>
                </a:solidFill>
              </a:rPr>
              <a:t>( </a:t>
            </a:r>
            <a:r>
              <a:rPr lang="ar-SA" dirty="0" err="1" smtClean="0">
                <a:solidFill>
                  <a:schemeClr val="bg1"/>
                </a:solidFill>
              </a:rPr>
              <a:t>3 </a:t>
            </a:r>
            <a:r>
              <a:rPr lang="ar-SA" dirty="0" smtClean="0">
                <a:solidFill>
                  <a:schemeClr val="bg1"/>
                </a:solidFill>
              </a:rPr>
              <a:t>/ </a:t>
            </a:r>
            <a:r>
              <a:rPr lang="ar-SA" dirty="0" err="1" smtClean="0">
                <a:solidFill>
                  <a:schemeClr val="bg1"/>
                </a:solidFill>
              </a:rPr>
              <a:t>123 </a:t>
            </a:r>
            <a:r>
              <a:rPr lang="ar-SA" dirty="0" smtClean="0">
                <a:solidFill>
                  <a:schemeClr val="bg1"/>
                </a:solidFill>
              </a:rPr>
              <a:t>، </a:t>
            </a:r>
            <a:r>
              <a:rPr lang="ar-SA" dirty="0" err="1" smtClean="0">
                <a:solidFill>
                  <a:schemeClr val="bg1"/>
                </a:solidFill>
              </a:rPr>
              <a:t>124 ) .</a:t>
            </a:r>
            <a:r>
              <a:rPr lang="ar-SA" dirty="0" smtClean="0">
                <a:solidFill>
                  <a:schemeClr val="bg1"/>
                </a:solidFill>
              </a:rPr>
              <a:t> </a:t>
            </a:r>
            <a:endParaRPr lang="ar-SA" dirty="0">
              <a:solidFill>
                <a:schemeClr val="bg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accent5">
              <a:lumMod val="75000"/>
            </a:schemeClr>
          </a:solidFill>
        </p:spPr>
        <p:txBody>
          <a:bodyPr>
            <a:normAutofit/>
          </a:bodyPr>
          <a:lstStyle/>
          <a:p>
            <a:r>
              <a:rPr lang="ar-SA" b="1" dirty="0" smtClean="0">
                <a:solidFill>
                  <a:schemeClr val="bg1"/>
                </a:solidFill>
              </a:rPr>
              <a:t>الخاتمة </a:t>
            </a:r>
            <a:endParaRPr lang="ar-SA" dirty="0">
              <a:solidFill>
                <a:schemeClr val="bg1"/>
              </a:solidFill>
            </a:endParaRPr>
          </a:p>
        </p:txBody>
      </p:sp>
      <p:sp>
        <p:nvSpPr>
          <p:cNvPr id="3" name="عنصر نائب للمحتوى 2"/>
          <p:cNvSpPr>
            <a:spLocks noGrp="1"/>
          </p:cNvSpPr>
          <p:nvPr>
            <p:ph idx="1"/>
          </p:nvPr>
        </p:nvSpPr>
        <p:spPr/>
        <p:style>
          <a:lnRef idx="0">
            <a:schemeClr val="dk1"/>
          </a:lnRef>
          <a:fillRef idx="3">
            <a:schemeClr val="dk1"/>
          </a:fillRef>
          <a:effectRef idx="3">
            <a:schemeClr val="dk1"/>
          </a:effectRef>
          <a:fontRef idx="minor">
            <a:schemeClr val="lt1"/>
          </a:fontRef>
        </p:style>
        <p:txBody>
          <a:bodyPr/>
          <a:lstStyle/>
          <a:p>
            <a:r>
              <a:rPr lang="ar-SA" dirty="0" smtClean="0"/>
              <a:t>شرع الله سبحانه الأحكام التي تحرض على الزواج و تنظم أموره وتضع الأسس للمعاملة بين </a:t>
            </a:r>
            <a:r>
              <a:rPr lang="ar-SA" dirty="0" err="1" smtClean="0"/>
              <a:t>الزوجين </a:t>
            </a:r>
            <a:r>
              <a:rPr lang="ar-SA" dirty="0" smtClean="0"/>
              <a:t>، كما وحدد سبحانه الحقوق والواجبات المفروضة على كل منهما لما في إتباع ذلك من إيجاد للمودة و حسن العشرة بين الزوجين والذي تستمر </a:t>
            </a:r>
            <a:r>
              <a:rPr lang="ar-SA" dirty="0" err="1" smtClean="0"/>
              <a:t>به</a:t>
            </a:r>
            <a:r>
              <a:rPr lang="ar-SA" dirty="0" smtClean="0"/>
              <a:t> </a:t>
            </a:r>
            <a:r>
              <a:rPr lang="ar-SA" dirty="0" err="1" smtClean="0"/>
              <a:t>الحياة </a:t>
            </a:r>
            <a:r>
              <a:rPr lang="ar-SA" dirty="0" smtClean="0"/>
              <a:t>.ذلك كما أننا نرى المشاكل والخلافات بين الأزواج التي تنتج بسبب تقصير كل منهم في حق الآخر وما ينجم عن ذلك من شقاق وجفاء بين الزوجين ينتج عنه تفكك للأسرة وقد يصل للطلاق </a:t>
            </a:r>
            <a:endParaRPr lang="ar-SA"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accent5">
              <a:lumMod val="75000"/>
            </a:schemeClr>
          </a:solidFill>
        </p:spPr>
        <p:txBody>
          <a:bodyPr/>
          <a:lstStyle/>
          <a:p>
            <a:r>
              <a:rPr lang="ar-AE" dirty="0" smtClean="0">
                <a:solidFill>
                  <a:schemeClr val="bg1"/>
                </a:solidFill>
              </a:rPr>
              <a:t>المصادر والمراجع</a:t>
            </a:r>
            <a:endParaRPr lang="ar-SA" dirty="0">
              <a:solidFill>
                <a:schemeClr val="bg1"/>
              </a:solidFill>
            </a:endParaRPr>
          </a:p>
        </p:txBody>
      </p:sp>
      <p:sp>
        <p:nvSpPr>
          <p:cNvPr id="3" name="عنصر نائب للمحتوى 2"/>
          <p:cNvSpPr>
            <a:spLocks noGrp="1"/>
          </p:cNvSpPr>
          <p:nvPr>
            <p:ph idx="1"/>
          </p:nvPr>
        </p:nvSpPr>
        <p:spPr/>
        <p:style>
          <a:lnRef idx="0">
            <a:schemeClr val="dk1"/>
          </a:lnRef>
          <a:fillRef idx="3">
            <a:schemeClr val="dk1"/>
          </a:fillRef>
          <a:effectRef idx="3">
            <a:schemeClr val="dk1"/>
          </a:effectRef>
          <a:fontRef idx="minor">
            <a:schemeClr val="lt1"/>
          </a:fontRef>
        </p:style>
        <p:txBody>
          <a:bodyPr>
            <a:normAutofit fontScale="92500" lnSpcReduction="10000"/>
          </a:bodyPr>
          <a:lstStyle/>
          <a:p>
            <a:r>
              <a:rPr lang="ar-SA" dirty="0" smtClean="0"/>
              <a:t> </a:t>
            </a:r>
            <a:endParaRPr lang="en-US" dirty="0" smtClean="0"/>
          </a:p>
          <a:p>
            <a:r>
              <a:rPr lang="ar-SA" dirty="0" err="1" smtClean="0"/>
              <a:t>1 .</a:t>
            </a:r>
            <a:r>
              <a:rPr lang="ar-SA" dirty="0" smtClean="0"/>
              <a:t> كتاب أسئلة وأجوبة في التعامل بين الأزواج للشيخ محمد صالح </a:t>
            </a:r>
            <a:r>
              <a:rPr lang="ar-SA" dirty="0" err="1" smtClean="0"/>
              <a:t>المنجد .</a:t>
            </a:r>
            <a:endParaRPr lang="en-US" dirty="0" smtClean="0"/>
          </a:p>
          <a:p>
            <a:r>
              <a:rPr lang="ar-SA" dirty="0" err="1" smtClean="0"/>
              <a:t>2 .</a:t>
            </a:r>
            <a:r>
              <a:rPr lang="ar-SA" dirty="0" smtClean="0"/>
              <a:t> موقع إسلام </a:t>
            </a:r>
            <a:r>
              <a:rPr lang="ar-SA" dirty="0" err="1" smtClean="0"/>
              <a:t>اون</a:t>
            </a:r>
            <a:r>
              <a:rPr lang="ar-SA" dirty="0" smtClean="0"/>
              <a:t> لاين </a:t>
            </a:r>
            <a:endParaRPr lang="en-US" dirty="0" smtClean="0"/>
          </a:p>
          <a:p>
            <a:r>
              <a:rPr lang="en-US" u="sng" dirty="0" smtClean="0">
                <a:solidFill>
                  <a:schemeClr val="bg1"/>
                </a:solidFill>
                <a:hlinkClick r:id="rId2"/>
              </a:rPr>
              <a:t>www.islamonline.net</a:t>
            </a:r>
            <a:endParaRPr lang="en-US" dirty="0" smtClean="0">
              <a:solidFill>
                <a:schemeClr val="bg1"/>
              </a:solidFill>
            </a:endParaRPr>
          </a:p>
          <a:p>
            <a:r>
              <a:rPr lang="en-US" dirty="0" smtClean="0"/>
              <a:t> </a:t>
            </a:r>
          </a:p>
          <a:p>
            <a:r>
              <a:rPr lang="ar-AE" dirty="0" err="1" smtClean="0"/>
              <a:t>3 .</a:t>
            </a:r>
            <a:r>
              <a:rPr lang="ar-AE" dirty="0" smtClean="0"/>
              <a:t> مقالة في جريدة الوطن </a:t>
            </a:r>
            <a:r>
              <a:rPr lang="ar-AE" dirty="0" err="1" smtClean="0"/>
              <a:t>الكويتية </a:t>
            </a:r>
            <a:r>
              <a:rPr lang="ar-AE" dirty="0" smtClean="0"/>
              <a:t>(المودة والرحمة أساس للتعايش بين </a:t>
            </a:r>
            <a:r>
              <a:rPr lang="ar-AE" dirty="0" err="1" smtClean="0"/>
              <a:t>البشر </a:t>
            </a:r>
            <a:r>
              <a:rPr lang="ar-AE" dirty="0" smtClean="0"/>
              <a:t>) للكاتب محمد </a:t>
            </a:r>
            <a:r>
              <a:rPr lang="ar-AE" dirty="0" err="1" smtClean="0"/>
              <a:t>نشأت .</a:t>
            </a:r>
            <a:endParaRPr lang="en-US" dirty="0" smtClean="0"/>
          </a:p>
          <a:p>
            <a:r>
              <a:rPr lang="ar-AE" dirty="0" err="1" smtClean="0"/>
              <a:t>4 .</a:t>
            </a:r>
            <a:r>
              <a:rPr lang="ar-AE" dirty="0" smtClean="0"/>
              <a:t> القرآن </a:t>
            </a:r>
            <a:r>
              <a:rPr lang="ar-AE" dirty="0" err="1" smtClean="0"/>
              <a:t>الكريم .</a:t>
            </a:r>
            <a:endParaRPr lang="en-US"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accent5">
              <a:lumMod val="75000"/>
            </a:schemeClr>
          </a:solidFill>
          <a:ln>
            <a:noFill/>
          </a:ln>
          <a:effectLst>
            <a:outerShdw blurRad="40000" dist="20000" dir="5400000" rotWithShape="0">
              <a:srgbClr val="000000">
                <a:alpha val="38000"/>
              </a:srgbClr>
            </a:outerShdw>
          </a:effectLst>
        </p:spPr>
        <p:style>
          <a:lnRef idx="1">
            <a:schemeClr val="accent4"/>
          </a:lnRef>
          <a:fillRef idx="2">
            <a:schemeClr val="accent4"/>
          </a:fillRef>
          <a:effectRef idx="1">
            <a:schemeClr val="accent4"/>
          </a:effectRef>
          <a:fontRef idx="minor">
            <a:schemeClr val="dk1"/>
          </a:fontRef>
        </p:style>
        <p:txBody>
          <a:bodyPr/>
          <a:lstStyle/>
          <a:p>
            <a:r>
              <a:rPr lang="ar-AE" dirty="0" smtClean="0">
                <a:solidFill>
                  <a:schemeClr val="bg1"/>
                </a:solidFill>
              </a:rPr>
              <a:t>المقدمة</a:t>
            </a:r>
            <a:endParaRPr lang="ar-SA" dirty="0">
              <a:solidFill>
                <a:schemeClr val="bg1"/>
              </a:solidFill>
            </a:endParaRPr>
          </a:p>
        </p:txBody>
      </p:sp>
      <p:sp>
        <p:nvSpPr>
          <p:cNvPr id="3" name="عنصر نائب للمحتوى 2"/>
          <p:cNvSpPr>
            <a:spLocks noGrp="1"/>
          </p:cNvSpPr>
          <p:nvPr>
            <p:ph idx="1"/>
          </p:nvPr>
        </p:nvSpPr>
        <p:spPr>
          <a:xfrm>
            <a:off x="457200" y="1600200"/>
            <a:ext cx="8229600" cy="4781128"/>
          </a:xfrm>
          <a:ln/>
        </p:spPr>
        <p:style>
          <a:lnRef idx="0">
            <a:schemeClr val="dk1"/>
          </a:lnRef>
          <a:fillRef idx="3">
            <a:schemeClr val="dk1"/>
          </a:fillRef>
          <a:effectRef idx="3">
            <a:schemeClr val="dk1"/>
          </a:effectRef>
          <a:fontRef idx="minor">
            <a:schemeClr val="lt1"/>
          </a:fontRef>
        </p:style>
        <p:txBody>
          <a:bodyPr>
            <a:normAutofit fontScale="55000" lnSpcReduction="20000"/>
          </a:bodyPr>
          <a:lstStyle/>
          <a:p>
            <a:pPr>
              <a:buNone/>
            </a:pPr>
            <a:r>
              <a:rPr lang="ar-AE" dirty="0" smtClean="0"/>
              <a:t>    </a:t>
            </a:r>
          </a:p>
          <a:p>
            <a:pPr>
              <a:lnSpc>
                <a:spcPct val="120000"/>
              </a:lnSpc>
              <a:buNone/>
            </a:pPr>
            <a:r>
              <a:rPr lang="ar-AE" dirty="0"/>
              <a:t> </a:t>
            </a:r>
            <a:r>
              <a:rPr lang="ar-AE" dirty="0" smtClean="0"/>
              <a:t>    </a:t>
            </a:r>
            <a:r>
              <a:rPr lang="ar-SA" dirty="0" smtClean="0"/>
              <a:t>الحمد </a:t>
            </a:r>
            <a:r>
              <a:rPr lang="ar-SA" dirty="0"/>
              <a:t>لله رب </a:t>
            </a:r>
            <a:r>
              <a:rPr lang="ar-SA" dirty="0" err="1"/>
              <a:t>العالمين </a:t>
            </a:r>
            <a:r>
              <a:rPr lang="ar-SA" dirty="0"/>
              <a:t>، والصلاة والسلام على سيدنا محمد وعلى آله وصحبه </a:t>
            </a:r>
            <a:r>
              <a:rPr lang="ar-SA" dirty="0" err="1"/>
              <a:t>أجمعين </a:t>
            </a:r>
            <a:r>
              <a:rPr lang="ar-SA" dirty="0"/>
              <a:t>، وعلى من تبعهم بإحسان إلى يوم </a:t>
            </a:r>
            <a:r>
              <a:rPr lang="ar-SA" dirty="0" err="1"/>
              <a:t>الدين ..</a:t>
            </a:r>
            <a:r>
              <a:rPr lang="ar-SA" dirty="0"/>
              <a:t> وبعد </a:t>
            </a:r>
            <a:endParaRPr lang="en-US" dirty="0"/>
          </a:p>
          <a:p>
            <a:pPr>
              <a:lnSpc>
                <a:spcPct val="120000"/>
              </a:lnSpc>
              <a:buNone/>
            </a:pPr>
            <a:r>
              <a:rPr lang="ar-AE" dirty="0" smtClean="0"/>
              <a:t>     </a:t>
            </a:r>
            <a:r>
              <a:rPr lang="ar-SA" dirty="0" smtClean="0"/>
              <a:t>قال </a:t>
            </a:r>
            <a:r>
              <a:rPr lang="ar-SA" dirty="0" err="1"/>
              <a:t>تعالى: </a:t>
            </a:r>
            <a:r>
              <a:rPr lang="ar-SA" dirty="0"/>
              <a:t>{ومن كل شيء خلقنا زوجين لعلكم تذكرون</a:t>
            </a:r>
            <a:r>
              <a:rPr lang="ar-SA" dirty="0" err="1"/>
              <a:t>} </a:t>
            </a:r>
            <a:r>
              <a:rPr lang="ar-SA" dirty="0"/>
              <a:t>[</a:t>
            </a:r>
            <a:r>
              <a:rPr lang="ar-SA" dirty="0" err="1"/>
              <a:t>الذاريات</a:t>
            </a:r>
            <a:r>
              <a:rPr lang="ar-SA" dirty="0"/>
              <a:t>: 49</a:t>
            </a:r>
            <a:r>
              <a:rPr lang="ar-SA" dirty="0" err="1"/>
              <a:t>] ،وقال: </a:t>
            </a:r>
            <a:r>
              <a:rPr lang="ar-SA" dirty="0"/>
              <a:t>{سبحان الذي خلق الأزواج كلها مما تنبت الأرض ومن أنفسهم ومما لا يعلمون</a:t>
            </a:r>
            <a:r>
              <a:rPr lang="ar-SA" dirty="0" err="1"/>
              <a:t>} [يس </a:t>
            </a:r>
            <a:r>
              <a:rPr lang="ar-SA" dirty="0"/>
              <a:t>: 36</a:t>
            </a:r>
            <a:r>
              <a:rPr lang="ar-AE" dirty="0" err="1"/>
              <a:t>]</a:t>
            </a:r>
            <a:r>
              <a:rPr lang="ar-SA" dirty="0" err="1"/>
              <a:t>.</a:t>
            </a:r>
            <a:r>
              <a:rPr lang="ar-SA" dirty="0"/>
              <a:t/>
            </a:r>
            <a:br>
              <a:rPr lang="ar-SA" dirty="0"/>
            </a:br>
            <a:r>
              <a:rPr lang="ar-SA" dirty="0"/>
              <a:t>كم هي رائعة السنة الشرعية التي سنها الله في مخلوقاته حتى </a:t>
            </a:r>
            <a:r>
              <a:rPr lang="ar-SA" dirty="0" err="1"/>
              <a:t>لكأن</a:t>
            </a:r>
            <a:r>
              <a:rPr lang="ar-SA" dirty="0"/>
              <a:t> الكون كله يعزف نغمًا </a:t>
            </a:r>
            <a:r>
              <a:rPr lang="ar-SA" dirty="0" err="1"/>
              <a:t>مزدوجًا.</a:t>
            </a:r>
            <a:r>
              <a:rPr lang="ar-SA" dirty="0"/>
              <a:t> والزواج على الجانب الإنساني رباط وثيق يجمع بين الرجل والمرأة، وتتحقق </a:t>
            </a:r>
            <a:r>
              <a:rPr lang="ar-SA" dirty="0" err="1"/>
              <a:t>به</a:t>
            </a:r>
            <a:r>
              <a:rPr lang="ar-SA" dirty="0"/>
              <a:t> السعادة، وتقر </a:t>
            </a:r>
            <a:r>
              <a:rPr lang="ar-SA" dirty="0" err="1"/>
              <a:t>به</a:t>
            </a:r>
            <a:r>
              <a:rPr lang="ar-SA" dirty="0"/>
              <a:t> الأعين، إذا روعيت فيه الأحكام الشرعية والآداب </a:t>
            </a:r>
            <a:r>
              <a:rPr lang="ar-SA" dirty="0" err="1"/>
              <a:t>الإسلامية.</a:t>
            </a:r>
            <a:r>
              <a:rPr lang="ar-SA" dirty="0"/>
              <a:t> قال </a:t>
            </a:r>
            <a:r>
              <a:rPr lang="ar-SA" dirty="0" err="1"/>
              <a:t>تعالى: </a:t>
            </a:r>
            <a:r>
              <a:rPr lang="ar-SA" dirty="0"/>
              <a:t>{ربنا هب لنا من أزواجنا </a:t>
            </a:r>
            <a:r>
              <a:rPr lang="ar-SA" dirty="0" err="1"/>
              <a:t>وذرياتنا</a:t>
            </a:r>
            <a:r>
              <a:rPr lang="ar-SA" dirty="0"/>
              <a:t> قرة أعين واجعلنا للمتقين إمامًا</a:t>
            </a:r>
            <a:r>
              <a:rPr lang="ar-SA" dirty="0" err="1"/>
              <a:t>} [الفرقان </a:t>
            </a:r>
            <a:r>
              <a:rPr lang="ar-SA" dirty="0"/>
              <a:t>: 74</a:t>
            </a:r>
            <a:r>
              <a:rPr lang="ar-SA" dirty="0" err="1"/>
              <a:t>].</a:t>
            </a:r>
            <a:r>
              <a:rPr lang="ar-SA" dirty="0"/>
              <a:t/>
            </a:r>
            <a:br>
              <a:rPr lang="ar-SA" dirty="0"/>
            </a:br>
            <a:r>
              <a:rPr lang="ar-SA" dirty="0"/>
              <a:t>وهو السبيل الشرعي لتكوين الأسرة الصالحة، التي هي نواة الأمة الكبيرة، فالزواج في الشريعة الإسلامية: عقد يجمع بين الرجل والمرأة، يفيد إباحة العشرة بينهما، وتعاونهما في مودة ورحمة، ويبين ما لكليهما من حقوق وما عليهما من واجبات.</a:t>
            </a:r>
            <a:endParaRPr lang="en-US" dirty="0"/>
          </a:p>
          <a:p>
            <a:pPr>
              <a:lnSpc>
                <a:spcPct val="120000"/>
              </a:lnSpc>
              <a:buNone/>
            </a:pPr>
            <a:r>
              <a:rPr lang="ar-AE" dirty="0" smtClean="0"/>
              <a:t>    </a:t>
            </a:r>
            <a:r>
              <a:rPr lang="ar-SA" dirty="0" smtClean="0"/>
              <a:t>وقد </a:t>
            </a:r>
            <a:r>
              <a:rPr lang="ar-SA" dirty="0"/>
              <a:t>وضح الدين الإسلامي آداب التعامل بين الزوجين بأن حدد الحقوق والواجبات اللازمة على كل من الزوج </a:t>
            </a:r>
            <a:r>
              <a:rPr lang="en-US" dirty="0"/>
              <a:t/>
            </a:r>
            <a:br>
              <a:rPr lang="en-US" dirty="0"/>
            </a:br>
            <a:r>
              <a:rPr lang="en-US" dirty="0"/>
              <a:t> </a:t>
            </a:r>
            <a:r>
              <a:rPr lang="ar-SA" dirty="0"/>
              <a:t>والزوجة بالمساواة بين الطرفين وبما يتناسب مع الطبيعة التي فطر الله سبحانه وتعالى كلا منهما </a:t>
            </a:r>
            <a:r>
              <a:rPr lang="ar-SA" dirty="0" err="1"/>
              <a:t>عليه.</a:t>
            </a:r>
            <a:r>
              <a:rPr lang="ar-SA" dirty="0"/>
              <a:t> </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accent5">
              <a:lumMod val="75000"/>
            </a:schemeClr>
          </a:solidFill>
          <a:ln/>
        </p:spPr>
        <p:style>
          <a:lnRef idx="1">
            <a:schemeClr val="dk1"/>
          </a:lnRef>
          <a:fillRef idx="2">
            <a:schemeClr val="dk1"/>
          </a:fillRef>
          <a:effectRef idx="1">
            <a:schemeClr val="dk1"/>
          </a:effectRef>
          <a:fontRef idx="minor">
            <a:schemeClr val="dk1"/>
          </a:fontRef>
        </p:style>
        <p:txBody>
          <a:bodyPr/>
          <a:lstStyle/>
          <a:p>
            <a:pPr algn="r"/>
            <a:r>
              <a:rPr lang="ar-AE" dirty="0" smtClean="0">
                <a:solidFill>
                  <a:schemeClr val="bg1"/>
                </a:solidFill>
              </a:rPr>
              <a:t>سوف نتعرف في هذا البحث </a:t>
            </a:r>
            <a:r>
              <a:rPr lang="ar-AE" dirty="0" err="1" smtClean="0">
                <a:solidFill>
                  <a:schemeClr val="bg1"/>
                </a:solidFill>
              </a:rPr>
              <a:t>عن:-</a:t>
            </a:r>
            <a:endParaRPr lang="ar-SA" dirty="0">
              <a:solidFill>
                <a:schemeClr val="bg1"/>
              </a:solidFill>
            </a:endParaRPr>
          </a:p>
        </p:txBody>
      </p:sp>
      <p:sp>
        <p:nvSpPr>
          <p:cNvPr id="3" name="عنصر نائب للمحتوى 2"/>
          <p:cNvSpPr>
            <a:spLocks noGrp="1"/>
          </p:cNvSpPr>
          <p:nvPr>
            <p:ph idx="1"/>
          </p:nvPr>
        </p:nvSpPr>
        <p:spPr>
          <a:xfrm>
            <a:off x="457200" y="1412776"/>
            <a:ext cx="8229600" cy="4713387"/>
          </a:xfrm>
          <a:ln/>
        </p:spPr>
        <p:style>
          <a:lnRef idx="0">
            <a:schemeClr val="dk1"/>
          </a:lnRef>
          <a:fillRef idx="3">
            <a:schemeClr val="dk1"/>
          </a:fillRef>
          <a:effectRef idx="3">
            <a:schemeClr val="dk1"/>
          </a:effectRef>
          <a:fontRef idx="minor">
            <a:schemeClr val="lt1"/>
          </a:fontRef>
        </p:style>
        <p:txBody>
          <a:bodyPr>
            <a:normAutofit/>
          </a:bodyPr>
          <a:lstStyle/>
          <a:p>
            <a:pPr>
              <a:lnSpc>
                <a:spcPct val="160000"/>
              </a:lnSpc>
            </a:pPr>
            <a:r>
              <a:rPr lang="ar-AE" dirty="0" smtClean="0"/>
              <a:t>المودة والرحمة بين الزوجين</a:t>
            </a:r>
          </a:p>
          <a:p>
            <a:pPr>
              <a:lnSpc>
                <a:spcPct val="160000"/>
              </a:lnSpc>
            </a:pPr>
            <a:r>
              <a:rPr lang="ar-AE" dirty="0" smtClean="0"/>
              <a:t>الحقوق المتبادلة بين الزوجين </a:t>
            </a:r>
          </a:p>
          <a:p>
            <a:pPr>
              <a:lnSpc>
                <a:spcPct val="160000"/>
              </a:lnSpc>
            </a:pPr>
            <a:r>
              <a:rPr lang="ar-AE" dirty="0" smtClean="0"/>
              <a:t>حقوق الزوجة الخاصة </a:t>
            </a:r>
            <a:r>
              <a:rPr lang="ar-AE" dirty="0" err="1" smtClean="0"/>
              <a:t>بها</a:t>
            </a:r>
            <a:endParaRPr lang="ar-AE" dirty="0" smtClean="0"/>
          </a:p>
          <a:p>
            <a:pPr>
              <a:lnSpc>
                <a:spcPct val="160000"/>
              </a:lnSpc>
            </a:pPr>
            <a:r>
              <a:rPr lang="ar-AE" dirty="0" smtClean="0"/>
              <a:t>حق الزوج على زوجته</a:t>
            </a:r>
          </a:p>
          <a:p>
            <a:pPr>
              <a:buNone/>
            </a:pPr>
            <a:endParaRPr lang="ar-AE" dirty="0" smtClean="0"/>
          </a:p>
          <a:p>
            <a:endParaRPr lang="ar-AE"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accent5">
              <a:lumMod val="75000"/>
            </a:schemeClr>
          </a:solidFill>
          <a:ln/>
        </p:spPr>
        <p:style>
          <a:lnRef idx="1">
            <a:schemeClr val="dk1"/>
          </a:lnRef>
          <a:fillRef idx="2">
            <a:schemeClr val="dk1"/>
          </a:fillRef>
          <a:effectRef idx="1">
            <a:schemeClr val="dk1"/>
          </a:effectRef>
          <a:fontRef idx="minor">
            <a:schemeClr val="dk1"/>
          </a:fontRef>
        </p:style>
        <p:txBody>
          <a:bodyPr/>
          <a:lstStyle/>
          <a:p>
            <a:r>
              <a:rPr lang="ar-AE" dirty="0" smtClean="0">
                <a:solidFill>
                  <a:schemeClr val="bg1"/>
                </a:solidFill>
              </a:rPr>
              <a:t>المودة </a:t>
            </a:r>
            <a:r>
              <a:rPr lang="ar-AE" dirty="0" err="1" smtClean="0">
                <a:solidFill>
                  <a:schemeClr val="bg1"/>
                </a:solidFill>
              </a:rPr>
              <a:t>والرحمه</a:t>
            </a:r>
            <a:r>
              <a:rPr lang="ar-AE" dirty="0" smtClean="0">
                <a:solidFill>
                  <a:schemeClr val="bg1"/>
                </a:solidFill>
              </a:rPr>
              <a:t> </a:t>
            </a:r>
            <a:endParaRPr lang="ar-SA" dirty="0">
              <a:solidFill>
                <a:schemeClr val="bg1"/>
              </a:solidFill>
            </a:endParaRPr>
          </a:p>
        </p:txBody>
      </p:sp>
      <p:sp>
        <p:nvSpPr>
          <p:cNvPr id="3" name="عنصر نائب للمحتوى 2"/>
          <p:cNvSpPr>
            <a:spLocks noGrp="1"/>
          </p:cNvSpPr>
          <p:nvPr>
            <p:ph idx="1"/>
          </p:nvPr>
        </p:nvSpPr>
        <p:spPr>
          <a:xfrm>
            <a:off x="457200" y="1600200"/>
            <a:ext cx="8229600" cy="4781128"/>
          </a:xfrm>
          <a:ln/>
        </p:spPr>
        <p:style>
          <a:lnRef idx="0">
            <a:schemeClr val="dk1"/>
          </a:lnRef>
          <a:fillRef idx="3">
            <a:schemeClr val="dk1"/>
          </a:fillRef>
          <a:effectRef idx="3">
            <a:schemeClr val="dk1"/>
          </a:effectRef>
          <a:fontRef idx="minor">
            <a:schemeClr val="lt1"/>
          </a:fontRef>
        </p:style>
        <p:txBody>
          <a:bodyPr>
            <a:normAutofit fontScale="62500" lnSpcReduction="20000"/>
          </a:bodyPr>
          <a:lstStyle/>
          <a:p>
            <a:pPr>
              <a:buNone/>
            </a:pPr>
            <a:r>
              <a:rPr lang="ar-AE" dirty="0" smtClean="0">
                <a:solidFill>
                  <a:schemeClr val="bg1"/>
                </a:solidFill>
              </a:rPr>
              <a:t>     </a:t>
            </a:r>
          </a:p>
          <a:p>
            <a:pPr>
              <a:buNone/>
            </a:pPr>
            <a:r>
              <a:rPr lang="ar-AE" dirty="0">
                <a:solidFill>
                  <a:schemeClr val="bg1"/>
                </a:solidFill>
              </a:rPr>
              <a:t> </a:t>
            </a:r>
            <a:r>
              <a:rPr lang="ar-AE" dirty="0" smtClean="0">
                <a:solidFill>
                  <a:schemeClr val="bg1"/>
                </a:solidFill>
              </a:rPr>
              <a:t>    </a:t>
            </a:r>
            <a:r>
              <a:rPr lang="ar-SA" dirty="0" smtClean="0">
                <a:solidFill>
                  <a:schemeClr val="bg1"/>
                </a:solidFill>
              </a:rPr>
              <a:t>الزواج </a:t>
            </a:r>
            <a:r>
              <a:rPr lang="ar-SA" dirty="0">
                <a:solidFill>
                  <a:schemeClr val="bg1"/>
                </a:solidFill>
              </a:rPr>
              <a:t>لا يكون آية من آيات الله ولا يكون عشا للسعادة ولا مركزا للتربية إلا إذا كان قائما على المودة والرحمة، أما المودة فهي أعلى درجات الحب ولا تكون كذلك إلا إذا كانت قائمة على غير المصالح الشخصية، والحياة الزوجية تحتاج للمودة من الزوجين وخاصة من الزوجة تجاه زوجها ومن هنا وجه النبي صلى الله عليه وسلم الباحثين عن زوجة </a:t>
            </a:r>
            <a:r>
              <a:rPr lang="ar-SA" dirty="0" err="1">
                <a:solidFill>
                  <a:schemeClr val="bg1"/>
                </a:solidFill>
              </a:rPr>
              <a:t>بقوله </a:t>
            </a:r>
            <a:r>
              <a:rPr lang="ar-SA" dirty="0">
                <a:solidFill>
                  <a:schemeClr val="bg1"/>
                </a:solidFill>
              </a:rPr>
              <a:t>( تزوجوا الودود الولود</a:t>
            </a:r>
            <a:r>
              <a:rPr lang="ar-SA" dirty="0" err="1">
                <a:solidFill>
                  <a:schemeClr val="bg1"/>
                </a:solidFill>
              </a:rPr>
              <a:t>) </a:t>
            </a:r>
            <a:r>
              <a:rPr lang="ar-SA" dirty="0">
                <a:solidFill>
                  <a:schemeClr val="bg1"/>
                </a:solidFill>
              </a:rPr>
              <a:t>، وكلما كان أحد الزوجين أكثر حبا للآخر كان أكثر ودا لشريك حياته، ومن هنا كان أهل الجنة قد جعل الله لهم عنده </a:t>
            </a:r>
            <a:r>
              <a:rPr lang="ar-SA" dirty="0" err="1">
                <a:solidFill>
                  <a:schemeClr val="bg1"/>
                </a:solidFill>
              </a:rPr>
              <a:t>ودا.</a:t>
            </a:r>
            <a:r>
              <a:rPr lang="ar-SA" dirty="0">
                <a:solidFill>
                  <a:schemeClr val="bg1"/>
                </a:solidFill>
              </a:rPr>
              <a:t> </a:t>
            </a:r>
            <a:br>
              <a:rPr lang="ar-SA" dirty="0">
                <a:solidFill>
                  <a:schemeClr val="bg1"/>
                </a:solidFill>
              </a:rPr>
            </a:br>
            <a:r>
              <a:rPr lang="ar-SA" dirty="0">
                <a:solidFill>
                  <a:schemeClr val="bg1"/>
                </a:solidFill>
              </a:rPr>
              <a:t/>
            </a:r>
            <a:br>
              <a:rPr lang="ar-SA" dirty="0">
                <a:solidFill>
                  <a:schemeClr val="bg1"/>
                </a:solidFill>
              </a:rPr>
            </a:br>
            <a:r>
              <a:rPr lang="ar-SA" dirty="0">
                <a:solidFill>
                  <a:schemeClr val="bg1"/>
                </a:solidFill>
              </a:rPr>
              <a:t>والمودة فيها جانب مرتبط بطبيعة الإنسان لكن الجانب الأكبر والأعم والأغلب منها مكتسب ويمكن التطبع </a:t>
            </a:r>
            <a:r>
              <a:rPr lang="ar-SA" dirty="0" err="1">
                <a:solidFill>
                  <a:schemeClr val="bg1"/>
                </a:solidFill>
              </a:rPr>
              <a:t>به</a:t>
            </a:r>
            <a:r>
              <a:rPr lang="ar-SA" dirty="0">
                <a:solidFill>
                  <a:schemeClr val="bg1"/>
                </a:solidFill>
              </a:rPr>
              <a:t> لأنه مرتبط بكلام طيب من اللسان  والمعاملة </a:t>
            </a:r>
            <a:r>
              <a:rPr lang="ar-SA" dirty="0" err="1">
                <a:solidFill>
                  <a:schemeClr val="bg1"/>
                </a:solidFill>
              </a:rPr>
              <a:t>الطيبة .</a:t>
            </a:r>
            <a:r>
              <a:rPr lang="ar-SA" dirty="0">
                <a:solidFill>
                  <a:schemeClr val="bg1"/>
                </a:solidFill>
              </a:rPr>
              <a:t/>
            </a:r>
            <a:br>
              <a:rPr lang="ar-SA" dirty="0">
                <a:solidFill>
                  <a:schemeClr val="bg1"/>
                </a:solidFill>
              </a:rPr>
            </a:br>
            <a:r>
              <a:rPr lang="ar-SA" dirty="0">
                <a:solidFill>
                  <a:schemeClr val="bg1"/>
                </a:solidFill>
              </a:rPr>
              <a:t/>
            </a:r>
            <a:br>
              <a:rPr lang="ar-SA" dirty="0">
                <a:solidFill>
                  <a:schemeClr val="bg1"/>
                </a:solidFill>
              </a:rPr>
            </a:br>
            <a:r>
              <a:rPr lang="ar-SA" dirty="0">
                <a:solidFill>
                  <a:schemeClr val="bg1"/>
                </a:solidFill>
              </a:rPr>
              <a:t>أما الرحمة فهي بالدرجة الثانية بعد </a:t>
            </a:r>
            <a:r>
              <a:rPr lang="ar-SA" dirty="0" err="1">
                <a:solidFill>
                  <a:schemeClr val="bg1"/>
                </a:solidFill>
              </a:rPr>
              <a:t>المودة </a:t>
            </a:r>
            <a:r>
              <a:rPr lang="ar-SA" dirty="0">
                <a:solidFill>
                  <a:schemeClr val="bg1"/>
                </a:solidFill>
              </a:rPr>
              <a:t>، لكن الرحمة قد توجد وإن لم يكن الود موجودا وكما </a:t>
            </a:r>
            <a:r>
              <a:rPr lang="ar-SA" dirty="0" err="1">
                <a:solidFill>
                  <a:schemeClr val="bg1"/>
                </a:solidFill>
              </a:rPr>
              <a:t>قيل </a:t>
            </a:r>
            <a:r>
              <a:rPr lang="ar-SA" dirty="0">
                <a:solidFill>
                  <a:schemeClr val="bg1"/>
                </a:solidFill>
              </a:rPr>
              <a:t>: ليس كل البيوت قائمة على الحب، والرحمة صفة مرتبطة بإنسانية الإنسان ومرتبطة بأخلاقه التي جبل عليها والتي راض نفسه عليها ودربها </a:t>
            </a:r>
            <a:r>
              <a:rPr lang="ar-SA" dirty="0" err="1">
                <a:solidFill>
                  <a:schemeClr val="bg1"/>
                </a:solidFill>
              </a:rPr>
              <a:t>عليه.</a:t>
            </a:r>
            <a:r>
              <a:rPr lang="ar-SA" dirty="0">
                <a:solidFill>
                  <a:schemeClr val="bg1"/>
                </a:solidFill>
              </a:rPr>
              <a:t> </a:t>
            </a:r>
            <a:endParaRPr lang="en-US" dirty="0">
              <a:solidFill>
                <a:schemeClr val="bg1"/>
              </a:solidFill>
            </a:endParaRPr>
          </a:p>
          <a:p>
            <a:pPr>
              <a:buNone/>
            </a:pPr>
            <a:r>
              <a:rPr lang="ar-SA" dirty="0">
                <a:solidFill>
                  <a:schemeClr val="bg1"/>
                </a:solidFill>
              </a:rPr>
              <a:t/>
            </a:r>
            <a:br>
              <a:rPr lang="ar-SA" dirty="0">
                <a:solidFill>
                  <a:schemeClr val="bg1"/>
                </a:solidFill>
              </a:rPr>
            </a:br>
            <a:r>
              <a:rPr lang="ar-SA" dirty="0">
                <a:solidFill>
                  <a:schemeClr val="bg1"/>
                </a:solidFill>
              </a:rPr>
              <a:t>ويمكن تحقيق المودة والرحمة بين الزوجين من خلال تربيتهما النظرية والعملية عليهما ومن خلال الأسوة الحسنة ومن خلال ربط حياتهما بطاعة الله تعالى وجعله سبحانه الحكم بينهما عبر الكتاب </a:t>
            </a:r>
            <a:r>
              <a:rPr lang="ar-SA" dirty="0" err="1">
                <a:solidFill>
                  <a:schemeClr val="bg1"/>
                </a:solidFill>
              </a:rPr>
              <a:t>والسنة </a:t>
            </a:r>
            <a:r>
              <a:rPr lang="ar-SA" dirty="0" err="1" smtClean="0">
                <a:solidFill>
                  <a:schemeClr val="bg1"/>
                </a:solidFill>
              </a:rPr>
              <a:t>.</a:t>
            </a:r>
            <a:endParaRPr lang="ar-SA" dirty="0">
              <a:solidFill>
                <a:schemeClr val="bg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accent5">
              <a:lumMod val="75000"/>
            </a:schemeClr>
          </a:solidFill>
          <a:ln/>
        </p:spPr>
        <p:style>
          <a:lnRef idx="1">
            <a:schemeClr val="dk1"/>
          </a:lnRef>
          <a:fillRef idx="2">
            <a:schemeClr val="dk1"/>
          </a:fillRef>
          <a:effectRef idx="1">
            <a:schemeClr val="dk1"/>
          </a:effectRef>
          <a:fontRef idx="minor">
            <a:schemeClr val="dk1"/>
          </a:fontRef>
        </p:style>
        <p:txBody>
          <a:bodyPr>
            <a:normAutofit/>
          </a:bodyPr>
          <a:lstStyle/>
          <a:p>
            <a:r>
              <a:rPr lang="ar-SA" b="1" dirty="0">
                <a:solidFill>
                  <a:schemeClr val="bg1"/>
                </a:solidFill>
              </a:rPr>
              <a:t>الحقوق المتبادلة بين الزوجين </a:t>
            </a:r>
            <a:endParaRPr lang="ar-SA" dirty="0">
              <a:solidFill>
                <a:schemeClr val="bg1"/>
              </a:solidFill>
            </a:endParaRPr>
          </a:p>
        </p:txBody>
      </p:sp>
      <p:sp>
        <p:nvSpPr>
          <p:cNvPr id="3" name="عنصر نائب للمحتوى 2"/>
          <p:cNvSpPr>
            <a:spLocks noGrp="1"/>
          </p:cNvSpPr>
          <p:nvPr>
            <p:ph idx="1"/>
          </p:nvPr>
        </p:nvSpPr>
        <p:spPr>
          <a:ln/>
        </p:spPr>
        <p:style>
          <a:lnRef idx="0">
            <a:schemeClr val="dk1"/>
          </a:lnRef>
          <a:fillRef idx="3">
            <a:schemeClr val="dk1"/>
          </a:fillRef>
          <a:effectRef idx="3">
            <a:schemeClr val="dk1"/>
          </a:effectRef>
          <a:fontRef idx="minor">
            <a:schemeClr val="lt1"/>
          </a:fontRef>
        </p:style>
        <p:txBody>
          <a:bodyPr/>
          <a:lstStyle/>
          <a:p>
            <a:pPr algn="ctr">
              <a:buNone/>
            </a:pPr>
            <a:endParaRPr lang="ar-AE" dirty="0" smtClean="0"/>
          </a:p>
          <a:p>
            <a:pPr algn="ctr">
              <a:buNone/>
            </a:pPr>
            <a:r>
              <a:rPr lang="ar-SA" dirty="0" smtClean="0">
                <a:solidFill>
                  <a:schemeClr val="bg1"/>
                </a:solidFill>
              </a:rPr>
              <a:t>أوجب </a:t>
            </a:r>
            <a:r>
              <a:rPr lang="ar-SA" dirty="0">
                <a:solidFill>
                  <a:schemeClr val="bg1"/>
                </a:solidFill>
              </a:rPr>
              <a:t>الإسلام على الزوج حقوقاً تجاه </a:t>
            </a:r>
            <a:r>
              <a:rPr lang="ar-SA" dirty="0" err="1">
                <a:solidFill>
                  <a:schemeClr val="bg1"/>
                </a:solidFill>
              </a:rPr>
              <a:t>زوجته </a:t>
            </a:r>
            <a:r>
              <a:rPr lang="ar-SA" dirty="0">
                <a:solidFill>
                  <a:schemeClr val="bg1"/>
                </a:solidFill>
              </a:rPr>
              <a:t>، وكذا </a:t>
            </a:r>
            <a:r>
              <a:rPr lang="ar-SA" dirty="0" err="1">
                <a:solidFill>
                  <a:schemeClr val="bg1"/>
                </a:solidFill>
              </a:rPr>
              <a:t>العكس </a:t>
            </a:r>
            <a:r>
              <a:rPr lang="ar-SA" dirty="0">
                <a:solidFill>
                  <a:schemeClr val="bg1"/>
                </a:solidFill>
              </a:rPr>
              <a:t>، ومن الحقوق الواجبة ما هو مشترك بين الزوجين وقد وضحها في القرآن الكريم وسيرة النبي </a:t>
            </a:r>
            <a:r>
              <a:rPr lang="ar-SA" dirty="0" err="1">
                <a:solidFill>
                  <a:schemeClr val="bg1"/>
                </a:solidFill>
              </a:rPr>
              <a:t>الكريم .</a:t>
            </a:r>
            <a:endParaRPr lang="ar-SA" dirty="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188640"/>
            <a:ext cx="8229600" cy="1228998"/>
          </a:xfrm>
          <a:solidFill>
            <a:schemeClr val="accent5">
              <a:lumMod val="75000"/>
            </a:schemeClr>
          </a:solidFill>
        </p:spPr>
        <p:style>
          <a:lnRef idx="1">
            <a:schemeClr val="dk1"/>
          </a:lnRef>
          <a:fillRef idx="2">
            <a:schemeClr val="dk1"/>
          </a:fillRef>
          <a:effectRef idx="1">
            <a:schemeClr val="dk1"/>
          </a:effectRef>
          <a:fontRef idx="minor">
            <a:schemeClr val="dk1"/>
          </a:fontRef>
        </p:style>
        <p:txBody>
          <a:bodyPr>
            <a:normAutofit fontScale="90000"/>
          </a:bodyPr>
          <a:lstStyle/>
          <a:p>
            <a:pPr algn="r"/>
            <a:r>
              <a:rPr lang="ar-AE" b="1" dirty="0" smtClean="0"/>
              <a:t/>
            </a:r>
            <a:br>
              <a:rPr lang="ar-AE" b="1" dirty="0" smtClean="0"/>
            </a:br>
            <a:r>
              <a:rPr lang="ar-AE" b="1" dirty="0"/>
              <a:t> </a:t>
            </a:r>
            <a:r>
              <a:rPr lang="ar-AE" b="1" dirty="0" smtClean="0"/>
              <a:t>               </a:t>
            </a:r>
            <a:r>
              <a:rPr lang="ar-SA" b="1" dirty="0" smtClean="0">
                <a:solidFill>
                  <a:schemeClr val="bg1"/>
                </a:solidFill>
              </a:rPr>
              <a:t>حقوق </a:t>
            </a:r>
            <a:r>
              <a:rPr lang="ar-SA" b="1" dirty="0">
                <a:solidFill>
                  <a:schemeClr val="bg1"/>
                </a:solidFill>
              </a:rPr>
              <a:t>الزوجة الخاصة </a:t>
            </a:r>
            <a:r>
              <a:rPr lang="ar-SA" b="1" dirty="0" err="1" smtClean="0">
                <a:solidFill>
                  <a:schemeClr val="bg1"/>
                </a:solidFill>
              </a:rPr>
              <a:t>بها</a:t>
            </a:r>
            <a:r>
              <a:rPr lang="ar-AE" b="1" dirty="0" smtClean="0">
                <a:solidFill>
                  <a:schemeClr val="bg1"/>
                </a:solidFill>
              </a:rPr>
              <a:t/>
            </a:r>
            <a:br>
              <a:rPr lang="ar-AE" b="1" dirty="0" smtClean="0">
                <a:solidFill>
                  <a:schemeClr val="bg1"/>
                </a:solidFill>
              </a:rPr>
            </a:br>
            <a:r>
              <a:rPr lang="ar-SA" b="1" dirty="0" smtClean="0">
                <a:solidFill>
                  <a:schemeClr val="bg1"/>
                </a:solidFill>
              </a:rPr>
              <a:t> </a:t>
            </a:r>
            <a:r>
              <a:rPr lang="ar-AE" sz="2000" b="1" dirty="0" err="1" smtClean="0">
                <a:solidFill>
                  <a:schemeClr val="bg1"/>
                </a:solidFill>
              </a:rPr>
              <a:t>1-</a:t>
            </a:r>
            <a:r>
              <a:rPr lang="ar-AE" sz="2000" b="1" dirty="0" smtClean="0">
                <a:solidFill>
                  <a:schemeClr val="bg1"/>
                </a:solidFill>
              </a:rPr>
              <a:t> </a:t>
            </a:r>
            <a:r>
              <a:rPr lang="ar-SA" sz="2000" b="1" dirty="0" smtClean="0">
                <a:solidFill>
                  <a:schemeClr val="bg1"/>
                </a:solidFill>
              </a:rPr>
              <a:t>الحقوق المالي</a:t>
            </a:r>
            <a:r>
              <a:rPr lang="ar-AE" sz="2000" b="1" dirty="0" err="1" smtClean="0">
                <a:solidFill>
                  <a:schemeClr val="bg1"/>
                </a:solidFill>
              </a:rPr>
              <a:t>ة :-</a:t>
            </a:r>
            <a:r>
              <a:rPr lang="en-US" sz="2000" b="1" dirty="0" smtClean="0">
                <a:solidFill>
                  <a:schemeClr val="bg1"/>
                </a:solidFill>
              </a:rPr>
              <a:t> </a:t>
            </a:r>
            <a:r>
              <a:rPr lang="en-US" dirty="0"/>
              <a:t/>
            </a:r>
            <a:br>
              <a:rPr lang="en-US" dirty="0"/>
            </a:br>
            <a:endParaRPr lang="ar-SA" dirty="0"/>
          </a:p>
        </p:txBody>
      </p:sp>
      <p:sp>
        <p:nvSpPr>
          <p:cNvPr id="3" name="عنصر نائب للمحتوى 2"/>
          <p:cNvSpPr>
            <a:spLocks noGrp="1"/>
          </p:cNvSpPr>
          <p:nvPr>
            <p:ph idx="1"/>
          </p:nvPr>
        </p:nvSpPr>
        <p:spPr>
          <a:xfrm>
            <a:off x="457200" y="1600200"/>
            <a:ext cx="8229600" cy="4853136"/>
          </a:xfrm>
        </p:spPr>
        <p:style>
          <a:lnRef idx="0">
            <a:schemeClr val="dk1"/>
          </a:lnRef>
          <a:fillRef idx="3">
            <a:schemeClr val="dk1"/>
          </a:fillRef>
          <a:effectRef idx="3">
            <a:schemeClr val="dk1"/>
          </a:effectRef>
          <a:fontRef idx="minor">
            <a:schemeClr val="lt1"/>
          </a:fontRef>
        </p:style>
        <p:txBody>
          <a:bodyPr>
            <a:normAutofit fontScale="25000" lnSpcReduction="20000"/>
          </a:bodyPr>
          <a:lstStyle/>
          <a:p>
            <a:pPr>
              <a:buNone/>
            </a:pPr>
            <a:endParaRPr lang="en-US" dirty="0"/>
          </a:p>
          <a:p>
            <a:pPr>
              <a:lnSpc>
                <a:spcPct val="120000"/>
              </a:lnSpc>
              <a:buNone/>
            </a:pPr>
            <a:r>
              <a:rPr lang="ar-AE" sz="6400" b="1" dirty="0" smtClean="0">
                <a:solidFill>
                  <a:srgbClr val="FFFF00"/>
                </a:solidFill>
              </a:rPr>
              <a:t>1- </a:t>
            </a:r>
            <a:r>
              <a:rPr lang="ar-AE" sz="6400" b="1" dirty="0" err="1" smtClean="0">
                <a:solidFill>
                  <a:srgbClr val="FFFF00"/>
                </a:solidFill>
              </a:rPr>
              <a:t>المهر:</a:t>
            </a:r>
            <a:r>
              <a:rPr lang="ar-AE" sz="6400" b="1" dirty="0" smtClean="0">
                <a:solidFill>
                  <a:srgbClr val="FFFF00"/>
                </a:solidFill>
              </a:rPr>
              <a:t> </a:t>
            </a:r>
            <a:r>
              <a:rPr lang="ar-SA" sz="5600" dirty="0" smtClean="0">
                <a:solidFill>
                  <a:schemeClr val="bg1"/>
                </a:solidFill>
              </a:rPr>
              <a:t>هو </a:t>
            </a:r>
            <a:r>
              <a:rPr lang="ar-SA" sz="5600" dirty="0">
                <a:solidFill>
                  <a:schemeClr val="bg1"/>
                </a:solidFill>
              </a:rPr>
              <a:t>المال الذي تستحقه الزوجة على زوجها بالعقد عليها أو بالدخول </a:t>
            </a:r>
            <a:r>
              <a:rPr lang="ar-SA" sz="5600" dirty="0" err="1">
                <a:solidFill>
                  <a:schemeClr val="bg1"/>
                </a:solidFill>
              </a:rPr>
              <a:t>بها</a:t>
            </a:r>
            <a:r>
              <a:rPr lang="ar-SA" sz="5600" dirty="0">
                <a:solidFill>
                  <a:schemeClr val="bg1"/>
                </a:solidFill>
              </a:rPr>
              <a:t> ، وهو حق واجب للمرأة على </a:t>
            </a:r>
            <a:r>
              <a:rPr lang="ar-SA" sz="5600" dirty="0" err="1">
                <a:solidFill>
                  <a:schemeClr val="bg1"/>
                </a:solidFill>
              </a:rPr>
              <a:t>الرجل </a:t>
            </a:r>
            <a:r>
              <a:rPr lang="ar-SA" sz="5600" dirty="0">
                <a:solidFill>
                  <a:schemeClr val="bg1"/>
                </a:solidFill>
              </a:rPr>
              <a:t>، قال </a:t>
            </a:r>
            <a:r>
              <a:rPr lang="ar-SA" sz="5600" dirty="0" err="1">
                <a:solidFill>
                  <a:schemeClr val="bg1"/>
                </a:solidFill>
              </a:rPr>
              <a:t>تعالى : </a:t>
            </a:r>
            <a:r>
              <a:rPr lang="ar-SA" sz="5600" dirty="0">
                <a:solidFill>
                  <a:schemeClr val="bg1"/>
                </a:solidFill>
              </a:rPr>
              <a:t>{ وآتوا النساء صدقاتهن </a:t>
            </a:r>
            <a:r>
              <a:rPr lang="ar-SA" sz="5600" dirty="0" err="1">
                <a:solidFill>
                  <a:schemeClr val="bg1"/>
                </a:solidFill>
              </a:rPr>
              <a:t>نحلة } </a:t>
            </a:r>
            <a:r>
              <a:rPr lang="ar-SA" sz="5600" dirty="0">
                <a:solidFill>
                  <a:schemeClr val="bg1"/>
                </a:solidFill>
              </a:rPr>
              <a:t>، وفي تشريع المهر إظهار لخطر هذا العقد </a:t>
            </a:r>
            <a:r>
              <a:rPr lang="ar-SA" sz="5600" dirty="0" err="1">
                <a:solidFill>
                  <a:schemeClr val="bg1"/>
                </a:solidFill>
              </a:rPr>
              <a:t>ومكانته </a:t>
            </a:r>
            <a:r>
              <a:rPr lang="ar-SA" sz="5600" dirty="0">
                <a:solidFill>
                  <a:schemeClr val="bg1"/>
                </a:solidFill>
              </a:rPr>
              <a:t>، وإعزاز للمرأة وإكراما </a:t>
            </a:r>
            <a:r>
              <a:rPr lang="ar-SA" sz="5600" dirty="0" err="1">
                <a:solidFill>
                  <a:schemeClr val="bg1"/>
                </a:solidFill>
              </a:rPr>
              <a:t>لها .</a:t>
            </a:r>
            <a:r>
              <a:rPr lang="ar-SA" sz="5600" dirty="0">
                <a:solidFill>
                  <a:schemeClr val="bg1"/>
                </a:solidFill>
              </a:rPr>
              <a:t> </a:t>
            </a:r>
            <a:endParaRPr lang="en-US" sz="5600" dirty="0">
              <a:solidFill>
                <a:schemeClr val="bg1"/>
              </a:solidFill>
            </a:endParaRPr>
          </a:p>
          <a:p>
            <a:pPr>
              <a:lnSpc>
                <a:spcPct val="120000"/>
              </a:lnSpc>
              <a:buNone/>
            </a:pPr>
            <a:r>
              <a:rPr lang="ar-SA" sz="5600" dirty="0">
                <a:solidFill>
                  <a:schemeClr val="bg1"/>
                </a:solidFill>
              </a:rPr>
              <a:t>والمهر ليس شرطا في عقد الزواج ولا ركنا عند جمهور </a:t>
            </a:r>
            <a:r>
              <a:rPr lang="ar-SA" sz="5600" dirty="0" err="1">
                <a:solidFill>
                  <a:schemeClr val="bg1"/>
                </a:solidFill>
              </a:rPr>
              <a:t>الفقهاء </a:t>
            </a:r>
            <a:r>
              <a:rPr lang="ar-SA" sz="5600" dirty="0">
                <a:solidFill>
                  <a:schemeClr val="bg1"/>
                </a:solidFill>
              </a:rPr>
              <a:t>، وإنما هو أثر من آثاره المترتبة </a:t>
            </a:r>
            <a:r>
              <a:rPr lang="ar-SA" sz="5600" dirty="0" err="1">
                <a:solidFill>
                  <a:schemeClr val="bg1"/>
                </a:solidFill>
              </a:rPr>
              <a:t>عليه </a:t>
            </a:r>
            <a:r>
              <a:rPr lang="ar-SA" sz="5600" dirty="0">
                <a:solidFill>
                  <a:schemeClr val="bg1"/>
                </a:solidFill>
              </a:rPr>
              <a:t>، فإذا تم العقد بدون ذكر مهر صح باتفاق </a:t>
            </a:r>
            <a:r>
              <a:rPr lang="ar-SA" sz="5600" dirty="0" err="1">
                <a:solidFill>
                  <a:schemeClr val="bg1"/>
                </a:solidFill>
              </a:rPr>
              <a:t>الجمهور .</a:t>
            </a:r>
            <a:r>
              <a:rPr lang="ar-SA" sz="5600" dirty="0">
                <a:solidFill>
                  <a:schemeClr val="bg1"/>
                </a:solidFill>
              </a:rPr>
              <a:t> </a:t>
            </a:r>
            <a:endParaRPr lang="ar-AE" sz="5600" dirty="0" smtClean="0">
              <a:solidFill>
                <a:schemeClr val="bg1"/>
              </a:solidFill>
            </a:endParaRPr>
          </a:p>
          <a:p>
            <a:pPr>
              <a:lnSpc>
                <a:spcPct val="120000"/>
              </a:lnSpc>
              <a:buNone/>
            </a:pPr>
            <a:endParaRPr lang="en-US" sz="5600" dirty="0">
              <a:solidFill>
                <a:schemeClr val="bg1"/>
              </a:solidFill>
            </a:endParaRPr>
          </a:p>
          <a:p>
            <a:pPr>
              <a:lnSpc>
                <a:spcPct val="120000"/>
              </a:lnSpc>
              <a:buNone/>
            </a:pPr>
            <a:r>
              <a:rPr lang="ar-AE" sz="6400" b="1" dirty="0">
                <a:solidFill>
                  <a:srgbClr val="FFFF00"/>
                </a:solidFill>
              </a:rPr>
              <a:t>2- </a:t>
            </a:r>
            <a:r>
              <a:rPr lang="ar-AE" sz="6400" b="1" dirty="0" err="1">
                <a:solidFill>
                  <a:srgbClr val="FFFF00"/>
                </a:solidFill>
              </a:rPr>
              <a:t>النفقة :</a:t>
            </a:r>
            <a:r>
              <a:rPr lang="ar-SA" sz="6400" b="1" dirty="0">
                <a:solidFill>
                  <a:srgbClr val="FFFF00"/>
                </a:solidFill>
              </a:rPr>
              <a:t> </a:t>
            </a:r>
            <a:r>
              <a:rPr lang="ar-SA" sz="5600" dirty="0">
                <a:solidFill>
                  <a:schemeClr val="bg1"/>
                </a:solidFill>
              </a:rPr>
              <a:t>وقد أجمع علماء الإسلام على وجوب نفقات الزوجات على أزواجهن بشرط تمكين المرأة نفسها </a:t>
            </a:r>
            <a:r>
              <a:rPr lang="ar-SA" sz="5600" dirty="0" err="1">
                <a:solidFill>
                  <a:schemeClr val="bg1"/>
                </a:solidFill>
              </a:rPr>
              <a:t>لزوجها </a:t>
            </a:r>
            <a:r>
              <a:rPr lang="ar-SA" sz="5600" dirty="0">
                <a:solidFill>
                  <a:schemeClr val="bg1"/>
                </a:solidFill>
              </a:rPr>
              <a:t>، فإن امتنعت منه أو </a:t>
            </a:r>
            <a:r>
              <a:rPr lang="ar-SA" sz="5600" dirty="0" err="1">
                <a:solidFill>
                  <a:schemeClr val="bg1"/>
                </a:solidFill>
              </a:rPr>
              <a:t>نشزت</a:t>
            </a:r>
            <a:r>
              <a:rPr lang="ar-SA" sz="5600" dirty="0">
                <a:solidFill>
                  <a:schemeClr val="bg1"/>
                </a:solidFill>
              </a:rPr>
              <a:t> لم تستحق </a:t>
            </a:r>
            <a:r>
              <a:rPr lang="ar-SA" sz="5600" dirty="0" err="1">
                <a:solidFill>
                  <a:schemeClr val="bg1"/>
                </a:solidFill>
              </a:rPr>
              <a:t>النفقة .</a:t>
            </a:r>
            <a:r>
              <a:rPr lang="ar-SA" sz="5600" dirty="0">
                <a:solidFill>
                  <a:schemeClr val="bg1"/>
                </a:solidFill>
              </a:rPr>
              <a:t> </a:t>
            </a:r>
            <a:endParaRPr lang="en-US" sz="5600" dirty="0">
              <a:solidFill>
                <a:schemeClr val="bg1"/>
              </a:solidFill>
            </a:endParaRPr>
          </a:p>
          <a:p>
            <a:pPr>
              <a:lnSpc>
                <a:spcPct val="120000"/>
              </a:lnSpc>
              <a:buNone/>
            </a:pPr>
            <a:r>
              <a:rPr lang="ar-SA" sz="5600" dirty="0">
                <a:solidFill>
                  <a:schemeClr val="bg1"/>
                </a:solidFill>
              </a:rPr>
              <a:t>والحكمة في وجوب النفقة </a:t>
            </a:r>
            <a:r>
              <a:rPr lang="ar-SA" sz="5600" dirty="0" err="1">
                <a:solidFill>
                  <a:schemeClr val="bg1"/>
                </a:solidFill>
              </a:rPr>
              <a:t>لها </a:t>
            </a:r>
            <a:r>
              <a:rPr lang="ar-SA" sz="5600" dirty="0">
                <a:solidFill>
                  <a:schemeClr val="bg1"/>
                </a:solidFill>
              </a:rPr>
              <a:t>: أن المرأة محبوسة على الزوج بمقتضى عقد </a:t>
            </a:r>
            <a:r>
              <a:rPr lang="ar-SA" sz="5600" dirty="0" err="1">
                <a:solidFill>
                  <a:schemeClr val="bg1"/>
                </a:solidFill>
              </a:rPr>
              <a:t>الزواج </a:t>
            </a:r>
            <a:r>
              <a:rPr lang="ar-SA" sz="5600" dirty="0">
                <a:solidFill>
                  <a:schemeClr val="bg1"/>
                </a:solidFill>
              </a:rPr>
              <a:t>، ممنوعة من الخروج من بيت الزوجية إلا بإذن منه </a:t>
            </a:r>
            <a:r>
              <a:rPr lang="ar-SA" sz="5600" dirty="0" err="1">
                <a:solidFill>
                  <a:schemeClr val="bg1"/>
                </a:solidFill>
              </a:rPr>
              <a:t>للاكتساب </a:t>
            </a:r>
            <a:r>
              <a:rPr lang="ar-SA" sz="5600" dirty="0">
                <a:solidFill>
                  <a:schemeClr val="bg1"/>
                </a:solidFill>
              </a:rPr>
              <a:t>، فكان عليه أن ينفق </a:t>
            </a:r>
            <a:r>
              <a:rPr lang="ar-SA" sz="5600" dirty="0" err="1">
                <a:solidFill>
                  <a:schemeClr val="bg1"/>
                </a:solidFill>
              </a:rPr>
              <a:t>عليها </a:t>
            </a:r>
            <a:r>
              <a:rPr lang="ar-SA" sz="5600" dirty="0">
                <a:solidFill>
                  <a:schemeClr val="bg1"/>
                </a:solidFill>
              </a:rPr>
              <a:t>، وعليه </a:t>
            </a:r>
            <a:r>
              <a:rPr lang="ar-SA" sz="5600" dirty="0" err="1">
                <a:solidFill>
                  <a:schemeClr val="bg1"/>
                </a:solidFill>
              </a:rPr>
              <a:t>كفايتها </a:t>
            </a:r>
            <a:r>
              <a:rPr lang="ar-SA" sz="5600" dirty="0">
                <a:solidFill>
                  <a:schemeClr val="bg1"/>
                </a:solidFill>
              </a:rPr>
              <a:t>، وكذا هي مقابل الاستمتاع وتمكين نفسها </a:t>
            </a:r>
            <a:r>
              <a:rPr lang="ar-SA" sz="5600" dirty="0" err="1">
                <a:solidFill>
                  <a:schemeClr val="bg1"/>
                </a:solidFill>
              </a:rPr>
              <a:t>له .</a:t>
            </a:r>
            <a:r>
              <a:rPr lang="ar-SA" sz="5600" dirty="0">
                <a:solidFill>
                  <a:schemeClr val="bg1"/>
                </a:solidFill>
              </a:rPr>
              <a:t> </a:t>
            </a:r>
            <a:endParaRPr lang="en-US" sz="5600" dirty="0">
              <a:solidFill>
                <a:schemeClr val="bg1"/>
              </a:solidFill>
            </a:endParaRPr>
          </a:p>
          <a:p>
            <a:pPr>
              <a:lnSpc>
                <a:spcPct val="120000"/>
              </a:lnSpc>
              <a:buNone/>
            </a:pPr>
            <a:r>
              <a:rPr lang="ar-SA" sz="5600" dirty="0">
                <a:solidFill>
                  <a:schemeClr val="bg1"/>
                </a:solidFill>
              </a:rPr>
              <a:t>والمقصود </a:t>
            </a:r>
            <a:r>
              <a:rPr lang="ar-SA" sz="5600" dirty="0" err="1">
                <a:solidFill>
                  <a:schemeClr val="bg1"/>
                </a:solidFill>
              </a:rPr>
              <a:t>بالنفقة </a:t>
            </a:r>
            <a:r>
              <a:rPr lang="ar-SA" sz="5600" dirty="0">
                <a:solidFill>
                  <a:schemeClr val="bg1"/>
                </a:solidFill>
              </a:rPr>
              <a:t>: توفير ما تحتاج إليه الزوجة من </a:t>
            </a:r>
            <a:r>
              <a:rPr lang="ar-SA" sz="5600" dirty="0" err="1">
                <a:solidFill>
                  <a:schemeClr val="bg1"/>
                </a:solidFill>
              </a:rPr>
              <a:t>طعام </a:t>
            </a:r>
            <a:r>
              <a:rPr lang="ar-SA" sz="5600" dirty="0">
                <a:solidFill>
                  <a:schemeClr val="bg1"/>
                </a:solidFill>
              </a:rPr>
              <a:t>، </a:t>
            </a:r>
            <a:r>
              <a:rPr lang="ar-SA" sz="5600" dirty="0" err="1">
                <a:solidFill>
                  <a:schemeClr val="bg1"/>
                </a:solidFill>
              </a:rPr>
              <a:t>ومسكن </a:t>
            </a:r>
            <a:r>
              <a:rPr lang="ar-SA" sz="5600" dirty="0">
                <a:solidFill>
                  <a:schemeClr val="bg1"/>
                </a:solidFill>
              </a:rPr>
              <a:t>، فتجب لها هذه الأشياء وإن كانت </a:t>
            </a:r>
            <a:r>
              <a:rPr lang="ar-SA" sz="5600" dirty="0" err="1">
                <a:solidFill>
                  <a:schemeClr val="bg1"/>
                </a:solidFill>
              </a:rPr>
              <a:t>غنية </a:t>
            </a:r>
            <a:r>
              <a:rPr lang="ar-SA" sz="5600" dirty="0">
                <a:solidFill>
                  <a:schemeClr val="bg1"/>
                </a:solidFill>
              </a:rPr>
              <a:t>، لقوله </a:t>
            </a:r>
            <a:r>
              <a:rPr lang="ar-SA" sz="5600" dirty="0" err="1">
                <a:solidFill>
                  <a:schemeClr val="bg1"/>
                </a:solidFill>
              </a:rPr>
              <a:t>تعالى : </a:t>
            </a:r>
            <a:r>
              <a:rPr lang="ar-SA" sz="5600" dirty="0">
                <a:solidFill>
                  <a:schemeClr val="bg1"/>
                </a:solidFill>
              </a:rPr>
              <a:t>( وعلى المولود له رزقهن وكسوتهن </a:t>
            </a:r>
            <a:r>
              <a:rPr lang="ar-SA" sz="5600" dirty="0" err="1">
                <a:solidFill>
                  <a:schemeClr val="bg1"/>
                </a:solidFill>
              </a:rPr>
              <a:t>بالمعروف </a:t>
            </a:r>
            <a:r>
              <a:rPr lang="ar-SA" sz="5600" dirty="0">
                <a:solidFill>
                  <a:schemeClr val="bg1"/>
                </a:solidFill>
              </a:rPr>
              <a:t>) </a:t>
            </a:r>
            <a:r>
              <a:rPr lang="ar-SA" sz="5600" dirty="0" err="1">
                <a:solidFill>
                  <a:schemeClr val="bg1"/>
                </a:solidFill>
              </a:rPr>
              <a:t>البقرة/233 </a:t>
            </a:r>
            <a:r>
              <a:rPr lang="ar-SA" sz="5600" dirty="0">
                <a:solidFill>
                  <a:schemeClr val="bg1"/>
                </a:solidFill>
              </a:rPr>
              <a:t>، وقال عز </a:t>
            </a:r>
            <a:r>
              <a:rPr lang="ar-SA" sz="5600" dirty="0" err="1">
                <a:solidFill>
                  <a:schemeClr val="bg1"/>
                </a:solidFill>
              </a:rPr>
              <a:t>وجل : </a:t>
            </a:r>
            <a:r>
              <a:rPr lang="ar-SA" sz="5600" dirty="0">
                <a:solidFill>
                  <a:schemeClr val="bg1"/>
                </a:solidFill>
              </a:rPr>
              <a:t>( لينفق ذو سعة من سعته ومن قدر عليه رزقه فلينفق مما آتاه </a:t>
            </a:r>
            <a:r>
              <a:rPr lang="ar-SA" sz="5600" dirty="0" err="1">
                <a:solidFill>
                  <a:schemeClr val="bg1"/>
                </a:solidFill>
              </a:rPr>
              <a:t>الله </a:t>
            </a:r>
            <a:r>
              <a:rPr lang="ar-SA" sz="5600" dirty="0">
                <a:solidFill>
                  <a:schemeClr val="bg1"/>
                </a:solidFill>
              </a:rPr>
              <a:t>) </a:t>
            </a:r>
            <a:r>
              <a:rPr lang="ar-SA" sz="5600" dirty="0" err="1">
                <a:solidFill>
                  <a:schemeClr val="bg1"/>
                </a:solidFill>
              </a:rPr>
              <a:t>الطلاق/7 .</a:t>
            </a:r>
            <a:r>
              <a:rPr lang="ar-SA" sz="5600" dirty="0">
                <a:solidFill>
                  <a:schemeClr val="bg1"/>
                </a:solidFill>
              </a:rPr>
              <a:t>   </a:t>
            </a:r>
            <a:endParaRPr lang="en-US" sz="5600" dirty="0">
              <a:solidFill>
                <a:schemeClr val="bg1"/>
              </a:solidFill>
            </a:endParaRPr>
          </a:p>
          <a:p>
            <a:pPr>
              <a:lnSpc>
                <a:spcPct val="120000"/>
              </a:lnSpc>
              <a:buNone/>
            </a:pPr>
            <a:r>
              <a:rPr lang="ar-SA" sz="5600" dirty="0">
                <a:solidFill>
                  <a:schemeClr val="bg1"/>
                </a:solidFill>
              </a:rPr>
              <a:t>وفي </a:t>
            </a:r>
            <a:r>
              <a:rPr lang="ar-SA" sz="5600" dirty="0" err="1">
                <a:solidFill>
                  <a:schemeClr val="bg1"/>
                </a:solidFill>
              </a:rPr>
              <a:t>السنة :</a:t>
            </a:r>
            <a:r>
              <a:rPr lang="ar-SA" sz="5600" dirty="0">
                <a:solidFill>
                  <a:schemeClr val="bg1"/>
                </a:solidFill>
              </a:rPr>
              <a:t> </a:t>
            </a:r>
            <a:endParaRPr lang="en-US" sz="5600" dirty="0">
              <a:solidFill>
                <a:schemeClr val="bg1"/>
              </a:solidFill>
            </a:endParaRPr>
          </a:p>
          <a:p>
            <a:pPr>
              <a:lnSpc>
                <a:spcPct val="120000"/>
              </a:lnSpc>
              <a:buNone/>
            </a:pPr>
            <a:r>
              <a:rPr lang="ar-SA" sz="5600" dirty="0">
                <a:solidFill>
                  <a:schemeClr val="bg1"/>
                </a:solidFill>
              </a:rPr>
              <a:t>وعن </a:t>
            </a:r>
            <a:r>
              <a:rPr lang="ar-SA" sz="5600" dirty="0" err="1">
                <a:solidFill>
                  <a:schemeClr val="bg1"/>
                </a:solidFill>
              </a:rPr>
              <a:t>جابر </a:t>
            </a:r>
            <a:r>
              <a:rPr lang="ar-SA" sz="5600" dirty="0">
                <a:solidFill>
                  <a:schemeClr val="bg1"/>
                </a:solidFill>
              </a:rPr>
              <a:t>: أن رسول الله صلى الله عليه وسلم قال في خطبة حجة </a:t>
            </a:r>
            <a:r>
              <a:rPr lang="ar-SA" sz="5600" dirty="0" err="1">
                <a:solidFill>
                  <a:schemeClr val="bg1"/>
                </a:solidFill>
              </a:rPr>
              <a:t>الوداع : </a:t>
            </a:r>
            <a:r>
              <a:rPr lang="ar-SA" sz="5600" dirty="0">
                <a:solidFill>
                  <a:schemeClr val="bg1"/>
                </a:solidFill>
              </a:rPr>
              <a:t>" فاتقوا الله في النساء فإنكم أخذتموهن بأمان الله واستحللتم فروجهن بكلمة </a:t>
            </a:r>
            <a:r>
              <a:rPr lang="ar-SA" sz="5600" dirty="0" err="1">
                <a:solidFill>
                  <a:schemeClr val="bg1"/>
                </a:solidFill>
              </a:rPr>
              <a:t>الله </a:t>
            </a:r>
            <a:r>
              <a:rPr lang="ar-SA" sz="5600" dirty="0">
                <a:solidFill>
                  <a:schemeClr val="bg1"/>
                </a:solidFill>
              </a:rPr>
              <a:t>، ولكم عليهن ألا يوطئن فرشكم أحدا </a:t>
            </a:r>
            <a:r>
              <a:rPr lang="ar-SA" sz="5600" dirty="0" err="1">
                <a:solidFill>
                  <a:schemeClr val="bg1"/>
                </a:solidFill>
              </a:rPr>
              <a:t>تكرهونه </a:t>
            </a:r>
            <a:r>
              <a:rPr lang="ar-SA" sz="5600" dirty="0">
                <a:solidFill>
                  <a:schemeClr val="bg1"/>
                </a:solidFill>
              </a:rPr>
              <a:t>، فإن فعلن ذلك فاضربوهن ضربا غير </a:t>
            </a:r>
            <a:r>
              <a:rPr lang="ar-SA" sz="5600" dirty="0" err="1">
                <a:solidFill>
                  <a:schemeClr val="bg1"/>
                </a:solidFill>
              </a:rPr>
              <a:t>مبرح </a:t>
            </a:r>
            <a:r>
              <a:rPr lang="ar-SA" sz="5600" dirty="0">
                <a:solidFill>
                  <a:schemeClr val="bg1"/>
                </a:solidFill>
              </a:rPr>
              <a:t>، ولهن عليكم رزقهن وكسوتهن </a:t>
            </a:r>
            <a:r>
              <a:rPr lang="ar-SA" sz="5600" dirty="0" err="1">
                <a:solidFill>
                  <a:schemeClr val="bg1"/>
                </a:solidFill>
              </a:rPr>
              <a:t>بالمعروف " .</a:t>
            </a:r>
            <a:r>
              <a:rPr lang="ar-SA" sz="5600" dirty="0">
                <a:solidFill>
                  <a:schemeClr val="bg1"/>
                </a:solidFill>
              </a:rPr>
              <a:t> رواه </a:t>
            </a:r>
            <a:r>
              <a:rPr lang="ar-SA" sz="5600" dirty="0" err="1">
                <a:solidFill>
                  <a:schemeClr val="bg1"/>
                </a:solidFill>
              </a:rPr>
              <a:t>مسلم </a:t>
            </a:r>
            <a:r>
              <a:rPr lang="ar-SA" sz="5600" dirty="0">
                <a:solidFill>
                  <a:schemeClr val="bg1"/>
                </a:solidFill>
              </a:rPr>
              <a:t>( </a:t>
            </a:r>
            <a:r>
              <a:rPr lang="ar-SA" sz="5600" dirty="0" err="1">
                <a:solidFill>
                  <a:schemeClr val="bg1"/>
                </a:solidFill>
              </a:rPr>
              <a:t>1218 )</a:t>
            </a:r>
            <a:r>
              <a:rPr lang="ar-SA" sz="5600" dirty="0">
                <a:solidFill>
                  <a:schemeClr val="bg1"/>
                </a:solidFill>
              </a:rPr>
              <a:t> </a:t>
            </a:r>
            <a:endParaRPr lang="en-US" sz="5600" dirty="0">
              <a:solidFill>
                <a:schemeClr val="bg1"/>
              </a:solidFill>
            </a:endParaRPr>
          </a:p>
          <a:p>
            <a:pPr>
              <a:lnSpc>
                <a:spcPct val="120000"/>
              </a:lnSpc>
              <a:buNone/>
            </a:pPr>
            <a:endParaRPr lang="ar-AE" sz="5600" dirty="0" smtClean="0">
              <a:solidFill>
                <a:schemeClr val="bg1"/>
              </a:solidFill>
            </a:endParaRPr>
          </a:p>
          <a:p>
            <a:pPr>
              <a:lnSpc>
                <a:spcPct val="120000"/>
              </a:lnSpc>
              <a:buNone/>
            </a:pPr>
            <a:r>
              <a:rPr lang="ar-AE" sz="6400" b="1" dirty="0">
                <a:solidFill>
                  <a:srgbClr val="FFFF00"/>
                </a:solidFill>
              </a:rPr>
              <a:t>3- </a:t>
            </a:r>
            <a:r>
              <a:rPr lang="ar-AE" sz="6400" b="1" dirty="0" err="1">
                <a:solidFill>
                  <a:srgbClr val="FFFF00"/>
                </a:solidFill>
              </a:rPr>
              <a:t>السكن :</a:t>
            </a:r>
            <a:r>
              <a:rPr lang="ar-AE" sz="6400" b="1" dirty="0">
                <a:solidFill>
                  <a:srgbClr val="FFFF00"/>
                </a:solidFill>
              </a:rPr>
              <a:t> </a:t>
            </a:r>
            <a:r>
              <a:rPr lang="ar-SA" sz="5600" dirty="0" smtClean="0">
                <a:solidFill>
                  <a:schemeClr val="bg1"/>
                </a:solidFill>
              </a:rPr>
              <a:t>وهو </a:t>
            </a:r>
            <a:r>
              <a:rPr lang="ar-SA" sz="5600" dirty="0">
                <a:solidFill>
                  <a:schemeClr val="bg1"/>
                </a:solidFill>
              </a:rPr>
              <a:t>من حقوق </a:t>
            </a:r>
            <a:r>
              <a:rPr lang="ar-SA" sz="5600" dirty="0" err="1">
                <a:solidFill>
                  <a:schemeClr val="bg1"/>
                </a:solidFill>
              </a:rPr>
              <a:t>الزوجة </a:t>
            </a:r>
            <a:r>
              <a:rPr lang="ar-SA" sz="5600" dirty="0">
                <a:solidFill>
                  <a:schemeClr val="bg1"/>
                </a:solidFill>
              </a:rPr>
              <a:t>، وهو أن يهيئ لها زوجُها مسكناً على قدر سعته </a:t>
            </a:r>
            <a:r>
              <a:rPr lang="ar-SA" sz="5600" dirty="0" err="1">
                <a:solidFill>
                  <a:schemeClr val="bg1"/>
                </a:solidFill>
              </a:rPr>
              <a:t>وقدرته </a:t>
            </a:r>
            <a:r>
              <a:rPr lang="ar-SA" sz="5600" dirty="0">
                <a:solidFill>
                  <a:schemeClr val="bg1"/>
                </a:solidFill>
              </a:rPr>
              <a:t>، قال الله </a:t>
            </a:r>
            <a:r>
              <a:rPr lang="ar-SA" sz="5600" dirty="0" err="1">
                <a:solidFill>
                  <a:schemeClr val="bg1"/>
                </a:solidFill>
              </a:rPr>
              <a:t>تعالى : </a:t>
            </a:r>
            <a:r>
              <a:rPr lang="ar-SA" sz="5600" dirty="0">
                <a:solidFill>
                  <a:schemeClr val="bg1"/>
                </a:solidFill>
              </a:rPr>
              <a:t>( أسكنوهنَّ من حيث سكنتم مِن </a:t>
            </a:r>
            <a:r>
              <a:rPr lang="ar-SA" sz="5600" dirty="0" err="1">
                <a:solidFill>
                  <a:schemeClr val="bg1"/>
                </a:solidFill>
              </a:rPr>
              <a:t>وُجدكم </a:t>
            </a:r>
            <a:r>
              <a:rPr lang="ar-SA" sz="5600" dirty="0">
                <a:solidFill>
                  <a:schemeClr val="bg1"/>
                </a:solidFill>
              </a:rPr>
              <a:t>) </a:t>
            </a:r>
            <a:r>
              <a:rPr lang="ar-SA" sz="5600" dirty="0" err="1">
                <a:solidFill>
                  <a:schemeClr val="bg1"/>
                </a:solidFill>
              </a:rPr>
              <a:t>الطلاق/6</a:t>
            </a:r>
            <a:r>
              <a:rPr lang="ar-SA" sz="5600" dirty="0" err="1"/>
              <a:t>.</a:t>
            </a:r>
            <a:r>
              <a:rPr lang="ar-SA" sz="5600" dirty="0"/>
              <a:t> </a:t>
            </a:r>
            <a:endParaRPr lang="en-US" sz="5600" dirty="0"/>
          </a:p>
          <a:p>
            <a:pPr>
              <a:buNone/>
            </a:pPr>
            <a:endParaRPr lang="ar-SA"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544" y="260648"/>
            <a:ext cx="8229600" cy="1143000"/>
          </a:xfrm>
          <a:solidFill>
            <a:schemeClr val="accent5">
              <a:lumMod val="75000"/>
            </a:schemeClr>
          </a:solidFill>
        </p:spPr>
        <p:style>
          <a:lnRef idx="1">
            <a:schemeClr val="dk1"/>
          </a:lnRef>
          <a:fillRef idx="2">
            <a:schemeClr val="dk1"/>
          </a:fillRef>
          <a:effectRef idx="1">
            <a:schemeClr val="dk1"/>
          </a:effectRef>
          <a:fontRef idx="minor">
            <a:schemeClr val="dk1"/>
          </a:fontRef>
        </p:style>
        <p:txBody>
          <a:bodyPr>
            <a:normAutofit/>
          </a:bodyPr>
          <a:lstStyle/>
          <a:p>
            <a:pPr algn="r"/>
            <a:r>
              <a:rPr lang="ar-SA" b="1" dirty="0" smtClean="0">
                <a:solidFill>
                  <a:schemeClr val="bg1"/>
                </a:solidFill>
              </a:rPr>
              <a:t>2</a:t>
            </a:r>
            <a:r>
              <a:rPr lang="ar-AE" b="1" dirty="0" err="1" smtClean="0">
                <a:solidFill>
                  <a:schemeClr val="bg1"/>
                </a:solidFill>
              </a:rPr>
              <a:t>-</a:t>
            </a:r>
            <a:r>
              <a:rPr lang="ar-AE" b="1" dirty="0" smtClean="0">
                <a:solidFill>
                  <a:schemeClr val="bg1"/>
                </a:solidFill>
              </a:rPr>
              <a:t> </a:t>
            </a:r>
            <a:r>
              <a:rPr lang="ar-SA" b="1" dirty="0" smtClean="0">
                <a:solidFill>
                  <a:schemeClr val="bg1"/>
                </a:solidFill>
              </a:rPr>
              <a:t>الحقوق </a:t>
            </a:r>
            <a:r>
              <a:rPr lang="ar-SA" b="1" dirty="0">
                <a:solidFill>
                  <a:schemeClr val="bg1"/>
                </a:solidFill>
              </a:rPr>
              <a:t>غير </a:t>
            </a:r>
            <a:r>
              <a:rPr lang="ar-SA" b="1" dirty="0" smtClean="0">
                <a:solidFill>
                  <a:schemeClr val="bg1"/>
                </a:solidFill>
              </a:rPr>
              <a:t>المالي</a:t>
            </a:r>
            <a:r>
              <a:rPr lang="ar-AE" b="1" dirty="0" err="1" smtClean="0">
                <a:solidFill>
                  <a:schemeClr val="bg1"/>
                </a:solidFill>
              </a:rPr>
              <a:t>ة :-</a:t>
            </a:r>
            <a:endParaRPr lang="ar-SA" dirty="0">
              <a:solidFill>
                <a:schemeClr val="bg1"/>
              </a:solidFill>
            </a:endParaRPr>
          </a:p>
        </p:txBody>
      </p:sp>
      <p:sp>
        <p:nvSpPr>
          <p:cNvPr id="3" name="عنصر نائب للمحتوى 2"/>
          <p:cNvSpPr>
            <a:spLocks noGrp="1"/>
          </p:cNvSpPr>
          <p:nvPr>
            <p:ph idx="1"/>
          </p:nvPr>
        </p:nvSpPr>
        <p:spPr>
          <a:xfrm>
            <a:off x="457200" y="1268760"/>
            <a:ext cx="8229600" cy="5328592"/>
          </a:xfrm>
        </p:spPr>
        <p:style>
          <a:lnRef idx="0">
            <a:schemeClr val="dk1"/>
          </a:lnRef>
          <a:fillRef idx="3">
            <a:schemeClr val="dk1"/>
          </a:fillRef>
          <a:effectRef idx="3">
            <a:schemeClr val="dk1"/>
          </a:effectRef>
          <a:fontRef idx="minor">
            <a:schemeClr val="lt1"/>
          </a:fontRef>
        </p:style>
        <p:txBody>
          <a:bodyPr>
            <a:normAutofit fontScale="40000" lnSpcReduction="20000"/>
          </a:bodyPr>
          <a:lstStyle/>
          <a:p>
            <a:pPr>
              <a:lnSpc>
                <a:spcPct val="170000"/>
              </a:lnSpc>
              <a:buNone/>
            </a:pPr>
            <a:r>
              <a:rPr lang="ar-AE" dirty="0" smtClean="0"/>
              <a:t>  </a:t>
            </a:r>
            <a:r>
              <a:rPr lang="ar-SA" b="1" dirty="0" err="1" smtClean="0">
                <a:solidFill>
                  <a:srgbClr val="FFFF00"/>
                </a:solidFill>
              </a:rPr>
              <a:t>أ</a:t>
            </a:r>
            <a:r>
              <a:rPr lang="ar-SA" b="1" dirty="0" err="1">
                <a:solidFill>
                  <a:srgbClr val="FFFF00"/>
                </a:solidFill>
              </a:rPr>
              <a:t>.</a:t>
            </a:r>
            <a:r>
              <a:rPr lang="ar-SA" b="1" dirty="0">
                <a:solidFill>
                  <a:srgbClr val="FFFF00"/>
                </a:solidFill>
              </a:rPr>
              <a:t> العدل بين </a:t>
            </a:r>
            <a:r>
              <a:rPr lang="ar-SA" b="1" dirty="0" err="1">
                <a:solidFill>
                  <a:srgbClr val="FFFF00"/>
                </a:solidFill>
              </a:rPr>
              <a:t>الزوجات </a:t>
            </a:r>
            <a:r>
              <a:rPr lang="ar-SA" b="1" dirty="0">
                <a:solidFill>
                  <a:srgbClr val="FFFF00"/>
                </a:solidFill>
              </a:rPr>
              <a:t>: </a:t>
            </a:r>
            <a:r>
              <a:rPr lang="ar-SA" dirty="0"/>
              <a:t>من حق الزوجة على زوجها العدل بالتسوية بينها وبين غيرها من </a:t>
            </a:r>
            <a:r>
              <a:rPr lang="ar-SA" dirty="0" err="1"/>
              <a:t>زوجاته </a:t>
            </a:r>
            <a:r>
              <a:rPr lang="ar-SA" dirty="0"/>
              <a:t>، إن كان له </a:t>
            </a:r>
            <a:r>
              <a:rPr lang="ar-SA" dirty="0" err="1"/>
              <a:t>زوجات </a:t>
            </a:r>
            <a:r>
              <a:rPr lang="ar-SA" dirty="0"/>
              <a:t>، في المبيت والنفقة </a:t>
            </a:r>
            <a:r>
              <a:rPr lang="ar-SA" dirty="0" err="1"/>
              <a:t>والكسوة .</a:t>
            </a:r>
            <a:r>
              <a:rPr lang="ar-SA" dirty="0"/>
              <a:t> </a:t>
            </a:r>
            <a:endParaRPr lang="en-US" dirty="0"/>
          </a:p>
          <a:p>
            <a:pPr>
              <a:lnSpc>
                <a:spcPct val="170000"/>
              </a:lnSpc>
              <a:buNone/>
            </a:pPr>
            <a:r>
              <a:rPr lang="ar-SA" b="1" dirty="0" err="1">
                <a:solidFill>
                  <a:srgbClr val="FFFF00"/>
                </a:solidFill>
              </a:rPr>
              <a:t>ب.</a:t>
            </a:r>
            <a:r>
              <a:rPr lang="ar-SA" b="1" dirty="0">
                <a:solidFill>
                  <a:srgbClr val="FFFF00"/>
                </a:solidFill>
              </a:rPr>
              <a:t> حسن </a:t>
            </a:r>
            <a:r>
              <a:rPr lang="ar-SA" b="1" dirty="0" err="1">
                <a:solidFill>
                  <a:srgbClr val="FFFF00"/>
                </a:solidFill>
              </a:rPr>
              <a:t>العشرة </a:t>
            </a:r>
            <a:r>
              <a:rPr lang="ar-SA" b="1" dirty="0">
                <a:solidFill>
                  <a:srgbClr val="FFFF00"/>
                </a:solidFill>
              </a:rPr>
              <a:t>: </a:t>
            </a:r>
            <a:r>
              <a:rPr lang="ar-SA" dirty="0"/>
              <a:t>ويجب على الزوج تحسين خلقه مع زوجته والرفق </a:t>
            </a:r>
            <a:r>
              <a:rPr lang="ar-SA" dirty="0" err="1"/>
              <a:t>بها</a:t>
            </a:r>
            <a:r>
              <a:rPr lang="ar-SA" dirty="0"/>
              <a:t> ، وتقديم ما يمكن تقديمه إليها مما يؤلف </a:t>
            </a:r>
            <a:r>
              <a:rPr lang="ar-SA" dirty="0" err="1"/>
              <a:t>قلبها </a:t>
            </a:r>
            <a:r>
              <a:rPr lang="ar-SA" dirty="0"/>
              <a:t>، لقوله </a:t>
            </a:r>
            <a:r>
              <a:rPr lang="ar-SA" dirty="0" err="1"/>
              <a:t>تعالى : </a:t>
            </a:r>
            <a:r>
              <a:rPr lang="ar-SA" dirty="0"/>
              <a:t>( وعاشروهن </a:t>
            </a:r>
            <a:r>
              <a:rPr lang="ar-SA" dirty="0" err="1"/>
              <a:t>بالمعروف </a:t>
            </a:r>
            <a:r>
              <a:rPr lang="ar-SA" dirty="0"/>
              <a:t>) </a:t>
            </a:r>
            <a:r>
              <a:rPr lang="ar-SA" dirty="0" err="1"/>
              <a:t>النساء/19 </a:t>
            </a:r>
            <a:r>
              <a:rPr lang="ar-SA" dirty="0"/>
              <a:t>، </a:t>
            </a:r>
            <a:r>
              <a:rPr lang="ar-SA" dirty="0" err="1"/>
              <a:t>وقوله : </a:t>
            </a:r>
            <a:r>
              <a:rPr lang="ar-SA" dirty="0"/>
              <a:t>( ولهن مثل الذي عليهن </a:t>
            </a:r>
            <a:r>
              <a:rPr lang="ar-SA" dirty="0" err="1"/>
              <a:t>بالمعروف </a:t>
            </a:r>
            <a:r>
              <a:rPr lang="ar-SA" dirty="0"/>
              <a:t>) </a:t>
            </a:r>
            <a:r>
              <a:rPr lang="ar-SA" dirty="0" err="1"/>
              <a:t>البقرة/228.</a:t>
            </a:r>
            <a:r>
              <a:rPr lang="ar-SA" dirty="0"/>
              <a:t> </a:t>
            </a:r>
            <a:endParaRPr lang="en-US" dirty="0"/>
          </a:p>
          <a:p>
            <a:pPr>
              <a:lnSpc>
                <a:spcPct val="170000"/>
              </a:lnSpc>
              <a:buNone/>
            </a:pPr>
            <a:r>
              <a:rPr lang="ar-SA" dirty="0"/>
              <a:t>وفي </a:t>
            </a:r>
            <a:r>
              <a:rPr lang="ar-SA" dirty="0" err="1"/>
              <a:t>السنَّة </a:t>
            </a:r>
            <a:r>
              <a:rPr lang="ar-SA" dirty="0"/>
              <a:t>: عن أبي هريرة رضي الله عنه </a:t>
            </a:r>
            <a:r>
              <a:rPr lang="ar-SA" dirty="0" err="1"/>
              <a:t>قال </a:t>
            </a:r>
            <a:r>
              <a:rPr lang="ar-SA" dirty="0"/>
              <a:t>: قال النبي صلى الله عليه </a:t>
            </a:r>
            <a:r>
              <a:rPr lang="ar-SA" dirty="0" err="1"/>
              <a:t>وسلم : </a:t>
            </a:r>
            <a:r>
              <a:rPr lang="ar-SA" dirty="0"/>
              <a:t>" استوصوا </a:t>
            </a:r>
            <a:r>
              <a:rPr lang="ar-SA" dirty="0" err="1"/>
              <a:t>بالنساء " .</a:t>
            </a:r>
            <a:r>
              <a:rPr lang="ar-SA" dirty="0"/>
              <a:t> رواه </a:t>
            </a:r>
            <a:r>
              <a:rPr lang="ar-SA" dirty="0" err="1"/>
              <a:t>البخاري </a:t>
            </a:r>
            <a:r>
              <a:rPr lang="ar-SA" dirty="0"/>
              <a:t>( </a:t>
            </a:r>
            <a:r>
              <a:rPr lang="ar-SA" dirty="0" err="1"/>
              <a:t>3153 </a:t>
            </a:r>
            <a:r>
              <a:rPr lang="ar-SA" dirty="0"/>
              <a:t>) </a:t>
            </a:r>
            <a:r>
              <a:rPr lang="ar-SA" dirty="0" err="1"/>
              <a:t>ومسلم </a:t>
            </a:r>
            <a:r>
              <a:rPr lang="ar-SA" dirty="0"/>
              <a:t>( </a:t>
            </a:r>
            <a:r>
              <a:rPr lang="ar-SA" dirty="0" err="1"/>
              <a:t>1468 ) .</a:t>
            </a:r>
            <a:r>
              <a:rPr lang="ar-SA" dirty="0"/>
              <a:t> </a:t>
            </a:r>
            <a:endParaRPr lang="en-US" dirty="0"/>
          </a:p>
          <a:p>
            <a:pPr>
              <a:lnSpc>
                <a:spcPct val="170000"/>
              </a:lnSpc>
              <a:buNone/>
            </a:pPr>
            <a:r>
              <a:rPr lang="ar-SA" dirty="0"/>
              <a:t>عن عائشة أم المؤمنين رضي الله عنها أن رسول الله صلى الله عليه وسلم كان يصلي جالسا فيقرأ وهو جالس فإذا بقي من قراءته نحو من ثلاثين أو أربعين آية قام فقرأها وهو قائم ثم يركع ثم سجد يفعل في الركعة الثانية مثل ذلك فإذا قضى صلاته نظر فإن كنت يقظى تحدث معي وإن كنت نائمة </a:t>
            </a:r>
            <a:r>
              <a:rPr lang="ar-SA" dirty="0" err="1"/>
              <a:t>اضطجع .</a:t>
            </a:r>
            <a:r>
              <a:rPr lang="ar-SA" dirty="0"/>
              <a:t> رواه </a:t>
            </a:r>
            <a:r>
              <a:rPr lang="ar-SA" dirty="0" err="1"/>
              <a:t>البخاري </a:t>
            </a:r>
            <a:r>
              <a:rPr lang="ar-SA" dirty="0"/>
              <a:t>( </a:t>
            </a:r>
            <a:r>
              <a:rPr lang="ar-SA" dirty="0" err="1"/>
              <a:t>1068 ) .</a:t>
            </a:r>
            <a:r>
              <a:rPr lang="ar-SA" dirty="0"/>
              <a:t> </a:t>
            </a:r>
            <a:endParaRPr lang="en-US" dirty="0"/>
          </a:p>
          <a:p>
            <a:pPr>
              <a:lnSpc>
                <a:spcPct val="170000"/>
              </a:lnSpc>
              <a:buNone/>
            </a:pPr>
            <a:r>
              <a:rPr lang="ar-AE" b="1" dirty="0">
                <a:solidFill>
                  <a:srgbClr val="FFFF00"/>
                </a:solidFill>
              </a:rPr>
              <a:t>ت</a:t>
            </a:r>
            <a:r>
              <a:rPr lang="ar-AE" b="1" dirty="0" smtClean="0">
                <a:solidFill>
                  <a:srgbClr val="FFFF00"/>
                </a:solidFill>
              </a:rPr>
              <a:t>:</a:t>
            </a:r>
            <a:r>
              <a:rPr lang="ar-SA" b="1" dirty="0" smtClean="0">
                <a:solidFill>
                  <a:srgbClr val="FFFF00"/>
                </a:solidFill>
              </a:rPr>
              <a:t> </a:t>
            </a:r>
            <a:r>
              <a:rPr lang="ar-SA" b="1" dirty="0">
                <a:solidFill>
                  <a:srgbClr val="FFFF00"/>
                </a:solidFill>
              </a:rPr>
              <a:t>عدم الإضرار </a:t>
            </a:r>
            <a:r>
              <a:rPr lang="ar-SA" b="1" dirty="0" err="1">
                <a:solidFill>
                  <a:srgbClr val="FFFF00"/>
                </a:solidFill>
              </a:rPr>
              <a:t>بالزوجة </a:t>
            </a:r>
            <a:r>
              <a:rPr lang="ar-SA" b="1" dirty="0">
                <a:solidFill>
                  <a:srgbClr val="FFFF00"/>
                </a:solidFill>
              </a:rPr>
              <a:t>: </a:t>
            </a:r>
            <a:r>
              <a:rPr lang="ar-SA" dirty="0"/>
              <a:t>وهذا من أصول </a:t>
            </a:r>
            <a:r>
              <a:rPr lang="ar-SA" dirty="0" err="1"/>
              <a:t>الإسلام </a:t>
            </a:r>
            <a:r>
              <a:rPr lang="ar-SA" dirty="0"/>
              <a:t>، وإذا كان إيقاع الضرر محرما على الأجانب فأن يكون محرما إيقاعه على الزوجة أولى </a:t>
            </a:r>
            <a:r>
              <a:rPr lang="ar-SA" dirty="0" err="1"/>
              <a:t>وأحرى .</a:t>
            </a:r>
            <a:r>
              <a:rPr lang="ar-SA" dirty="0"/>
              <a:t> </a:t>
            </a:r>
            <a:endParaRPr lang="en-US" dirty="0"/>
          </a:p>
          <a:p>
            <a:pPr>
              <a:lnSpc>
                <a:spcPct val="170000"/>
              </a:lnSpc>
              <a:buNone/>
            </a:pPr>
            <a:r>
              <a:rPr lang="ar-SA" dirty="0"/>
              <a:t>عن عبادة بن الصامت أن رسول الله صلى الله عليه وسلم </a:t>
            </a:r>
            <a:r>
              <a:rPr lang="ar-SA" dirty="0" err="1"/>
              <a:t>قضى </a:t>
            </a:r>
            <a:r>
              <a:rPr lang="ar-SA" dirty="0"/>
              <a:t>" أن لا ضرر ولا </a:t>
            </a:r>
            <a:r>
              <a:rPr lang="ar-SA" dirty="0" err="1"/>
              <a:t>ضرار </a:t>
            </a:r>
            <a:r>
              <a:rPr lang="ar-SA" dirty="0"/>
              <a:t>" رواه ابن </a:t>
            </a:r>
            <a:r>
              <a:rPr lang="ar-SA" dirty="0" err="1"/>
              <a:t>ماجه </a:t>
            </a:r>
            <a:r>
              <a:rPr lang="ar-SA" dirty="0"/>
              <a:t>( </a:t>
            </a:r>
            <a:r>
              <a:rPr lang="ar-SA" dirty="0" err="1"/>
              <a:t>2340 ) .</a:t>
            </a:r>
            <a:r>
              <a:rPr lang="ar-SA" dirty="0"/>
              <a:t> </a:t>
            </a:r>
            <a:r>
              <a:rPr lang="ar-SA" dirty="0" err="1"/>
              <a:t>والحديث </a:t>
            </a:r>
            <a:r>
              <a:rPr lang="ar-SA" dirty="0"/>
              <a:t>: صححه الإمام أحمد والحاكم وابن الصلاح </a:t>
            </a:r>
            <a:r>
              <a:rPr lang="ar-SA" dirty="0" err="1"/>
              <a:t>وغيرهم .</a:t>
            </a:r>
            <a:r>
              <a:rPr lang="ar-SA" dirty="0"/>
              <a:t> </a:t>
            </a:r>
            <a:endParaRPr lang="en-US" dirty="0"/>
          </a:p>
          <a:p>
            <a:pPr>
              <a:lnSpc>
                <a:spcPct val="170000"/>
              </a:lnSpc>
              <a:buNone/>
            </a:pPr>
            <a:r>
              <a:rPr lang="ar-SA" dirty="0" err="1"/>
              <a:t>انظر : </a:t>
            </a:r>
            <a:r>
              <a:rPr lang="ar-SA" dirty="0"/>
              <a:t>" خلاصة البدر </a:t>
            </a:r>
            <a:r>
              <a:rPr lang="ar-SA" dirty="0" err="1"/>
              <a:t>المنير " </a:t>
            </a:r>
            <a:r>
              <a:rPr lang="ar-SA" dirty="0"/>
              <a:t>( </a:t>
            </a:r>
            <a:r>
              <a:rPr lang="ar-SA" dirty="0" err="1"/>
              <a:t>2 </a:t>
            </a:r>
            <a:r>
              <a:rPr lang="ar-SA" dirty="0"/>
              <a:t>/ </a:t>
            </a:r>
            <a:r>
              <a:rPr lang="ar-SA" dirty="0" err="1"/>
              <a:t>438 ) .</a:t>
            </a:r>
            <a:r>
              <a:rPr lang="ar-SA" dirty="0"/>
              <a:t> </a:t>
            </a:r>
            <a:endParaRPr lang="en-US" dirty="0"/>
          </a:p>
          <a:p>
            <a:pPr>
              <a:lnSpc>
                <a:spcPct val="170000"/>
              </a:lnSpc>
              <a:buNone/>
            </a:pPr>
            <a:r>
              <a:rPr lang="ar-SA" dirty="0"/>
              <a:t>ومن الأشياء التي نبَّه عليها الشارع في هذه </a:t>
            </a:r>
            <a:r>
              <a:rPr lang="ar-SA" dirty="0" err="1"/>
              <a:t>المسألة </a:t>
            </a:r>
            <a:r>
              <a:rPr lang="ar-SA" dirty="0"/>
              <a:t>: عدم جواز الضرب </a:t>
            </a:r>
            <a:r>
              <a:rPr lang="ar-SA" dirty="0" err="1"/>
              <a:t>المبرح.</a:t>
            </a:r>
            <a:r>
              <a:rPr lang="ar-SA" dirty="0"/>
              <a:t> </a:t>
            </a:r>
            <a:endParaRPr lang="en-US" dirty="0"/>
          </a:p>
          <a:p>
            <a:pPr>
              <a:lnSpc>
                <a:spcPct val="170000"/>
              </a:lnSpc>
              <a:buNone/>
            </a:pPr>
            <a:r>
              <a:rPr lang="ar-SA" dirty="0"/>
              <a:t>عن جابر بن عبد الله </a:t>
            </a:r>
            <a:r>
              <a:rPr lang="ar-SA" dirty="0" err="1"/>
              <a:t>قال </a:t>
            </a:r>
            <a:r>
              <a:rPr lang="ar-SA" dirty="0"/>
              <a:t>: قال صلى الله عليه وسلم في حجة </a:t>
            </a:r>
            <a:r>
              <a:rPr lang="ar-SA" dirty="0" err="1"/>
              <a:t>الوداع : </a:t>
            </a:r>
            <a:r>
              <a:rPr lang="ar-SA" dirty="0"/>
              <a:t>" فاتقوا الله في النساء فإنكم أخذتموهن بأمان الله واستحللتم فروجهن بكلمة الله ولكم عليهن أن لا يوطئن فرشكم أحدا تكرهونه فإن فعلن ذلك فاضربوهن ضربا غير مبرح ولهن عليكم رزقهن وكسوتهن </a:t>
            </a:r>
            <a:r>
              <a:rPr lang="ar-SA" dirty="0" err="1"/>
              <a:t>بالمعروف " .</a:t>
            </a:r>
            <a:r>
              <a:rPr lang="ar-SA" dirty="0"/>
              <a:t> </a:t>
            </a:r>
            <a:endParaRPr lang="en-US" dirty="0"/>
          </a:p>
          <a:p>
            <a:pPr>
              <a:lnSpc>
                <a:spcPct val="170000"/>
              </a:lnSpc>
              <a:buNone/>
            </a:pPr>
            <a:r>
              <a:rPr lang="ar-SA" dirty="0"/>
              <a:t>رواه </a:t>
            </a:r>
            <a:r>
              <a:rPr lang="ar-SA" dirty="0" err="1"/>
              <a:t>مسلم </a:t>
            </a:r>
            <a:r>
              <a:rPr lang="ar-SA" dirty="0"/>
              <a:t>( </a:t>
            </a:r>
            <a:r>
              <a:rPr lang="ar-SA" dirty="0" err="1"/>
              <a:t>1218 ) .</a:t>
            </a:r>
            <a:r>
              <a:rPr lang="ar-SA" dirty="0"/>
              <a:t> </a:t>
            </a:r>
            <a:endParaRPr lang="en-US" dirty="0"/>
          </a:p>
          <a:p>
            <a:pPr>
              <a:buNone/>
            </a:pPr>
            <a:endParaRPr 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solidFill>
            <a:schemeClr val="accent5">
              <a:lumMod val="75000"/>
            </a:schemeClr>
          </a:solidFill>
        </p:spPr>
        <p:txBody>
          <a:bodyPr>
            <a:normAutofit/>
          </a:bodyPr>
          <a:lstStyle/>
          <a:p>
            <a:r>
              <a:rPr lang="ar-SA" b="1" dirty="0">
                <a:solidFill>
                  <a:schemeClr val="bg1"/>
                </a:solidFill>
              </a:rPr>
              <a:t>حقوق الزوج على </a:t>
            </a:r>
            <a:r>
              <a:rPr lang="ar-SA" b="1" dirty="0" err="1">
                <a:solidFill>
                  <a:schemeClr val="bg1"/>
                </a:solidFill>
              </a:rPr>
              <a:t>زوجته :</a:t>
            </a:r>
            <a:r>
              <a:rPr lang="ar-SA" b="1" dirty="0">
                <a:solidFill>
                  <a:schemeClr val="bg1"/>
                </a:solidFill>
              </a:rPr>
              <a:t> </a:t>
            </a:r>
            <a:endParaRPr lang="ar-SA" dirty="0">
              <a:solidFill>
                <a:schemeClr val="bg1"/>
              </a:solidFill>
            </a:endParaRPr>
          </a:p>
        </p:txBody>
      </p:sp>
      <p:sp>
        <p:nvSpPr>
          <p:cNvPr id="3" name="عنصر نائب للمحتوى 2"/>
          <p:cNvSpPr>
            <a:spLocks noGrp="1"/>
          </p:cNvSpPr>
          <p:nvPr>
            <p:ph idx="1"/>
          </p:nvPr>
        </p:nvSpPr>
        <p:spPr/>
        <p:style>
          <a:lnRef idx="0">
            <a:schemeClr val="dk1"/>
          </a:lnRef>
          <a:fillRef idx="3">
            <a:schemeClr val="dk1"/>
          </a:fillRef>
          <a:effectRef idx="3">
            <a:schemeClr val="dk1"/>
          </a:effectRef>
          <a:fontRef idx="minor">
            <a:schemeClr val="lt1"/>
          </a:fontRef>
        </p:style>
        <p:txBody>
          <a:bodyPr>
            <a:normAutofit fontScale="92500"/>
          </a:bodyPr>
          <a:lstStyle/>
          <a:p>
            <a:pPr>
              <a:buNone/>
            </a:pPr>
            <a:r>
              <a:rPr lang="ar-AE" dirty="0" smtClean="0"/>
              <a:t>  </a:t>
            </a:r>
            <a:r>
              <a:rPr lang="ar-SA" dirty="0" smtClean="0">
                <a:solidFill>
                  <a:schemeClr val="bg1"/>
                </a:solidFill>
              </a:rPr>
              <a:t>وحقوق </a:t>
            </a:r>
            <a:r>
              <a:rPr lang="ar-SA" dirty="0">
                <a:solidFill>
                  <a:schemeClr val="bg1"/>
                </a:solidFill>
              </a:rPr>
              <a:t>الزوج على الزوجة من أعظم </a:t>
            </a:r>
            <a:r>
              <a:rPr lang="ar-SA" dirty="0" err="1">
                <a:solidFill>
                  <a:schemeClr val="bg1"/>
                </a:solidFill>
              </a:rPr>
              <a:t>الحقوق </a:t>
            </a:r>
            <a:r>
              <a:rPr lang="ar-SA" dirty="0">
                <a:solidFill>
                  <a:schemeClr val="bg1"/>
                </a:solidFill>
              </a:rPr>
              <a:t>، بل إن حقه عليها أعظم من حقها عليه لقول الله </a:t>
            </a:r>
            <a:r>
              <a:rPr lang="ar-SA" dirty="0" err="1">
                <a:solidFill>
                  <a:schemeClr val="bg1"/>
                </a:solidFill>
              </a:rPr>
              <a:t>تعالى : </a:t>
            </a:r>
            <a:r>
              <a:rPr lang="ar-SA" dirty="0">
                <a:solidFill>
                  <a:schemeClr val="bg1"/>
                </a:solidFill>
              </a:rPr>
              <a:t>( ولهن مثل الذي عليهن بالمعروف وللرجال عليهن </a:t>
            </a:r>
            <a:r>
              <a:rPr lang="ar-SA" dirty="0" err="1">
                <a:solidFill>
                  <a:schemeClr val="bg1"/>
                </a:solidFill>
              </a:rPr>
              <a:t>درجة </a:t>
            </a:r>
            <a:r>
              <a:rPr lang="ar-SA" dirty="0">
                <a:solidFill>
                  <a:schemeClr val="bg1"/>
                </a:solidFill>
              </a:rPr>
              <a:t>) </a:t>
            </a:r>
            <a:r>
              <a:rPr lang="ar-SA" dirty="0" err="1">
                <a:solidFill>
                  <a:schemeClr val="bg1"/>
                </a:solidFill>
              </a:rPr>
              <a:t>البقرة/228.</a:t>
            </a:r>
            <a:r>
              <a:rPr lang="ar-SA" dirty="0">
                <a:solidFill>
                  <a:schemeClr val="bg1"/>
                </a:solidFill>
              </a:rPr>
              <a:t> </a:t>
            </a:r>
            <a:endParaRPr lang="en-US" dirty="0">
              <a:solidFill>
                <a:schemeClr val="bg1"/>
              </a:solidFill>
            </a:endParaRPr>
          </a:p>
          <a:p>
            <a:pPr>
              <a:buNone/>
            </a:pPr>
            <a:r>
              <a:rPr lang="ar-SA" b="1" dirty="0">
                <a:solidFill>
                  <a:srgbClr val="FFFF00"/>
                </a:solidFill>
              </a:rPr>
              <a:t>ومن هذه </a:t>
            </a:r>
            <a:r>
              <a:rPr lang="ar-SA" b="1" dirty="0" err="1">
                <a:solidFill>
                  <a:srgbClr val="FFFF00"/>
                </a:solidFill>
              </a:rPr>
              <a:t>الحقوق :</a:t>
            </a:r>
            <a:r>
              <a:rPr lang="ar-SA" b="1" dirty="0">
                <a:solidFill>
                  <a:srgbClr val="FFFF00"/>
                </a:solidFill>
              </a:rPr>
              <a:t> </a:t>
            </a:r>
            <a:r>
              <a:rPr lang="ar-AE" b="1" dirty="0" smtClean="0">
                <a:solidFill>
                  <a:srgbClr val="FFFF00"/>
                </a:solidFill>
              </a:rPr>
              <a:t>-ه</a:t>
            </a:r>
            <a:endParaRPr lang="en-US" dirty="0">
              <a:solidFill>
                <a:srgbClr val="FFFF00"/>
              </a:solidFill>
            </a:endParaRPr>
          </a:p>
          <a:p>
            <a:pPr>
              <a:buNone/>
            </a:pPr>
            <a:r>
              <a:rPr lang="ar-AE" dirty="0" smtClean="0">
                <a:solidFill>
                  <a:schemeClr val="bg1"/>
                </a:solidFill>
              </a:rPr>
              <a:t>  </a:t>
            </a:r>
            <a:r>
              <a:rPr lang="ar-SA" dirty="0" err="1" smtClean="0">
                <a:solidFill>
                  <a:srgbClr val="FFFF00"/>
                </a:solidFill>
              </a:rPr>
              <a:t>أ </a:t>
            </a:r>
            <a:r>
              <a:rPr lang="ar-SA" dirty="0">
                <a:solidFill>
                  <a:srgbClr val="FFFF00"/>
                </a:solidFill>
              </a:rPr>
              <a:t>- وجوب </a:t>
            </a:r>
            <a:r>
              <a:rPr lang="ar-SA" dirty="0" err="1">
                <a:solidFill>
                  <a:srgbClr val="FFFF00"/>
                </a:solidFill>
              </a:rPr>
              <a:t>الطاعة </a:t>
            </a:r>
            <a:r>
              <a:rPr lang="ar-SA" dirty="0">
                <a:solidFill>
                  <a:schemeClr val="bg1"/>
                </a:solidFill>
              </a:rPr>
              <a:t>: جعل الله الرجل قوَّاماً على المرأة بالأمر والتوجيه </a:t>
            </a:r>
            <a:r>
              <a:rPr lang="ar-SA" dirty="0" err="1">
                <a:solidFill>
                  <a:schemeClr val="bg1"/>
                </a:solidFill>
              </a:rPr>
              <a:t>والرعاية </a:t>
            </a:r>
            <a:r>
              <a:rPr lang="ar-SA" dirty="0">
                <a:solidFill>
                  <a:schemeClr val="bg1"/>
                </a:solidFill>
              </a:rPr>
              <a:t>، كما يقوم الولاة على </a:t>
            </a:r>
            <a:r>
              <a:rPr lang="ar-SA" dirty="0" err="1">
                <a:solidFill>
                  <a:schemeClr val="bg1"/>
                </a:solidFill>
              </a:rPr>
              <a:t>الرعية </a:t>
            </a:r>
            <a:r>
              <a:rPr lang="ar-SA" dirty="0">
                <a:solidFill>
                  <a:schemeClr val="bg1"/>
                </a:solidFill>
              </a:rPr>
              <a:t>، بما خصه الله </a:t>
            </a:r>
            <a:r>
              <a:rPr lang="ar-SA" dirty="0" err="1">
                <a:solidFill>
                  <a:schemeClr val="bg1"/>
                </a:solidFill>
              </a:rPr>
              <a:t>به</a:t>
            </a:r>
            <a:r>
              <a:rPr lang="ar-SA" dirty="0">
                <a:solidFill>
                  <a:schemeClr val="bg1"/>
                </a:solidFill>
              </a:rPr>
              <a:t> الرجل من خصائص جسمية </a:t>
            </a:r>
            <a:r>
              <a:rPr lang="ar-SA" dirty="0" err="1">
                <a:solidFill>
                  <a:schemeClr val="bg1"/>
                </a:solidFill>
              </a:rPr>
              <a:t>وعقلية </a:t>
            </a:r>
            <a:r>
              <a:rPr lang="ar-SA" dirty="0">
                <a:solidFill>
                  <a:schemeClr val="bg1"/>
                </a:solidFill>
              </a:rPr>
              <a:t>، وبما أوجب عليه من واجبات </a:t>
            </a:r>
            <a:r>
              <a:rPr lang="ar-SA" dirty="0" err="1">
                <a:solidFill>
                  <a:schemeClr val="bg1"/>
                </a:solidFill>
              </a:rPr>
              <a:t>مالية </a:t>
            </a:r>
            <a:r>
              <a:rPr lang="ar-SA" dirty="0">
                <a:solidFill>
                  <a:schemeClr val="bg1"/>
                </a:solidFill>
              </a:rPr>
              <a:t>، قال </a:t>
            </a:r>
            <a:r>
              <a:rPr lang="ar-SA" dirty="0" err="1">
                <a:solidFill>
                  <a:schemeClr val="bg1"/>
                </a:solidFill>
              </a:rPr>
              <a:t>تعالى : </a:t>
            </a:r>
            <a:r>
              <a:rPr lang="ar-SA" dirty="0">
                <a:solidFill>
                  <a:schemeClr val="bg1"/>
                </a:solidFill>
              </a:rPr>
              <a:t>( الرجال قوامون على النساء بما فضل الله بعضهم على بعض وبما أنفقوا من </a:t>
            </a:r>
            <a:r>
              <a:rPr lang="ar-SA" dirty="0" err="1">
                <a:solidFill>
                  <a:schemeClr val="bg1"/>
                </a:solidFill>
              </a:rPr>
              <a:t>أموالهم </a:t>
            </a:r>
            <a:r>
              <a:rPr lang="ar-SA" dirty="0">
                <a:solidFill>
                  <a:schemeClr val="bg1"/>
                </a:solidFill>
              </a:rPr>
              <a:t>) النساء/34</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179512" y="188640"/>
            <a:ext cx="8712968" cy="6480720"/>
          </a:xfrm>
        </p:spPr>
        <p:style>
          <a:lnRef idx="0">
            <a:schemeClr val="dk1"/>
          </a:lnRef>
          <a:fillRef idx="3">
            <a:schemeClr val="dk1"/>
          </a:fillRef>
          <a:effectRef idx="3">
            <a:schemeClr val="dk1"/>
          </a:effectRef>
          <a:fontRef idx="minor">
            <a:schemeClr val="lt1"/>
          </a:fontRef>
        </p:style>
        <p:txBody>
          <a:bodyPr>
            <a:normAutofit fontScale="55000" lnSpcReduction="20000"/>
          </a:bodyPr>
          <a:lstStyle/>
          <a:p>
            <a:pPr>
              <a:buNone/>
            </a:pPr>
            <a:r>
              <a:rPr lang="ar-AE" dirty="0" smtClean="0"/>
              <a:t>       </a:t>
            </a:r>
            <a:r>
              <a:rPr lang="ar-SA" sz="3300" dirty="0" smtClean="0">
                <a:solidFill>
                  <a:schemeClr val="bg1"/>
                </a:solidFill>
              </a:rPr>
              <a:t>قال ابن </a:t>
            </a:r>
            <a:r>
              <a:rPr lang="ar-SA" sz="3300" dirty="0" err="1" smtClean="0">
                <a:solidFill>
                  <a:schemeClr val="bg1"/>
                </a:solidFill>
              </a:rPr>
              <a:t>كثير :</a:t>
            </a:r>
            <a:endParaRPr lang="ar-AE" sz="3300" dirty="0" smtClean="0">
              <a:solidFill>
                <a:schemeClr val="bg1"/>
              </a:solidFill>
            </a:endParaRPr>
          </a:p>
          <a:p>
            <a:pPr>
              <a:buNone/>
            </a:pPr>
            <a:r>
              <a:rPr lang="ar-SA" sz="3300" dirty="0" smtClean="0">
                <a:solidFill>
                  <a:schemeClr val="bg1"/>
                </a:solidFill>
              </a:rPr>
              <a:t> </a:t>
            </a:r>
            <a:endParaRPr lang="en-US" sz="3300" dirty="0" smtClean="0">
              <a:solidFill>
                <a:schemeClr val="bg1"/>
              </a:solidFill>
            </a:endParaRPr>
          </a:p>
          <a:p>
            <a:pPr>
              <a:buNone/>
            </a:pPr>
            <a:r>
              <a:rPr lang="ar-AE" sz="3300" dirty="0" smtClean="0">
                <a:solidFill>
                  <a:schemeClr val="bg1"/>
                </a:solidFill>
              </a:rPr>
              <a:t>      </a:t>
            </a:r>
            <a:r>
              <a:rPr lang="ar-SA" sz="3300" dirty="0" smtClean="0">
                <a:solidFill>
                  <a:schemeClr val="bg1"/>
                </a:solidFill>
              </a:rPr>
              <a:t>وقال علي بن أبي طلحة عن ابن </a:t>
            </a:r>
            <a:r>
              <a:rPr lang="ar-SA" sz="3300" dirty="0" err="1" smtClean="0">
                <a:solidFill>
                  <a:schemeClr val="bg1"/>
                </a:solidFill>
              </a:rPr>
              <a:t>عباس </a:t>
            </a:r>
            <a:r>
              <a:rPr lang="ar-SA" sz="3300" dirty="0" smtClean="0">
                <a:solidFill>
                  <a:schemeClr val="bg1"/>
                </a:solidFill>
              </a:rPr>
              <a:t>{ الرجال قوامون على </a:t>
            </a:r>
            <a:r>
              <a:rPr lang="ar-SA" sz="3300" dirty="0" err="1" smtClean="0">
                <a:solidFill>
                  <a:schemeClr val="bg1"/>
                </a:solidFill>
              </a:rPr>
              <a:t>النساء </a:t>
            </a:r>
            <a:r>
              <a:rPr lang="ar-SA" sz="3300" dirty="0" smtClean="0">
                <a:solidFill>
                  <a:schemeClr val="bg1"/>
                </a:solidFill>
              </a:rPr>
              <a:t>} </a:t>
            </a:r>
            <a:r>
              <a:rPr lang="ar-SA" sz="3300" dirty="0" err="1" smtClean="0">
                <a:solidFill>
                  <a:schemeClr val="bg1"/>
                </a:solidFill>
              </a:rPr>
              <a:t>يعني </a:t>
            </a:r>
            <a:r>
              <a:rPr lang="ar-SA" sz="3300" dirty="0" smtClean="0">
                <a:solidFill>
                  <a:schemeClr val="bg1"/>
                </a:solidFill>
              </a:rPr>
              <a:t>: أمراء </a:t>
            </a:r>
            <a:r>
              <a:rPr lang="ar-SA" sz="3300" dirty="0" err="1" smtClean="0">
                <a:solidFill>
                  <a:schemeClr val="bg1"/>
                </a:solidFill>
              </a:rPr>
              <a:t>عليهن </a:t>
            </a:r>
            <a:r>
              <a:rPr lang="ar-SA" sz="3300" dirty="0" smtClean="0">
                <a:solidFill>
                  <a:schemeClr val="bg1"/>
                </a:solidFill>
              </a:rPr>
              <a:t>، </a:t>
            </a:r>
            <a:r>
              <a:rPr lang="ar-SA" sz="3300" dirty="0" err="1" smtClean="0">
                <a:solidFill>
                  <a:schemeClr val="bg1"/>
                </a:solidFill>
              </a:rPr>
              <a:t>أي </a:t>
            </a:r>
            <a:r>
              <a:rPr lang="ar-SA" sz="3300" dirty="0" smtClean="0">
                <a:solidFill>
                  <a:schemeClr val="bg1"/>
                </a:solidFill>
              </a:rPr>
              <a:t>: تطيعه فيما أمرها الله </a:t>
            </a:r>
            <a:r>
              <a:rPr lang="ar-SA" sz="3300" dirty="0" err="1" smtClean="0">
                <a:solidFill>
                  <a:schemeClr val="bg1"/>
                </a:solidFill>
              </a:rPr>
              <a:t>به</a:t>
            </a:r>
            <a:r>
              <a:rPr lang="ar-SA" sz="3300" dirty="0" smtClean="0">
                <a:solidFill>
                  <a:schemeClr val="bg1"/>
                </a:solidFill>
              </a:rPr>
              <a:t> من </a:t>
            </a:r>
            <a:r>
              <a:rPr lang="ar-SA" sz="3300" dirty="0" err="1" smtClean="0">
                <a:solidFill>
                  <a:schemeClr val="bg1"/>
                </a:solidFill>
              </a:rPr>
              <a:t>طاعته </a:t>
            </a:r>
            <a:r>
              <a:rPr lang="ar-SA" sz="3300" dirty="0" smtClean="0">
                <a:solidFill>
                  <a:schemeClr val="bg1"/>
                </a:solidFill>
              </a:rPr>
              <a:t>، وطاعته أن تكون محسنة لأهله حافظة </a:t>
            </a:r>
            <a:r>
              <a:rPr lang="ar-SA" sz="3300" dirty="0" err="1" smtClean="0">
                <a:solidFill>
                  <a:schemeClr val="bg1"/>
                </a:solidFill>
              </a:rPr>
              <a:t>لماله .</a:t>
            </a:r>
            <a:r>
              <a:rPr lang="ar-SA" sz="3300" dirty="0" smtClean="0">
                <a:solidFill>
                  <a:schemeClr val="bg1"/>
                </a:solidFill>
              </a:rPr>
              <a:t> </a:t>
            </a:r>
            <a:endParaRPr lang="en-US" sz="3300" dirty="0" smtClean="0">
              <a:solidFill>
                <a:schemeClr val="bg1"/>
              </a:solidFill>
            </a:endParaRPr>
          </a:p>
          <a:p>
            <a:pPr>
              <a:buNone/>
            </a:pPr>
            <a:r>
              <a:rPr lang="ar-AE" sz="3300" dirty="0" smtClean="0">
                <a:solidFill>
                  <a:schemeClr val="bg1"/>
                </a:solidFill>
              </a:rPr>
              <a:t>     </a:t>
            </a:r>
            <a:r>
              <a:rPr lang="ar-SA" sz="3300" dirty="0" smtClean="0">
                <a:solidFill>
                  <a:schemeClr val="bg1"/>
                </a:solidFill>
              </a:rPr>
              <a:t>وكذا قال مقاتل </a:t>
            </a:r>
            <a:r>
              <a:rPr lang="ar-SA" sz="3300" dirty="0" err="1" smtClean="0">
                <a:solidFill>
                  <a:schemeClr val="bg1"/>
                </a:solidFill>
              </a:rPr>
              <a:t>والسدي</a:t>
            </a:r>
            <a:r>
              <a:rPr lang="ar-SA" sz="3300" dirty="0" smtClean="0">
                <a:solidFill>
                  <a:schemeClr val="bg1"/>
                </a:solidFill>
              </a:rPr>
              <a:t> </a:t>
            </a:r>
            <a:r>
              <a:rPr lang="ar-SA" sz="3300" dirty="0" err="1" smtClean="0">
                <a:solidFill>
                  <a:schemeClr val="bg1"/>
                </a:solidFill>
              </a:rPr>
              <a:t>والضحاك .</a:t>
            </a:r>
            <a:r>
              <a:rPr lang="ar-SA" sz="3300" dirty="0" smtClean="0">
                <a:solidFill>
                  <a:schemeClr val="bg1"/>
                </a:solidFill>
              </a:rPr>
              <a:t> " تفسير ابن </a:t>
            </a:r>
            <a:r>
              <a:rPr lang="ar-SA" sz="3300" dirty="0" err="1" smtClean="0">
                <a:solidFill>
                  <a:schemeClr val="bg1"/>
                </a:solidFill>
              </a:rPr>
              <a:t>كثير " </a:t>
            </a:r>
            <a:r>
              <a:rPr lang="ar-SA" sz="3300" dirty="0" smtClean="0">
                <a:solidFill>
                  <a:schemeClr val="bg1"/>
                </a:solidFill>
              </a:rPr>
              <a:t>( </a:t>
            </a:r>
            <a:r>
              <a:rPr lang="ar-SA" sz="3300" dirty="0" err="1" smtClean="0">
                <a:solidFill>
                  <a:schemeClr val="bg1"/>
                </a:solidFill>
              </a:rPr>
              <a:t>1 </a:t>
            </a:r>
            <a:r>
              <a:rPr lang="ar-SA" sz="3300" dirty="0" smtClean="0">
                <a:solidFill>
                  <a:schemeClr val="bg1"/>
                </a:solidFill>
              </a:rPr>
              <a:t>/ </a:t>
            </a:r>
            <a:r>
              <a:rPr lang="ar-SA" sz="3300" dirty="0" err="1" smtClean="0">
                <a:solidFill>
                  <a:schemeClr val="bg1"/>
                </a:solidFill>
              </a:rPr>
              <a:t>492 ) .</a:t>
            </a:r>
            <a:r>
              <a:rPr lang="ar-SA" sz="3300" dirty="0" smtClean="0">
                <a:solidFill>
                  <a:schemeClr val="bg1"/>
                </a:solidFill>
              </a:rPr>
              <a:t> </a:t>
            </a:r>
            <a:endParaRPr lang="en-US" sz="3300" dirty="0" smtClean="0">
              <a:solidFill>
                <a:schemeClr val="bg1"/>
              </a:solidFill>
            </a:endParaRPr>
          </a:p>
          <a:p>
            <a:pPr>
              <a:buNone/>
            </a:pPr>
            <a:r>
              <a:rPr lang="ar-SA" sz="3300" dirty="0" smtClean="0"/>
              <a:t> </a:t>
            </a:r>
            <a:endParaRPr lang="en-US" sz="3300" dirty="0" smtClean="0"/>
          </a:p>
          <a:p>
            <a:pPr>
              <a:buNone/>
            </a:pPr>
            <a:r>
              <a:rPr lang="ar-AE" sz="3300" dirty="0" smtClean="0"/>
              <a:t>       </a:t>
            </a:r>
            <a:r>
              <a:rPr lang="ar-SA" sz="3300" dirty="0" err="1" smtClean="0">
                <a:solidFill>
                  <a:srgbClr val="FFFF00"/>
                </a:solidFill>
              </a:rPr>
              <a:t>ب </a:t>
            </a:r>
            <a:r>
              <a:rPr lang="ar-SA" sz="3300" dirty="0" smtClean="0">
                <a:solidFill>
                  <a:srgbClr val="FFFF00"/>
                </a:solidFill>
              </a:rPr>
              <a:t>- تمكين الزوج من </a:t>
            </a:r>
            <a:r>
              <a:rPr lang="ar-SA" sz="3300" dirty="0" err="1" smtClean="0">
                <a:solidFill>
                  <a:srgbClr val="FFFF00"/>
                </a:solidFill>
              </a:rPr>
              <a:t>الاستمتاع </a:t>
            </a:r>
            <a:r>
              <a:rPr lang="ar-SA" sz="3300" dirty="0" smtClean="0">
                <a:solidFill>
                  <a:schemeClr val="bg1"/>
                </a:solidFill>
              </a:rPr>
              <a:t>: مِن حق الزوج على زوجته تمكينه من </a:t>
            </a:r>
            <a:r>
              <a:rPr lang="ar-SA" sz="3300" dirty="0" err="1" smtClean="0">
                <a:solidFill>
                  <a:schemeClr val="bg1"/>
                </a:solidFill>
              </a:rPr>
              <a:t>الاستمتاع </a:t>
            </a:r>
            <a:r>
              <a:rPr lang="ar-SA" sz="3300" dirty="0" smtClean="0">
                <a:solidFill>
                  <a:schemeClr val="bg1"/>
                </a:solidFill>
              </a:rPr>
              <a:t>، إلا أن تكون معذورة بعذر شرعي كالحيض وصوم الفرض والمرض وما شابه </a:t>
            </a:r>
            <a:r>
              <a:rPr lang="ar-SA" sz="3300" dirty="0" err="1" smtClean="0">
                <a:solidFill>
                  <a:schemeClr val="bg1"/>
                </a:solidFill>
              </a:rPr>
              <a:t>ذلك .</a:t>
            </a:r>
            <a:r>
              <a:rPr lang="ar-SA" sz="3300" dirty="0" smtClean="0">
                <a:solidFill>
                  <a:schemeClr val="bg1"/>
                </a:solidFill>
              </a:rPr>
              <a:t> </a:t>
            </a:r>
            <a:endParaRPr lang="en-US" sz="3300" dirty="0" smtClean="0">
              <a:solidFill>
                <a:schemeClr val="bg1"/>
              </a:solidFill>
            </a:endParaRPr>
          </a:p>
          <a:p>
            <a:pPr>
              <a:buNone/>
            </a:pPr>
            <a:r>
              <a:rPr lang="ar-AE" sz="3300" dirty="0" smtClean="0">
                <a:solidFill>
                  <a:schemeClr val="bg1"/>
                </a:solidFill>
              </a:rPr>
              <a:t>       </a:t>
            </a:r>
            <a:r>
              <a:rPr lang="ar-SA" sz="3300" dirty="0" smtClean="0">
                <a:solidFill>
                  <a:schemeClr val="bg1"/>
                </a:solidFill>
              </a:rPr>
              <a:t>عن أبي هريرة رضي الله عنه </a:t>
            </a:r>
            <a:r>
              <a:rPr lang="ar-SA" sz="3300" dirty="0" err="1" smtClean="0">
                <a:solidFill>
                  <a:schemeClr val="bg1"/>
                </a:solidFill>
              </a:rPr>
              <a:t>قال </a:t>
            </a:r>
            <a:r>
              <a:rPr lang="ar-SA" sz="3300" dirty="0" smtClean="0">
                <a:solidFill>
                  <a:schemeClr val="bg1"/>
                </a:solidFill>
              </a:rPr>
              <a:t>: قال رسول الله صلى الله عليه </a:t>
            </a:r>
            <a:r>
              <a:rPr lang="ar-SA" sz="3300" dirty="0" err="1" smtClean="0">
                <a:solidFill>
                  <a:schemeClr val="bg1"/>
                </a:solidFill>
              </a:rPr>
              <a:t>وسلم : </a:t>
            </a:r>
            <a:r>
              <a:rPr lang="ar-SA" sz="3300" dirty="0" smtClean="0">
                <a:solidFill>
                  <a:schemeClr val="bg1"/>
                </a:solidFill>
              </a:rPr>
              <a:t>" إذا دعا الرجل امرأته إلى فراشه فأبت فبات غضبان عليها لعنتها الملائكة حتى </a:t>
            </a:r>
            <a:r>
              <a:rPr lang="ar-SA" sz="3300" dirty="0" err="1" smtClean="0">
                <a:solidFill>
                  <a:schemeClr val="bg1"/>
                </a:solidFill>
              </a:rPr>
              <a:t>تصبح </a:t>
            </a:r>
            <a:r>
              <a:rPr lang="ar-SA" sz="3300" dirty="0" smtClean="0">
                <a:solidFill>
                  <a:schemeClr val="bg1"/>
                </a:solidFill>
              </a:rPr>
              <a:t>" رواه </a:t>
            </a:r>
            <a:r>
              <a:rPr lang="ar-SA" sz="3300" dirty="0" err="1" smtClean="0">
                <a:solidFill>
                  <a:schemeClr val="bg1"/>
                </a:solidFill>
              </a:rPr>
              <a:t>البخاري </a:t>
            </a:r>
            <a:r>
              <a:rPr lang="ar-SA" sz="3300" dirty="0" smtClean="0">
                <a:solidFill>
                  <a:schemeClr val="bg1"/>
                </a:solidFill>
              </a:rPr>
              <a:t>( </a:t>
            </a:r>
            <a:r>
              <a:rPr lang="ar-SA" sz="3300" dirty="0" err="1" smtClean="0">
                <a:solidFill>
                  <a:schemeClr val="bg1"/>
                </a:solidFill>
              </a:rPr>
              <a:t>3065 </a:t>
            </a:r>
            <a:r>
              <a:rPr lang="ar-SA" sz="3300" dirty="0" smtClean="0">
                <a:solidFill>
                  <a:schemeClr val="bg1"/>
                </a:solidFill>
              </a:rPr>
              <a:t>) </a:t>
            </a:r>
            <a:r>
              <a:rPr lang="ar-SA" sz="3300" dirty="0" err="1" smtClean="0">
                <a:solidFill>
                  <a:schemeClr val="bg1"/>
                </a:solidFill>
              </a:rPr>
              <a:t>ومسلم </a:t>
            </a:r>
            <a:r>
              <a:rPr lang="ar-SA" sz="3300" dirty="0" smtClean="0">
                <a:solidFill>
                  <a:schemeClr val="bg1"/>
                </a:solidFill>
              </a:rPr>
              <a:t>( </a:t>
            </a:r>
            <a:r>
              <a:rPr lang="ar-SA" sz="3300" dirty="0" err="1" smtClean="0">
                <a:solidFill>
                  <a:schemeClr val="bg1"/>
                </a:solidFill>
              </a:rPr>
              <a:t>1436 ) .</a:t>
            </a:r>
            <a:r>
              <a:rPr lang="ar-SA" sz="3300" dirty="0" smtClean="0">
                <a:solidFill>
                  <a:schemeClr val="bg1"/>
                </a:solidFill>
              </a:rPr>
              <a:t> </a:t>
            </a:r>
            <a:endParaRPr lang="en-US" sz="3300" dirty="0" smtClean="0">
              <a:solidFill>
                <a:schemeClr val="bg1"/>
              </a:solidFill>
            </a:endParaRPr>
          </a:p>
          <a:p>
            <a:pPr>
              <a:buNone/>
            </a:pPr>
            <a:r>
              <a:rPr lang="ar-SA" sz="3300" dirty="0" smtClean="0"/>
              <a:t> </a:t>
            </a:r>
            <a:endParaRPr lang="en-US" sz="3300" dirty="0" smtClean="0"/>
          </a:p>
          <a:p>
            <a:pPr>
              <a:buNone/>
            </a:pPr>
            <a:r>
              <a:rPr lang="ar-AE" sz="3300" dirty="0" smtClean="0"/>
              <a:t>        </a:t>
            </a:r>
            <a:r>
              <a:rPr lang="ar-SA" sz="3300" dirty="0" err="1" smtClean="0">
                <a:solidFill>
                  <a:srgbClr val="FFFF00"/>
                </a:solidFill>
              </a:rPr>
              <a:t>ج </a:t>
            </a:r>
            <a:r>
              <a:rPr lang="ar-SA" sz="3300" dirty="0" smtClean="0">
                <a:solidFill>
                  <a:srgbClr val="FFFF00"/>
                </a:solidFill>
              </a:rPr>
              <a:t>- عدم الإذن لمن يكره الزوج </a:t>
            </a:r>
            <a:r>
              <a:rPr lang="ar-SA" sz="3300" dirty="0" err="1" smtClean="0">
                <a:solidFill>
                  <a:srgbClr val="FFFF00"/>
                </a:solidFill>
              </a:rPr>
              <a:t>دخوله </a:t>
            </a:r>
            <a:r>
              <a:rPr lang="ar-SA" sz="3300" dirty="0" smtClean="0">
                <a:solidFill>
                  <a:schemeClr val="bg1"/>
                </a:solidFill>
              </a:rPr>
              <a:t>: ومن حق الزوج على زوجته ألا تدخل بيته أحدا </a:t>
            </a:r>
            <a:r>
              <a:rPr lang="ar-SA" sz="3300" dirty="0" err="1" smtClean="0">
                <a:solidFill>
                  <a:schemeClr val="bg1"/>
                </a:solidFill>
              </a:rPr>
              <a:t>يكرهه .</a:t>
            </a:r>
            <a:r>
              <a:rPr lang="ar-SA" sz="3300" dirty="0" smtClean="0">
                <a:solidFill>
                  <a:schemeClr val="bg1"/>
                </a:solidFill>
              </a:rPr>
              <a:t> </a:t>
            </a:r>
            <a:endParaRPr lang="en-US" sz="3300" dirty="0" smtClean="0">
              <a:solidFill>
                <a:schemeClr val="bg1"/>
              </a:solidFill>
            </a:endParaRPr>
          </a:p>
          <a:p>
            <a:pPr>
              <a:buNone/>
            </a:pPr>
            <a:r>
              <a:rPr lang="ar-AE" sz="3300" dirty="0" smtClean="0">
                <a:solidFill>
                  <a:schemeClr val="bg1"/>
                </a:solidFill>
              </a:rPr>
              <a:t>         </a:t>
            </a:r>
            <a:r>
              <a:rPr lang="ar-SA" sz="3300" dirty="0" smtClean="0">
                <a:solidFill>
                  <a:schemeClr val="bg1"/>
                </a:solidFill>
              </a:rPr>
              <a:t>عن أبي هريرة رضي الله عنه أن رسول الله صلى الله عليه وسلم </a:t>
            </a:r>
            <a:r>
              <a:rPr lang="ar-SA" sz="3300" dirty="0" err="1" smtClean="0">
                <a:solidFill>
                  <a:schemeClr val="bg1"/>
                </a:solidFill>
              </a:rPr>
              <a:t>قال : </a:t>
            </a:r>
            <a:r>
              <a:rPr lang="ar-SA" sz="3300" dirty="0" smtClean="0">
                <a:solidFill>
                  <a:schemeClr val="bg1"/>
                </a:solidFill>
              </a:rPr>
              <a:t>" لا يحل للمرأة أن تصوم وزوجها شاهد إلا </a:t>
            </a:r>
            <a:r>
              <a:rPr lang="ar-SA" sz="3300" dirty="0" err="1" smtClean="0">
                <a:solidFill>
                  <a:schemeClr val="bg1"/>
                </a:solidFill>
              </a:rPr>
              <a:t>بإذنه </a:t>
            </a:r>
            <a:r>
              <a:rPr lang="ar-SA" sz="3300" dirty="0" smtClean="0">
                <a:solidFill>
                  <a:schemeClr val="bg1"/>
                </a:solidFill>
              </a:rPr>
              <a:t>، ولا تأذن في بيته إلا </a:t>
            </a:r>
            <a:r>
              <a:rPr lang="ar-SA" sz="3300" dirty="0" err="1" smtClean="0">
                <a:solidFill>
                  <a:schemeClr val="bg1"/>
                </a:solidFill>
              </a:rPr>
              <a:t>بإذنه ، ...." .</a:t>
            </a:r>
            <a:r>
              <a:rPr lang="ar-SA" sz="3300" dirty="0" smtClean="0">
                <a:solidFill>
                  <a:schemeClr val="bg1"/>
                </a:solidFill>
              </a:rPr>
              <a:t> رواه </a:t>
            </a:r>
            <a:r>
              <a:rPr lang="ar-SA" sz="3300" dirty="0" err="1" smtClean="0">
                <a:solidFill>
                  <a:schemeClr val="bg1"/>
                </a:solidFill>
              </a:rPr>
              <a:t>البخاري </a:t>
            </a:r>
            <a:r>
              <a:rPr lang="ar-SA" sz="3300" dirty="0" smtClean="0">
                <a:solidFill>
                  <a:schemeClr val="bg1"/>
                </a:solidFill>
              </a:rPr>
              <a:t>( </a:t>
            </a:r>
            <a:r>
              <a:rPr lang="ar-SA" sz="3300" dirty="0" err="1" smtClean="0">
                <a:solidFill>
                  <a:schemeClr val="bg1"/>
                </a:solidFill>
              </a:rPr>
              <a:t>4899 </a:t>
            </a:r>
            <a:r>
              <a:rPr lang="ar-SA" sz="3300" dirty="0" smtClean="0">
                <a:solidFill>
                  <a:schemeClr val="bg1"/>
                </a:solidFill>
              </a:rPr>
              <a:t>) </a:t>
            </a:r>
            <a:r>
              <a:rPr lang="ar-SA" sz="3300" dirty="0" err="1" smtClean="0">
                <a:solidFill>
                  <a:schemeClr val="bg1"/>
                </a:solidFill>
              </a:rPr>
              <a:t>ومسلم </a:t>
            </a:r>
            <a:r>
              <a:rPr lang="ar-SA" sz="3300" dirty="0" smtClean="0">
                <a:solidFill>
                  <a:schemeClr val="bg1"/>
                </a:solidFill>
              </a:rPr>
              <a:t>( </a:t>
            </a:r>
            <a:r>
              <a:rPr lang="ar-SA" sz="3300" dirty="0" err="1" smtClean="0">
                <a:solidFill>
                  <a:schemeClr val="bg1"/>
                </a:solidFill>
              </a:rPr>
              <a:t>1026 ) .</a:t>
            </a:r>
            <a:r>
              <a:rPr lang="ar-SA" sz="3300" dirty="0" smtClean="0">
                <a:solidFill>
                  <a:schemeClr val="bg1"/>
                </a:solidFill>
              </a:rPr>
              <a:t> </a:t>
            </a:r>
            <a:endParaRPr lang="en-US" sz="3300" dirty="0" smtClean="0">
              <a:solidFill>
                <a:schemeClr val="bg1"/>
              </a:solidFill>
            </a:endParaRPr>
          </a:p>
          <a:p>
            <a:pPr>
              <a:buNone/>
            </a:pPr>
            <a:r>
              <a:rPr lang="ar-SA" sz="3300" dirty="0" smtClean="0"/>
              <a:t> </a:t>
            </a:r>
            <a:endParaRPr lang="en-US" sz="3300" dirty="0" smtClean="0"/>
          </a:p>
          <a:p>
            <a:pPr>
              <a:buNone/>
            </a:pPr>
            <a:r>
              <a:rPr lang="ar-AE" sz="3300" dirty="0" smtClean="0"/>
              <a:t>        </a:t>
            </a:r>
            <a:r>
              <a:rPr lang="ar-SA" sz="3300" dirty="0" err="1" smtClean="0">
                <a:solidFill>
                  <a:srgbClr val="FFFF00"/>
                </a:solidFill>
              </a:rPr>
              <a:t>د </a:t>
            </a:r>
            <a:r>
              <a:rPr lang="ar-SA" sz="3300" dirty="0" smtClean="0">
                <a:solidFill>
                  <a:srgbClr val="FFFF00"/>
                </a:solidFill>
              </a:rPr>
              <a:t>- عدم الخروج من البيت إلا بإذن </a:t>
            </a:r>
            <a:r>
              <a:rPr lang="ar-SA" sz="3300" dirty="0" err="1" smtClean="0">
                <a:solidFill>
                  <a:srgbClr val="FFFF00"/>
                </a:solidFill>
              </a:rPr>
              <a:t>الزوج </a:t>
            </a:r>
            <a:r>
              <a:rPr lang="ar-SA" sz="3300" dirty="0" smtClean="0">
                <a:solidFill>
                  <a:schemeClr val="bg1"/>
                </a:solidFill>
              </a:rPr>
              <a:t>: من حق الزوج على زوجته ألا تخرج من البيت إلا </a:t>
            </a:r>
            <a:r>
              <a:rPr lang="ar-SA" sz="3300" dirty="0" err="1" smtClean="0">
                <a:solidFill>
                  <a:schemeClr val="bg1"/>
                </a:solidFill>
              </a:rPr>
              <a:t>بإذنه .</a:t>
            </a:r>
            <a:r>
              <a:rPr lang="ar-SA" sz="3300" dirty="0" smtClean="0">
                <a:solidFill>
                  <a:schemeClr val="bg1"/>
                </a:solidFill>
              </a:rPr>
              <a:t> </a:t>
            </a:r>
            <a:endParaRPr lang="en-US" sz="3300" dirty="0" smtClean="0">
              <a:solidFill>
                <a:schemeClr val="bg1"/>
              </a:solidFill>
            </a:endParaRPr>
          </a:p>
          <a:p>
            <a:pPr>
              <a:buNone/>
            </a:pPr>
            <a:r>
              <a:rPr lang="ar-AE" sz="3300" dirty="0" smtClean="0">
                <a:solidFill>
                  <a:schemeClr val="bg1"/>
                </a:solidFill>
              </a:rPr>
              <a:t>        </a:t>
            </a:r>
            <a:r>
              <a:rPr lang="ar-SA" sz="3300" dirty="0" smtClean="0">
                <a:solidFill>
                  <a:schemeClr val="bg1"/>
                </a:solidFill>
              </a:rPr>
              <a:t>وقال الشافعية </a:t>
            </a:r>
            <a:r>
              <a:rPr lang="ar-SA" sz="3300" dirty="0" err="1" smtClean="0">
                <a:solidFill>
                  <a:schemeClr val="bg1"/>
                </a:solidFill>
              </a:rPr>
              <a:t>والحنابلة </a:t>
            </a:r>
            <a:r>
              <a:rPr lang="ar-SA" sz="3300" dirty="0" smtClean="0">
                <a:solidFill>
                  <a:schemeClr val="bg1"/>
                </a:solidFill>
              </a:rPr>
              <a:t>: ليس لها الخروج لعيادة أبيها المريض إلا بإذن </a:t>
            </a:r>
            <a:r>
              <a:rPr lang="ar-SA" sz="3300" dirty="0" err="1" smtClean="0">
                <a:solidFill>
                  <a:schemeClr val="bg1"/>
                </a:solidFill>
              </a:rPr>
              <a:t>الزوج </a:t>
            </a:r>
            <a:r>
              <a:rPr lang="ar-SA" sz="3300" dirty="0" smtClean="0">
                <a:solidFill>
                  <a:schemeClr val="bg1"/>
                </a:solidFill>
              </a:rPr>
              <a:t>، وله منعها من </a:t>
            </a:r>
            <a:r>
              <a:rPr lang="ar-SA" sz="3300" dirty="0" err="1" smtClean="0">
                <a:solidFill>
                  <a:schemeClr val="bg1"/>
                </a:solidFill>
              </a:rPr>
              <a:t>ذلك ..</a:t>
            </a:r>
            <a:r>
              <a:rPr lang="ar-SA" sz="3300" dirty="0" smtClean="0">
                <a:solidFill>
                  <a:schemeClr val="bg1"/>
                </a:solidFill>
              </a:rPr>
              <a:t> </a:t>
            </a:r>
            <a:r>
              <a:rPr lang="ar-SA" sz="3300" dirty="0" err="1" smtClean="0">
                <a:solidFill>
                  <a:schemeClr val="bg1"/>
                </a:solidFill>
              </a:rPr>
              <a:t>؛</a:t>
            </a:r>
            <a:endParaRPr lang="ar-AE" sz="3300" dirty="0" smtClean="0">
              <a:solidFill>
                <a:schemeClr val="bg1"/>
              </a:solidFill>
            </a:endParaRPr>
          </a:p>
          <a:p>
            <a:pPr>
              <a:buNone/>
            </a:pPr>
            <a:r>
              <a:rPr lang="ar-SA" sz="3300" dirty="0" smtClean="0">
                <a:solidFill>
                  <a:schemeClr val="bg1"/>
                </a:solidFill>
              </a:rPr>
              <a:t> </a:t>
            </a:r>
            <a:r>
              <a:rPr lang="ar-AE" sz="3300" dirty="0" smtClean="0">
                <a:solidFill>
                  <a:schemeClr val="bg1"/>
                </a:solidFill>
              </a:rPr>
              <a:t>       </a:t>
            </a:r>
            <a:r>
              <a:rPr lang="ar-SA" sz="3300" dirty="0" smtClean="0">
                <a:solidFill>
                  <a:schemeClr val="bg1"/>
                </a:solidFill>
              </a:rPr>
              <a:t>لأن طاعة الزوج </a:t>
            </a:r>
            <a:r>
              <a:rPr lang="ar-SA" sz="3300" dirty="0" err="1" smtClean="0">
                <a:solidFill>
                  <a:schemeClr val="bg1"/>
                </a:solidFill>
              </a:rPr>
              <a:t>واجبة </a:t>
            </a:r>
            <a:r>
              <a:rPr lang="ar-SA" sz="3300" dirty="0" smtClean="0">
                <a:solidFill>
                  <a:schemeClr val="bg1"/>
                </a:solidFill>
              </a:rPr>
              <a:t>، فلا يجوز ترك الواجب بما ليس </a:t>
            </a:r>
            <a:r>
              <a:rPr lang="ar-SA" sz="3300" dirty="0" err="1" smtClean="0">
                <a:solidFill>
                  <a:schemeClr val="bg1"/>
                </a:solidFill>
              </a:rPr>
              <a:t>بواجب </a:t>
            </a:r>
            <a:r>
              <a:rPr lang="ar-SA" sz="3300" dirty="0" err="1" smtClean="0"/>
              <a:t>.</a:t>
            </a:r>
            <a:r>
              <a:rPr lang="ar-SA" sz="3300" dirty="0" smtClean="0"/>
              <a:t> </a:t>
            </a:r>
            <a:endParaRPr lang="en-US" sz="3300" dirty="0" smtClean="0"/>
          </a:p>
          <a:p>
            <a:pPr>
              <a:buNone/>
            </a:pPr>
            <a:r>
              <a:rPr lang="ar-SA" sz="3300" dirty="0" smtClean="0"/>
              <a:t> </a:t>
            </a:r>
            <a:endParaRPr lang="en-US" sz="3300" dirty="0" smtClean="0"/>
          </a:p>
          <a:p>
            <a:pPr>
              <a:buNone/>
            </a:pPr>
            <a:r>
              <a:rPr lang="ar-AE" sz="3300" dirty="0" smtClean="0"/>
              <a:t>         </a:t>
            </a:r>
            <a:r>
              <a:rPr lang="ar-SA" sz="3300" dirty="0" err="1" smtClean="0">
                <a:solidFill>
                  <a:srgbClr val="FFFF00"/>
                </a:solidFill>
              </a:rPr>
              <a:t>هـ </a:t>
            </a:r>
            <a:r>
              <a:rPr lang="ar-SA" sz="3300" dirty="0" smtClean="0">
                <a:solidFill>
                  <a:srgbClr val="FFFF00"/>
                </a:solidFill>
              </a:rPr>
              <a:t>- </a:t>
            </a:r>
            <a:r>
              <a:rPr lang="ar-SA" sz="3300" dirty="0" err="1" smtClean="0">
                <a:solidFill>
                  <a:srgbClr val="FFFF00"/>
                </a:solidFill>
              </a:rPr>
              <a:t>التأديب </a:t>
            </a:r>
            <a:r>
              <a:rPr lang="ar-SA" sz="3300" dirty="0" smtClean="0">
                <a:solidFill>
                  <a:srgbClr val="FFFF00"/>
                </a:solidFill>
              </a:rPr>
              <a:t>: </a:t>
            </a:r>
            <a:r>
              <a:rPr lang="ar-SA" sz="3300" dirty="0" smtClean="0">
                <a:solidFill>
                  <a:schemeClr val="bg1"/>
                </a:solidFill>
              </a:rPr>
              <a:t>للزوج تأديب زوجته عند عصيانها أمره بالمعروف لا </a:t>
            </a:r>
            <a:r>
              <a:rPr lang="ar-SA" sz="3300" dirty="0" err="1" smtClean="0">
                <a:solidFill>
                  <a:schemeClr val="bg1"/>
                </a:solidFill>
              </a:rPr>
              <a:t>بالمعصية </a:t>
            </a:r>
            <a:r>
              <a:rPr lang="ar-SA" sz="3300" dirty="0" smtClean="0">
                <a:solidFill>
                  <a:schemeClr val="bg1"/>
                </a:solidFill>
              </a:rPr>
              <a:t>؛ لأن الله تعالى أمر بتأديب النساء بالهجر والضرب عند عدم </a:t>
            </a:r>
            <a:r>
              <a:rPr lang="ar-SA" sz="3300" dirty="0" err="1" smtClean="0">
                <a:solidFill>
                  <a:schemeClr val="bg1"/>
                </a:solidFill>
              </a:rPr>
              <a:t>طاعتهن </a:t>
            </a:r>
            <a:r>
              <a:rPr lang="ar-SA" sz="3300" dirty="0" err="1" smtClean="0"/>
              <a:t>.</a:t>
            </a:r>
            <a:r>
              <a:rPr lang="ar-SA" sz="3300" dirty="0" smtClean="0"/>
              <a:t> </a:t>
            </a:r>
            <a:endParaRPr lang="en-US" sz="3300" dirty="0" smtClean="0"/>
          </a:p>
          <a:p>
            <a:endParaRPr lang="ar-SA"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306</TotalTime>
  <Words>832</Words>
  <Application>Microsoft Office PowerPoint</Application>
  <PresentationFormat>عرض على الشاشة (3:4)‏</PresentationFormat>
  <Paragraphs>92</Paragraphs>
  <Slides>13</Slides>
  <Notes>0</Notes>
  <HiddenSlides>0</HiddenSlides>
  <MMClips>0</MMClips>
  <ScaleCrop>false</ScaleCrop>
  <HeadingPairs>
    <vt:vector size="4" baseType="variant">
      <vt:variant>
        <vt:lpstr>سمة</vt:lpstr>
      </vt:variant>
      <vt:variant>
        <vt:i4>1</vt:i4>
      </vt:variant>
      <vt:variant>
        <vt:lpstr>عناوين الشرائح</vt:lpstr>
      </vt:variant>
      <vt:variant>
        <vt:i4>13</vt:i4>
      </vt:variant>
    </vt:vector>
  </HeadingPairs>
  <TitlesOfParts>
    <vt:vector size="14" baseType="lpstr">
      <vt:lpstr>سمة Office</vt:lpstr>
      <vt:lpstr>     دولة الإمارات العربية المتحدة    وزارة التربية والتعليم     منطقة الفجيرة التعليمية  </vt:lpstr>
      <vt:lpstr>المقدمة</vt:lpstr>
      <vt:lpstr>سوف نتعرف في هذا البحث عن:-</vt:lpstr>
      <vt:lpstr>المودة والرحمه </vt:lpstr>
      <vt:lpstr>الحقوق المتبادلة بين الزوجين </vt:lpstr>
      <vt:lpstr>                 حقوق الزوجة الخاصة بها  1- الحقوق المالية :-  </vt:lpstr>
      <vt:lpstr>2- الحقوق غير المالية :-</vt:lpstr>
      <vt:lpstr>حقوق الزوج على زوجته : </vt:lpstr>
      <vt:lpstr>الشريحة 9</vt:lpstr>
      <vt:lpstr>الشريحة 10</vt:lpstr>
      <vt:lpstr>ح- معاشرة الزوجة لزوجها بالمعروف </vt:lpstr>
      <vt:lpstr>الخاتمة </vt:lpstr>
      <vt:lpstr>المصادر والمراجع</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uae</dc:creator>
  <cp:lastModifiedBy>uae</cp:lastModifiedBy>
  <cp:revision>34</cp:revision>
  <dcterms:created xsi:type="dcterms:W3CDTF">2013-05-25T16:28:29Z</dcterms:created>
  <dcterms:modified xsi:type="dcterms:W3CDTF">2013-10-06T19:28:18Z</dcterms:modified>
</cp:coreProperties>
</file>