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1" r:id="rId5"/>
    <p:sldId id="260" r:id="rId6"/>
    <p:sldId id="259"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0375CE3-4157-4318-AF8A-BD495AB9EC32}" type="datetimeFigureOut">
              <a:rPr lang="en-US" smtClean="0"/>
              <a:pPr/>
              <a:t>5/18/2013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3D4FFB4-DB81-4D6C-B44A-7AB1A9A42D60}"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375CE3-4157-4318-AF8A-BD495AB9EC32}" type="datetimeFigureOut">
              <a:rPr lang="en-US" smtClean="0"/>
              <a:pPr/>
              <a:t>5/18/2013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3D4FFB4-DB81-4D6C-B44A-7AB1A9A42D60}"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375CE3-4157-4318-AF8A-BD495AB9EC32}" type="datetimeFigureOut">
              <a:rPr lang="en-US" smtClean="0"/>
              <a:pPr/>
              <a:t>5/18/2013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3D4FFB4-DB81-4D6C-B44A-7AB1A9A42D60}"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375CE3-4157-4318-AF8A-BD495AB9EC32}" type="datetimeFigureOut">
              <a:rPr lang="en-US" smtClean="0"/>
              <a:pPr/>
              <a:t>5/18/2013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3D4FFB4-DB81-4D6C-B44A-7AB1A9A42D60}"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375CE3-4157-4318-AF8A-BD495AB9EC32}" type="datetimeFigureOut">
              <a:rPr lang="en-US" smtClean="0"/>
              <a:pPr/>
              <a:t>5/18/2013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C3D4FFB4-DB81-4D6C-B44A-7AB1A9A42D60}"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0375CE3-4157-4318-AF8A-BD495AB9EC32}" type="datetimeFigureOut">
              <a:rPr lang="en-US" smtClean="0"/>
              <a:pPr/>
              <a:t>5/18/2013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3D4FFB4-DB81-4D6C-B44A-7AB1A9A42D60}"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0375CE3-4157-4318-AF8A-BD495AB9EC32}" type="datetimeFigureOut">
              <a:rPr lang="en-US" smtClean="0"/>
              <a:pPr/>
              <a:t>5/18/2013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C3D4FFB4-DB81-4D6C-B44A-7AB1A9A42D60}"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0375CE3-4157-4318-AF8A-BD495AB9EC32}" type="datetimeFigureOut">
              <a:rPr lang="en-US" smtClean="0"/>
              <a:pPr/>
              <a:t>5/18/2013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C3D4FFB4-DB81-4D6C-B44A-7AB1A9A42D60}"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375CE3-4157-4318-AF8A-BD495AB9EC32}" type="datetimeFigureOut">
              <a:rPr lang="en-US" smtClean="0"/>
              <a:pPr/>
              <a:t>5/18/2013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C3D4FFB4-DB81-4D6C-B44A-7AB1A9A42D60}"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375CE3-4157-4318-AF8A-BD495AB9EC32}" type="datetimeFigureOut">
              <a:rPr lang="en-US" smtClean="0"/>
              <a:pPr/>
              <a:t>5/18/2013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3D4FFB4-DB81-4D6C-B44A-7AB1A9A42D60}"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375CE3-4157-4318-AF8A-BD495AB9EC32}" type="datetimeFigureOut">
              <a:rPr lang="en-US" smtClean="0"/>
              <a:pPr/>
              <a:t>5/18/2013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C3D4FFB4-DB81-4D6C-B44A-7AB1A9A42D60}"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375CE3-4157-4318-AF8A-BD495AB9EC32}" type="datetimeFigureOut">
              <a:rPr lang="en-US" smtClean="0"/>
              <a:pPr/>
              <a:t>5/18/2013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D4FFB4-DB81-4D6C-B44A-7AB1A9A42D60}"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ykiyu.png"/>
          <p:cNvPicPr>
            <a:picLocks noChangeAspect="1"/>
          </p:cNvPicPr>
          <p:nvPr/>
        </p:nvPicPr>
        <p:blipFill>
          <a:blip r:embed="rId2" cstate="print"/>
          <a:stretch>
            <a:fillRect/>
          </a:stretch>
        </p:blipFill>
        <p:spPr>
          <a:xfrm>
            <a:off x="0" y="0"/>
            <a:ext cx="3434953" cy="6858000"/>
          </a:xfrm>
          <a:prstGeom prst="rect">
            <a:avLst/>
          </a:prstGeom>
        </p:spPr>
      </p:pic>
      <p:sp>
        <p:nvSpPr>
          <p:cNvPr id="2" name="Title 1"/>
          <p:cNvSpPr>
            <a:spLocks noGrp="1"/>
          </p:cNvSpPr>
          <p:nvPr>
            <p:ph type="ctrTitle"/>
          </p:nvPr>
        </p:nvSpPr>
        <p:spPr>
          <a:xfrm>
            <a:off x="990600" y="2057400"/>
            <a:ext cx="7772400" cy="1470025"/>
          </a:xfrm>
        </p:spPr>
        <p:txBody>
          <a:bodyPr/>
          <a:lstStyle/>
          <a:p>
            <a:pPr algn="r" rtl="1"/>
            <a:r>
              <a:rPr lang="ar-AE" dirty="0" smtClean="0">
                <a:solidFill>
                  <a:srgbClr val="FF0000"/>
                </a:solidFill>
                <a:effectLst>
                  <a:outerShdw blurRad="38100" dist="38100" dir="2700000" algn="tl">
                    <a:srgbClr val="000000">
                      <a:alpha val="43137"/>
                    </a:srgbClr>
                  </a:outerShdw>
                </a:effectLst>
                <a:cs typeface="ACS  Zomorrod" pitchFamily="2" charset="-78"/>
              </a:rPr>
              <a:t>عرض نقدي </a:t>
            </a:r>
            <a:endParaRPr lang="en-US" dirty="0"/>
          </a:p>
        </p:txBody>
      </p:sp>
      <p:sp>
        <p:nvSpPr>
          <p:cNvPr id="3" name="Subtitle 2"/>
          <p:cNvSpPr>
            <a:spLocks noGrp="1"/>
          </p:cNvSpPr>
          <p:nvPr>
            <p:ph type="subTitle" idx="1"/>
          </p:nvPr>
        </p:nvSpPr>
        <p:spPr/>
        <p:txBody>
          <a:bodyPr/>
          <a:lstStyle/>
          <a:p>
            <a:endParaRPr lang="en-US" dirty="0"/>
          </a:p>
        </p:txBody>
      </p:sp>
      <p:pic>
        <p:nvPicPr>
          <p:cNvPr id="5" name="Picture 4" descr="La_tahzen.jpg"/>
          <p:cNvPicPr>
            <a:picLocks noChangeAspect="1"/>
          </p:cNvPicPr>
          <p:nvPr/>
        </p:nvPicPr>
        <p:blipFill>
          <a:blip r:embed="rId3" cstate="print"/>
          <a:stretch>
            <a:fillRect/>
          </a:stretch>
        </p:blipFill>
        <p:spPr>
          <a:xfrm>
            <a:off x="1600200" y="609600"/>
            <a:ext cx="3867150" cy="5156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ykiyu.png"/>
          <p:cNvPicPr>
            <a:picLocks noChangeAspect="1"/>
          </p:cNvPicPr>
          <p:nvPr/>
        </p:nvPicPr>
        <p:blipFill>
          <a:blip r:embed="rId2" cstate="print"/>
          <a:stretch>
            <a:fillRect/>
          </a:stretch>
        </p:blipFill>
        <p:spPr>
          <a:xfrm>
            <a:off x="0" y="0"/>
            <a:ext cx="3434953" cy="6858000"/>
          </a:xfrm>
          <a:prstGeom prst="rect">
            <a:avLst/>
          </a:prstGeom>
        </p:spPr>
      </p:pic>
      <p:sp>
        <p:nvSpPr>
          <p:cNvPr id="2" name="Title 1"/>
          <p:cNvSpPr>
            <a:spLocks noGrp="1"/>
          </p:cNvSpPr>
          <p:nvPr>
            <p:ph type="title"/>
          </p:nvPr>
        </p:nvSpPr>
        <p:spPr/>
        <p:txBody>
          <a:bodyPr/>
          <a:lstStyle/>
          <a:p>
            <a:pPr algn="r" rtl="1"/>
            <a:r>
              <a:rPr lang="ar-AE" dirty="0" smtClean="0">
                <a:solidFill>
                  <a:srgbClr val="C00000"/>
                </a:solidFill>
                <a:cs typeface="MCS Diwani0 S_U normal." pitchFamily="2" charset="-78"/>
              </a:rPr>
              <a:t>التعريف بالكاتب : </a:t>
            </a:r>
            <a:endParaRPr lang="en-US" dirty="0">
              <a:solidFill>
                <a:srgbClr val="C00000"/>
              </a:solidFill>
              <a:cs typeface="MCS Diwani0 S_U normal." pitchFamily="2" charset="-78"/>
            </a:endParaRPr>
          </a:p>
        </p:txBody>
      </p:sp>
      <p:sp>
        <p:nvSpPr>
          <p:cNvPr id="3" name="Content Placeholder 2"/>
          <p:cNvSpPr>
            <a:spLocks noGrp="1"/>
          </p:cNvSpPr>
          <p:nvPr>
            <p:ph idx="1"/>
          </p:nvPr>
        </p:nvSpPr>
        <p:spPr>
          <a:xfrm>
            <a:off x="457200" y="1493837"/>
            <a:ext cx="8229600" cy="5135563"/>
          </a:xfrm>
        </p:spPr>
        <p:txBody>
          <a:bodyPr>
            <a:noAutofit/>
          </a:bodyPr>
          <a:lstStyle/>
          <a:p>
            <a:pPr algn="r" rtl="1"/>
            <a:r>
              <a:rPr lang="ar-AE" sz="2800" dirty="0">
                <a:solidFill>
                  <a:schemeClr val="bg1">
                    <a:lumMod val="50000"/>
                  </a:schemeClr>
                </a:solidFill>
                <a:cs typeface="AGA Aladdin Regular" pitchFamily="2" charset="-78"/>
              </a:rPr>
              <a:t>عائض بن عبد الله </a:t>
            </a:r>
            <a:r>
              <a:rPr lang="ar-AE" sz="2800" dirty="0" smtClean="0">
                <a:solidFill>
                  <a:schemeClr val="bg1">
                    <a:lumMod val="50000"/>
                  </a:schemeClr>
                </a:solidFill>
                <a:cs typeface="AGA Aladdin Regular" pitchFamily="2" charset="-78"/>
              </a:rPr>
              <a:t>القرني</a:t>
            </a:r>
            <a:endParaRPr lang="en-US" sz="2800" dirty="0" smtClean="0">
              <a:solidFill>
                <a:schemeClr val="bg1">
                  <a:lumMod val="50000"/>
                </a:schemeClr>
              </a:solidFill>
              <a:cs typeface="AGA Aladdin Regular" pitchFamily="2" charset="-78"/>
            </a:endParaRPr>
          </a:p>
          <a:p>
            <a:pPr algn="r" rtl="1"/>
            <a:r>
              <a:rPr lang="ar-AE" sz="2800" dirty="0" smtClean="0">
                <a:solidFill>
                  <a:schemeClr val="bg1">
                    <a:lumMod val="50000"/>
                  </a:schemeClr>
                </a:solidFill>
                <a:cs typeface="AGA Aladdin Regular" pitchFamily="2" charset="-78"/>
              </a:rPr>
              <a:t>ولد في (</a:t>
            </a:r>
            <a:r>
              <a:rPr lang="en-US" sz="2800" dirty="0" smtClean="0">
                <a:solidFill>
                  <a:schemeClr val="bg1">
                    <a:lumMod val="50000"/>
                  </a:schemeClr>
                </a:solidFill>
                <a:latin typeface="Forte" pitchFamily="66" charset="0"/>
                <a:cs typeface="AGA Aladdin Regular" pitchFamily="2" charset="-78"/>
              </a:rPr>
              <a:t>1</a:t>
            </a:r>
            <a:r>
              <a:rPr lang="ar-AE" sz="2800" dirty="0" smtClean="0">
                <a:solidFill>
                  <a:schemeClr val="bg1">
                    <a:lumMod val="50000"/>
                  </a:schemeClr>
                </a:solidFill>
                <a:latin typeface="Forte" pitchFamily="66" charset="0"/>
                <a:cs typeface="AGA Aladdin Regular" pitchFamily="2" charset="-78"/>
              </a:rPr>
              <a:t> </a:t>
            </a:r>
            <a:r>
              <a:rPr lang="ar-AE" sz="2800" dirty="0">
                <a:solidFill>
                  <a:schemeClr val="bg1">
                    <a:lumMod val="50000"/>
                  </a:schemeClr>
                </a:solidFill>
                <a:latin typeface="Forte" pitchFamily="66" charset="0"/>
                <a:cs typeface="AGA Aladdin Regular" pitchFamily="2" charset="-78"/>
              </a:rPr>
              <a:t>يناير </a:t>
            </a:r>
            <a:r>
              <a:rPr lang="en-US" sz="2800" dirty="0" smtClean="0">
                <a:solidFill>
                  <a:schemeClr val="bg1">
                    <a:lumMod val="50000"/>
                  </a:schemeClr>
                </a:solidFill>
                <a:latin typeface="Forte" pitchFamily="66" charset="0"/>
                <a:cs typeface="AGA Aladdin Regular" pitchFamily="2" charset="-78"/>
              </a:rPr>
              <a:t>1959</a:t>
            </a:r>
            <a:r>
              <a:rPr lang="ar-AE" sz="2800" dirty="0" smtClean="0">
                <a:solidFill>
                  <a:schemeClr val="bg1">
                    <a:lumMod val="50000"/>
                  </a:schemeClr>
                </a:solidFill>
                <a:cs typeface="AGA Aladdin Regular" pitchFamily="2" charset="-78"/>
              </a:rPr>
              <a:t>)</a:t>
            </a:r>
            <a:endParaRPr lang="en-US" sz="2800" dirty="0" smtClean="0">
              <a:solidFill>
                <a:schemeClr val="bg1">
                  <a:lumMod val="50000"/>
                </a:schemeClr>
              </a:solidFill>
              <a:cs typeface="AGA Aladdin Regular" pitchFamily="2" charset="-78"/>
            </a:endParaRPr>
          </a:p>
          <a:p>
            <a:pPr algn="r" rtl="1">
              <a:buNone/>
            </a:pPr>
            <a:endParaRPr lang="en-US" sz="2800" dirty="0" smtClean="0">
              <a:cs typeface="AGA Aladdin Regular" pitchFamily="2" charset="-78"/>
            </a:endParaRPr>
          </a:p>
          <a:p>
            <a:pPr algn="r" rtl="1"/>
            <a:r>
              <a:rPr lang="ar-AE" sz="2800" dirty="0">
                <a:solidFill>
                  <a:schemeClr val="bg1">
                    <a:lumMod val="50000"/>
                  </a:schemeClr>
                </a:solidFill>
                <a:cs typeface="AGA Aladdin Regular" pitchFamily="2" charset="-78"/>
              </a:rPr>
              <a:t>داعية إسلامي من المملكة </a:t>
            </a:r>
            <a:r>
              <a:rPr lang="ar-AE" sz="2800" dirty="0" smtClean="0">
                <a:solidFill>
                  <a:schemeClr val="bg1">
                    <a:lumMod val="50000"/>
                  </a:schemeClr>
                </a:solidFill>
                <a:cs typeface="AGA Aladdin Regular" pitchFamily="2" charset="-78"/>
              </a:rPr>
              <a:t>العربية. </a:t>
            </a:r>
          </a:p>
          <a:p>
            <a:pPr algn="r" rtl="1">
              <a:buNone/>
            </a:pPr>
            <a:r>
              <a:rPr lang="ar-AE" sz="2800" dirty="0" smtClean="0">
                <a:solidFill>
                  <a:schemeClr val="bg1">
                    <a:lumMod val="50000"/>
                  </a:schemeClr>
                </a:solidFill>
                <a:cs typeface="AGA Aladdin Regular" pitchFamily="2" charset="-78"/>
              </a:rPr>
              <a:t>السعودية</a:t>
            </a:r>
            <a:r>
              <a:rPr lang="ar-AE" sz="2800" dirty="0">
                <a:solidFill>
                  <a:schemeClr val="bg1">
                    <a:lumMod val="50000"/>
                  </a:schemeClr>
                </a:solidFill>
                <a:cs typeface="AGA Aladdin Regular" pitchFamily="2" charset="-78"/>
              </a:rPr>
              <a:t>، يصنف بالسعي إلى أن </a:t>
            </a:r>
            <a:r>
              <a:rPr lang="ar-AE" sz="2800" dirty="0" smtClean="0">
                <a:solidFill>
                  <a:schemeClr val="bg1">
                    <a:lumMod val="50000"/>
                  </a:schemeClr>
                </a:solidFill>
                <a:cs typeface="AGA Aladdin Regular" pitchFamily="2" charset="-78"/>
              </a:rPr>
              <a:t>يكون صاحب </a:t>
            </a:r>
            <a:r>
              <a:rPr lang="ar-AE" sz="2800" dirty="0">
                <a:solidFill>
                  <a:schemeClr val="bg1">
                    <a:lumMod val="50000"/>
                  </a:schemeClr>
                </a:solidFill>
                <a:cs typeface="AGA Aladdin Regular" pitchFamily="2" charset="-78"/>
              </a:rPr>
              <a:t>منهج </a:t>
            </a:r>
            <a:r>
              <a:rPr lang="ar-AE" sz="2800" dirty="0" smtClean="0">
                <a:solidFill>
                  <a:schemeClr val="bg1">
                    <a:lumMod val="50000"/>
                  </a:schemeClr>
                </a:solidFill>
                <a:cs typeface="AGA Aladdin Regular" pitchFamily="2" charset="-78"/>
              </a:rPr>
              <a:t>وسطي</a:t>
            </a:r>
          </a:p>
          <a:p>
            <a:pPr algn="r" rtl="1">
              <a:buNone/>
            </a:pPr>
            <a:r>
              <a:rPr lang="ar-AE" sz="2800" dirty="0" smtClean="0">
                <a:solidFill>
                  <a:schemeClr val="bg1">
                    <a:lumMod val="50000"/>
                  </a:schemeClr>
                </a:solidFill>
                <a:cs typeface="AGA Aladdin Regular" pitchFamily="2" charset="-78"/>
              </a:rPr>
              <a:t> </a:t>
            </a:r>
            <a:r>
              <a:rPr lang="ar-AE" sz="2800" dirty="0">
                <a:solidFill>
                  <a:schemeClr val="bg1">
                    <a:lumMod val="50000"/>
                  </a:schemeClr>
                </a:solidFill>
                <a:cs typeface="AGA Aladdin Regular" pitchFamily="2" charset="-78"/>
              </a:rPr>
              <a:t>لأهل السنة </a:t>
            </a:r>
            <a:r>
              <a:rPr lang="ar-AE" sz="2800" dirty="0" smtClean="0">
                <a:solidFill>
                  <a:schemeClr val="bg1">
                    <a:lumMod val="50000"/>
                  </a:schemeClr>
                </a:solidFill>
                <a:cs typeface="AGA Aladdin Regular" pitchFamily="2" charset="-78"/>
              </a:rPr>
              <a:t>والجماعة. </a:t>
            </a:r>
            <a:r>
              <a:rPr lang="en-US" sz="2800" dirty="0" smtClean="0">
                <a:solidFill>
                  <a:schemeClr val="bg1">
                    <a:lumMod val="50000"/>
                  </a:schemeClr>
                </a:solidFill>
                <a:cs typeface="AGA Aladdin Regular" pitchFamily="2" charset="-78"/>
              </a:rPr>
              <a:t> </a:t>
            </a:r>
            <a:endParaRPr lang="ar-AE" sz="2800" dirty="0" smtClean="0">
              <a:solidFill>
                <a:schemeClr val="bg1">
                  <a:lumMod val="50000"/>
                </a:schemeClr>
              </a:solidFill>
              <a:cs typeface="AGA Aladdin Regular" pitchFamily="2" charset="-78"/>
            </a:endParaRPr>
          </a:p>
          <a:p>
            <a:pPr algn="r" rtl="1">
              <a:buNone/>
            </a:pPr>
            <a:endParaRPr lang="en-US" sz="2800" dirty="0" smtClean="0">
              <a:solidFill>
                <a:schemeClr val="bg1">
                  <a:lumMod val="50000"/>
                </a:schemeClr>
              </a:solidFill>
              <a:cs typeface="AGA Aladdin Regular" pitchFamily="2" charset="-78"/>
            </a:endParaRPr>
          </a:p>
          <a:p>
            <a:pPr algn="r" rtl="1"/>
            <a:r>
              <a:rPr lang="ar-AE" sz="2800" dirty="0" smtClean="0">
                <a:solidFill>
                  <a:schemeClr val="bg1">
                    <a:lumMod val="50000"/>
                  </a:schemeClr>
                </a:solidFill>
                <a:cs typeface="AGA Aladdin Regular" pitchFamily="2" charset="-78"/>
              </a:rPr>
              <a:t>من </a:t>
            </a:r>
            <a:r>
              <a:rPr lang="ar-AE" sz="2800" dirty="0">
                <a:solidFill>
                  <a:schemeClr val="bg1">
                    <a:lumMod val="50000"/>
                  </a:schemeClr>
                </a:solidFill>
                <a:cs typeface="AGA Aladdin Regular" pitchFamily="2" charset="-78"/>
              </a:rPr>
              <a:t>أبرز رواد ما عرف بالصحوة في الثمانينات والتسعينات.</a:t>
            </a:r>
          </a:p>
          <a:p>
            <a:pPr algn="r" rtl="1"/>
            <a:endParaRPr lang="en-US" sz="2800" dirty="0">
              <a:solidFill>
                <a:schemeClr val="bg1">
                  <a:lumMod val="50000"/>
                </a:schemeClr>
              </a:solidFill>
              <a:cs typeface="AGA Aladdin Regular" pitchFamily="2" charset="-78"/>
            </a:endParaRPr>
          </a:p>
        </p:txBody>
      </p:sp>
      <p:pic>
        <p:nvPicPr>
          <p:cNvPr id="4" name="Picture 3" descr="3887455909.jpg"/>
          <p:cNvPicPr>
            <a:picLocks noChangeAspect="1"/>
          </p:cNvPicPr>
          <p:nvPr/>
        </p:nvPicPr>
        <p:blipFill>
          <a:blip r:embed="rId3" cstate="print"/>
          <a:stretch>
            <a:fillRect/>
          </a:stretch>
        </p:blipFill>
        <p:spPr>
          <a:xfrm>
            <a:off x="1371600" y="457200"/>
            <a:ext cx="3038707" cy="2286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n.jpg"/>
          <p:cNvPicPr>
            <a:picLocks noChangeAspect="1"/>
          </p:cNvPicPr>
          <p:nvPr/>
        </p:nvPicPr>
        <p:blipFill>
          <a:blip r:embed="rId2" cstate="print">
            <a:lum bright="40000" contrast="-20000"/>
          </a:blip>
          <a:stretch>
            <a:fillRect/>
          </a:stretch>
        </p:blipFill>
        <p:spPr>
          <a:xfrm>
            <a:off x="-2025381" y="0"/>
            <a:ext cx="11169381" cy="6858000"/>
          </a:xfrm>
          <a:prstGeom prst="rect">
            <a:avLst/>
          </a:prstGeom>
        </p:spPr>
      </p:pic>
      <p:sp>
        <p:nvSpPr>
          <p:cNvPr id="2" name="Title 1"/>
          <p:cNvSpPr>
            <a:spLocks noGrp="1"/>
          </p:cNvSpPr>
          <p:nvPr>
            <p:ph type="title"/>
          </p:nvPr>
        </p:nvSpPr>
        <p:spPr/>
        <p:txBody>
          <a:bodyPr/>
          <a:lstStyle/>
          <a:p>
            <a:r>
              <a:rPr lang="ar-AE" dirty="0" smtClean="0">
                <a:solidFill>
                  <a:srgbClr val="C00000"/>
                </a:solidFill>
                <a:cs typeface="MCS Diwani0 S_U normal." pitchFamily="2" charset="-78"/>
              </a:rPr>
              <a:t>نقاط القوة </a:t>
            </a:r>
            <a:endParaRPr lang="en-US" dirty="0">
              <a:solidFill>
                <a:srgbClr val="C00000"/>
              </a:solidFill>
              <a:cs typeface="MCS Diwani0 S_U normal." pitchFamily="2" charset="-78"/>
            </a:endParaRPr>
          </a:p>
        </p:txBody>
      </p:sp>
      <p:sp>
        <p:nvSpPr>
          <p:cNvPr id="3" name="Content Placeholder 2"/>
          <p:cNvSpPr>
            <a:spLocks noGrp="1"/>
          </p:cNvSpPr>
          <p:nvPr>
            <p:ph idx="1"/>
          </p:nvPr>
        </p:nvSpPr>
        <p:spPr>
          <a:xfrm>
            <a:off x="457200" y="1600200"/>
            <a:ext cx="8229600" cy="4525963"/>
          </a:xfrm>
        </p:spPr>
        <p:txBody>
          <a:bodyPr>
            <a:normAutofit/>
          </a:bodyPr>
          <a:lstStyle/>
          <a:p>
            <a:pPr algn="r" rtl="1"/>
            <a:r>
              <a:rPr lang="ar-AE" dirty="0" smtClean="0">
                <a:solidFill>
                  <a:srgbClr val="002060"/>
                </a:solidFill>
                <a:cs typeface="MCS Rika S_U normal." pitchFamily="2" charset="-78"/>
              </a:rPr>
              <a:t>يتناول قضية لا يوجد بشر لم يعاني منها، و الكثير من الناس يبحث عن حل لها. </a:t>
            </a:r>
          </a:p>
          <a:p>
            <a:pPr algn="r" rtl="1"/>
            <a:r>
              <a:rPr lang="ar-AE" dirty="0" smtClean="0">
                <a:solidFill>
                  <a:srgbClr val="002060"/>
                </a:solidFill>
                <a:cs typeface="MCS Rika S_U normal." pitchFamily="2" charset="-78"/>
              </a:rPr>
              <a:t>ترجم لعدة لغات و تم طرحه تلفزيونا بعدة لغات كذلك.</a:t>
            </a:r>
            <a:endParaRPr lang="en-US" dirty="0" smtClean="0">
              <a:solidFill>
                <a:srgbClr val="002060"/>
              </a:solidFill>
              <a:cs typeface="MCS Rika S_U normal." pitchFamily="2" charset="-78"/>
            </a:endParaRPr>
          </a:p>
          <a:p>
            <a:pPr algn="r" rtl="1">
              <a:buNone/>
            </a:pPr>
            <a:endParaRPr lang="en-US" dirty="0" smtClean="0">
              <a:solidFill>
                <a:srgbClr val="002060"/>
              </a:solidFill>
              <a:cs typeface="MCS Rika S_U normal." pitchFamily="2" charset="-78"/>
            </a:endParaRPr>
          </a:p>
          <a:p>
            <a:pPr algn="r" rtl="1"/>
            <a:r>
              <a:rPr lang="ar-AE" dirty="0" smtClean="0">
                <a:solidFill>
                  <a:srgbClr val="002060"/>
                </a:solidFill>
                <a:cs typeface="MCS Rika S_U normal." pitchFamily="2" charset="-78"/>
              </a:rPr>
              <a:t>يجذب جميع أنواع القراء من مختلف الأعمار. </a:t>
            </a:r>
          </a:p>
          <a:p>
            <a:pPr algn="r" rtl="1"/>
            <a:r>
              <a:rPr lang="ar-AE" dirty="0" smtClean="0">
                <a:solidFill>
                  <a:srgbClr val="002060"/>
                </a:solidFill>
                <a:cs typeface="MCS Rika S_U normal." pitchFamily="2" charset="-78"/>
              </a:rPr>
              <a:t>مناسب لجميع الأزمنة. </a:t>
            </a:r>
          </a:p>
          <a:p>
            <a:pPr algn="r" rtl="1">
              <a:buNone/>
            </a:pPr>
            <a:endParaRPr lang="ar-AE" dirty="0" smtClean="0">
              <a:solidFill>
                <a:srgbClr val="002060"/>
              </a:solidFill>
              <a:cs typeface="MCS Rika S_U normal." pitchFamily="2" charset="-78"/>
            </a:endParaRPr>
          </a:p>
          <a:p>
            <a:pPr algn="r" rtl="1">
              <a:buNone/>
            </a:pPr>
            <a:endParaRPr lang="ar-AE" dirty="0" smtClean="0">
              <a:cs typeface="MCS Rika S_U normal." pitchFamily="2" charset="-78"/>
            </a:endParaRPr>
          </a:p>
        </p:txBody>
      </p:sp>
    </p:spTree>
  </p:cSld>
  <p:clrMapOvr>
    <a:masterClrMapping/>
  </p:clrMapOvr>
  <p:transition>
    <p:newsflash/>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n.jpg"/>
          <p:cNvPicPr>
            <a:picLocks noChangeAspect="1"/>
          </p:cNvPicPr>
          <p:nvPr/>
        </p:nvPicPr>
        <p:blipFill>
          <a:blip r:embed="rId2" cstate="print">
            <a:lum bright="40000" contrast="-20000"/>
          </a:blip>
          <a:stretch>
            <a:fillRect/>
          </a:stretch>
        </p:blipFill>
        <p:spPr>
          <a:xfrm>
            <a:off x="-2025381" y="0"/>
            <a:ext cx="11169381" cy="6858000"/>
          </a:xfrm>
          <a:prstGeom prst="rect">
            <a:avLst/>
          </a:prstGeom>
        </p:spPr>
      </p:pic>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normAutofit/>
          </a:bodyPr>
          <a:lstStyle/>
          <a:p>
            <a:pPr algn="r" rtl="1"/>
            <a:r>
              <a:rPr lang="ar-AE" dirty="0" smtClean="0">
                <a:solidFill>
                  <a:srgbClr val="002060"/>
                </a:solidFill>
                <a:cs typeface="MCS Rika S_U normal." pitchFamily="2" charset="-78"/>
              </a:rPr>
              <a:t>متنوع الأسلوب</a:t>
            </a:r>
            <a:r>
              <a:rPr lang="en-US" dirty="0" smtClean="0">
                <a:solidFill>
                  <a:srgbClr val="002060"/>
                </a:solidFill>
                <a:cs typeface="MCS Rika S_U normal." pitchFamily="2" charset="-78"/>
              </a:rPr>
              <a:t> </a:t>
            </a:r>
            <a:r>
              <a:rPr lang="ar-AE" dirty="0" smtClean="0">
                <a:solidFill>
                  <a:srgbClr val="002060"/>
                </a:solidFill>
                <a:cs typeface="MCS Rika S_U normal." pitchFamily="2" charset="-78"/>
              </a:rPr>
              <a:t> الكتابي حيث استخدم التشبيهات الأدبية والتعابير و وضع القصائد و الاقتباسات سواء من أشخاص بارزين و كتّاب أو من القرآن والسنة. </a:t>
            </a:r>
            <a:endParaRPr lang="en-US" dirty="0" smtClean="0">
              <a:solidFill>
                <a:srgbClr val="002060"/>
              </a:solidFill>
              <a:cs typeface="MCS Rika S_U normal." pitchFamily="2" charset="-78"/>
            </a:endParaRPr>
          </a:p>
          <a:p>
            <a:pPr algn="r" rtl="1">
              <a:buNone/>
            </a:pPr>
            <a:endParaRPr lang="ar-AE" dirty="0" smtClean="0">
              <a:solidFill>
                <a:srgbClr val="002060"/>
              </a:solidFill>
              <a:cs typeface="MCS Rika S_U normal." pitchFamily="2" charset="-78"/>
            </a:endParaRPr>
          </a:p>
          <a:p>
            <a:pPr algn="r" rtl="1"/>
            <a:r>
              <a:rPr lang="ar-AE" dirty="0" smtClean="0">
                <a:solidFill>
                  <a:srgbClr val="002060"/>
                </a:solidFill>
                <a:cs typeface="MCS Rika S_U normal." pitchFamily="2" charset="-78"/>
              </a:rPr>
              <a:t>أسلوب الكاتب سلس و بسيط الا أنه يحوي معان عميقة. </a:t>
            </a:r>
          </a:p>
          <a:p>
            <a:pPr algn="r" rtl="1"/>
            <a:r>
              <a:rPr lang="ar-AE" dirty="0" smtClean="0">
                <a:solidFill>
                  <a:srgbClr val="002060"/>
                </a:solidFill>
                <a:cs typeface="MCS Rika S_U normal." pitchFamily="2" charset="-78"/>
              </a:rPr>
              <a:t>ظهرت عاطفة الكاتب الصادقة التي تجعل القارئ يتأثر و يتابع القراءة. </a:t>
            </a:r>
          </a:p>
          <a:p>
            <a:pPr algn="r" rtl="1"/>
            <a:endParaRPr lang="ar-AE" dirty="0" smtClean="0">
              <a:cs typeface="MCS Rika S_U normal." pitchFamily="2" charset="-78"/>
            </a:endParaRPr>
          </a:p>
          <a:p>
            <a:pPr algn="r" rtl="1">
              <a:buNone/>
            </a:pPr>
            <a:endParaRPr lang="ar-AE" dirty="0" smtClean="0"/>
          </a:p>
          <a:p>
            <a:pPr algn="r" rtl="1"/>
            <a:endParaRPr lang="en-US" dirty="0"/>
          </a:p>
        </p:txBody>
      </p:sp>
    </p:spTree>
  </p:cSld>
  <p:clrMapOvr>
    <a:masterClrMapping/>
  </p:clrMapOvr>
  <p:transition>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6" name="Content Placeholder 5" descr="Untitled.png"/>
          <p:cNvPicPr>
            <a:picLocks noGrp="1" noChangeAspect="1"/>
          </p:cNvPicPr>
          <p:nvPr>
            <p:ph idx="1"/>
          </p:nvPr>
        </p:nvPicPr>
        <p:blipFill>
          <a:blip r:embed="rId2" cstate="print"/>
          <a:stretch>
            <a:fillRect/>
          </a:stretch>
        </p:blipFill>
        <p:spPr>
          <a:xfrm>
            <a:off x="5129" y="1143000"/>
            <a:ext cx="9138871" cy="450249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kg.jpg"/>
          <p:cNvPicPr>
            <a:picLocks noChangeAspect="1"/>
          </p:cNvPicPr>
          <p:nvPr/>
        </p:nvPicPr>
        <p:blipFill>
          <a:blip r:embed="rId2" cstate="print">
            <a:lum bright="70000" contrast="-70000"/>
          </a:blip>
          <a:stretch>
            <a:fillRect/>
          </a:stretch>
        </p:blipFill>
        <p:spPr>
          <a:xfrm>
            <a:off x="0" y="-4343400"/>
            <a:ext cx="9448800" cy="14143734"/>
          </a:xfrm>
          <a:prstGeom prst="rect">
            <a:avLst/>
          </a:prstGeom>
        </p:spPr>
      </p:pic>
      <p:sp>
        <p:nvSpPr>
          <p:cNvPr id="2" name="Title 1"/>
          <p:cNvSpPr>
            <a:spLocks noGrp="1"/>
          </p:cNvSpPr>
          <p:nvPr>
            <p:ph type="title"/>
          </p:nvPr>
        </p:nvSpPr>
        <p:spPr/>
        <p:txBody>
          <a:bodyPr/>
          <a:lstStyle/>
          <a:p>
            <a:r>
              <a:rPr lang="ar-AE" dirty="0" smtClean="0">
                <a:solidFill>
                  <a:srgbClr val="C00000"/>
                </a:solidFill>
                <a:cs typeface="MCS Diwani0 S_U normal." pitchFamily="2" charset="-78"/>
              </a:rPr>
              <a:t>نقاط الضعف</a:t>
            </a:r>
            <a:endParaRPr lang="en-US" dirty="0">
              <a:solidFill>
                <a:srgbClr val="C00000"/>
              </a:solidFill>
              <a:cs typeface="MCS Diwani0 S_U normal." pitchFamily="2" charset="-78"/>
            </a:endParaRPr>
          </a:p>
        </p:txBody>
      </p:sp>
      <p:sp>
        <p:nvSpPr>
          <p:cNvPr id="3" name="Content Placeholder 2"/>
          <p:cNvSpPr>
            <a:spLocks noGrp="1"/>
          </p:cNvSpPr>
          <p:nvPr>
            <p:ph idx="1"/>
          </p:nvPr>
        </p:nvSpPr>
        <p:spPr/>
        <p:txBody>
          <a:bodyPr/>
          <a:lstStyle/>
          <a:p>
            <a:pPr algn="r" rtl="1"/>
            <a:r>
              <a:rPr lang="ar-AE" dirty="0">
                <a:solidFill>
                  <a:schemeClr val="accent6">
                    <a:lumMod val="50000"/>
                  </a:schemeClr>
                </a:solidFill>
                <a:cs typeface="MCS Rika S_U normal." pitchFamily="2" charset="-78"/>
              </a:rPr>
              <a:t>عدم الفصل بين المحتوى بعناوين </a:t>
            </a:r>
            <a:r>
              <a:rPr lang="ar-AE" dirty="0" smtClean="0">
                <a:solidFill>
                  <a:schemeClr val="accent6">
                    <a:lumMod val="50000"/>
                  </a:schemeClr>
                </a:solidFill>
                <a:cs typeface="MCS Rika S_U normal." pitchFamily="2" charset="-78"/>
              </a:rPr>
              <a:t>واضحة. </a:t>
            </a:r>
          </a:p>
          <a:p>
            <a:pPr algn="r" rtl="1"/>
            <a:r>
              <a:rPr lang="ar-AE" dirty="0" smtClean="0">
                <a:solidFill>
                  <a:schemeClr val="accent6">
                    <a:lumMod val="50000"/>
                  </a:schemeClr>
                </a:solidFill>
                <a:cs typeface="MCS Rika S_U normal." pitchFamily="2" charset="-78"/>
              </a:rPr>
              <a:t> أخذ صفحة واحدة من كتاب ( دع القلق وابدأ الحياة) للكاتبة سلوى العضيدان دون ذكر المصدر. </a:t>
            </a:r>
          </a:p>
          <a:p>
            <a:pPr algn="r" rtl="1">
              <a:buNone/>
            </a:pPr>
            <a:endParaRPr lang="en-US" dirty="0" smtClean="0">
              <a:solidFill>
                <a:schemeClr val="accent6">
                  <a:lumMod val="75000"/>
                </a:schemeClr>
              </a:solidFill>
              <a:cs typeface="MCS Rika S_U normal." pitchFamily="2" charset="-78"/>
            </a:endParaRPr>
          </a:p>
          <a:p>
            <a:pPr algn="r" rtl="1">
              <a:buNone/>
            </a:pPr>
            <a:r>
              <a:rPr lang="en-US" dirty="0" smtClean="0">
                <a:solidFill>
                  <a:schemeClr val="accent6">
                    <a:lumMod val="75000"/>
                  </a:schemeClr>
                </a:solidFill>
                <a:cs typeface="MCS Rika S_U normal." pitchFamily="2" charset="-78"/>
              </a:rPr>
              <a:t>||::</a:t>
            </a:r>
            <a:r>
              <a:rPr lang="ar-AE" dirty="0" smtClean="0">
                <a:solidFill>
                  <a:schemeClr val="accent6">
                    <a:lumMod val="75000"/>
                  </a:schemeClr>
                </a:solidFill>
                <a:cs typeface="MCS Rika S_U normal." pitchFamily="2" charset="-78"/>
              </a:rPr>
              <a:t>برر ذلك بأن أهل العلم والمعرفة والأدب استفاد بعضهم من بعض، مستدلاً بشيخ الإسلام ابن تيمية الذي نقل عشرات الصفحات في كتبه لعلماء في مثل "درء تعارض العقل والنقل"، دون ذكر المرجع.  </a:t>
            </a:r>
          </a:p>
        </p:txBody>
      </p:sp>
    </p:spTree>
  </p:cSld>
  <p:clrMapOvr>
    <a:masterClrMapping/>
  </p:clrMapOvr>
  <p:transition>
    <p:cover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vatar163582_8.gif"/>
          <p:cNvPicPr>
            <a:picLocks noChangeAspect="1"/>
          </p:cNvPicPr>
          <p:nvPr/>
        </p:nvPicPr>
        <p:blipFill>
          <a:blip r:embed="rId2" cstate="print">
            <a:lum bright="70000" contrast="-70000"/>
          </a:blip>
          <a:stretch>
            <a:fillRect/>
          </a:stretch>
        </p:blipFill>
        <p:spPr>
          <a:xfrm>
            <a:off x="0" y="0"/>
            <a:ext cx="9296400" cy="9296400"/>
          </a:xfrm>
          <a:prstGeom prst="rect">
            <a:avLst/>
          </a:prstGeom>
        </p:spPr>
      </p:pic>
      <p:sp>
        <p:nvSpPr>
          <p:cNvPr id="2" name="Title 1"/>
          <p:cNvSpPr>
            <a:spLocks noGrp="1"/>
          </p:cNvSpPr>
          <p:nvPr>
            <p:ph type="title"/>
          </p:nvPr>
        </p:nvSpPr>
        <p:spPr>
          <a:xfrm>
            <a:off x="457200" y="228600"/>
            <a:ext cx="8229600" cy="1143000"/>
          </a:xfrm>
        </p:spPr>
        <p:txBody>
          <a:bodyPr/>
          <a:lstStyle/>
          <a:p>
            <a:pPr algn="r"/>
            <a:r>
              <a:rPr lang="ar-AE" dirty="0" smtClean="0">
                <a:solidFill>
                  <a:srgbClr val="FF0000"/>
                </a:solidFill>
                <a:cs typeface="MCS Diwani0 S_U normal." pitchFamily="2" charset="-78"/>
              </a:rPr>
              <a:t>|| رأيي </a:t>
            </a:r>
            <a:endParaRPr lang="en-US" dirty="0">
              <a:solidFill>
                <a:srgbClr val="FF0000"/>
              </a:solidFill>
              <a:cs typeface="MCS Diwani0 S_U normal." pitchFamily="2" charset="-78"/>
            </a:endParaRPr>
          </a:p>
        </p:txBody>
      </p:sp>
      <p:sp>
        <p:nvSpPr>
          <p:cNvPr id="3" name="Content Placeholder 2"/>
          <p:cNvSpPr>
            <a:spLocks noGrp="1"/>
          </p:cNvSpPr>
          <p:nvPr>
            <p:ph idx="1"/>
          </p:nvPr>
        </p:nvSpPr>
        <p:spPr>
          <a:xfrm>
            <a:off x="0" y="1600200"/>
            <a:ext cx="8229600" cy="4525963"/>
          </a:xfrm>
        </p:spPr>
        <p:txBody>
          <a:bodyPr/>
          <a:lstStyle/>
          <a:p>
            <a:pPr algn="r" rtl="1">
              <a:buNone/>
            </a:pPr>
            <a:r>
              <a:rPr lang="ar-AE" dirty="0" smtClean="0">
                <a:solidFill>
                  <a:schemeClr val="accent6">
                    <a:lumMod val="50000"/>
                  </a:schemeClr>
                </a:solidFill>
                <a:cs typeface="AGA Aladdin Regular" pitchFamily="2" charset="-78"/>
              </a:rPr>
              <a:t>هذا الكتاب حيث روعة البيان، وجمال التصوير، وعمق الفكرة،</a:t>
            </a:r>
            <a:r>
              <a:rPr lang="en-US" dirty="0" smtClean="0">
                <a:solidFill>
                  <a:schemeClr val="accent6">
                    <a:lumMod val="50000"/>
                  </a:schemeClr>
                </a:solidFill>
                <a:cs typeface="AGA Aladdin Regular" pitchFamily="2" charset="-78"/>
              </a:rPr>
              <a:t> </a:t>
            </a:r>
            <a:r>
              <a:rPr lang="ar-AE" dirty="0" smtClean="0">
                <a:solidFill>
                  <a:schemeClr val="accent6">
                    <a:lumMod val="50000"/>
                  </a:schemeClr>
                </a:solidFill>
                <a:cs typeface="AGA Aladdin Regular" pitchFamily="2" charset="-78"/>
              </a:rPr>
              <a:t>وجزل القول، في قراءته ينشرح الصدر و يصبح الألم كحبة</a:t>
            </a:r>
            <a:endParaRPr lang="en-US" dirty="0" smtClean="0">
              <a:solidFill>
                <a:schemeClr val="accent6">
                  <a:lumMod val="50000"/>
                </a:schemeClr>
              </a:solidFill>
              <a:cs typeface="AGA Aladdin Regular" pitchFamily="2" charset="-78"/>
            </a:endParaRPr>
          </a:p>
          <a:p>
            <a:pPr algn="r" rtl="1">
              <a:buNone/>
            </a:pPr>
            <a:r>
              <a:rPr lang="ar-AE" dirty="0" smtClean="0">
                <a:solidFill>
                  <a:schemeClr val="accent6">
                    <a:lumMod val="50000"/>
                  </a:schemeClr>
                </a:solidFill>
                <a:cs typeface="AGA Aladdin Regular" pitchFamily="2" charset="-78"/>
              </a:rPr>
              <a:t> الملح بين السكر. </a:t>
            </a:r>
          </a:p>
          <a:p>
            <a:pPr algn="r" rtl="1">
              <a:buNone/>
            </a:pPr>
            <a:r>
              <a:rPr lang="ar-AE" dirty="0" smtClean="0">
                <a:solidFill>
                  <a:schemeClr val="accent6">
                    <a:lumMod val="50000"/>
                  </a:schemeClr>
                </a:solidFill>
                <a:cs typeface="AGA Aladdin Regular" pitchFamily="2" charset="-78"/>
              </a:rPr>
              <a:t>أنصح بقراءته و بقوة كما أوصي بشرائه ووضعه في المنزل </a:t>
            </a:r>
            <a:endParaRPr lang="en-US" dirty="0" smtClean="0">
              <a:solidFill>
                <a:schemeClr val="accent6">
                  <a:lumMod val="50000"/>
                </a:schemeClr>
              </a:solidFill>
              <a:cs typeface="AGA Aladdin Regular" pitchFamily="2" charset="-78"/>
            </a:endParaRPr>
          </a:p>
          <a:p>
            <a:pPr algn="r" rtl="1">
              <a:buNone/>
            </a:pPr>
            <a:r>
              <a:rPr lang="ar-AE" dirty="0" smtClean="0">
                <a:solidFill>
                  <a:schemeClr val="accent6">
                    <a:lumMod val="50000"/>
                  </a:schemeClr>
                </a:solidFill>
                <a:cs typeface="AGA Aladdin Regular" pitchFamily="2" charset="-78"/>
              </a:rPr>
              <a:t>لتعودي إليه متى ما اكفهرت الدنيا في وجهك. </a:t>
            </a:r>
            <a:endParaRPr lang="en-US" dirty="0">
              <a:solidFill>
                <a:schemeClr val="accent6">
                  <a:lumMod val="50000"/>
                </a:schemeClr>
              </a:solidFill>
              <a:cs typeface="AGA Aladdin Regular" pitchFamily="2" charset="-78"/>
            </a:endParaRPr>
          </a:p>
        </p:txBody>
      </p:sp>
    </p:spTree>
  </p:cSld>
  <p:clrMapOvr>
    <a:masterClrMapping/>
  </p:clrMapOvr>
  <p:transition>
    <p:checke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204</TotalTime>
  <Words>252</Words>
  <Application>Microsoft Office PowerPoint</Application>
  <PresentationFormat>On-screen Show (4:3)</PresentationFormat>
  <Paragraphs>31</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عرض نقدي </vt:lpstr>
      <vt:lpstr>التعريف بالكاتب : </vt:lpstr>
      <vt:lpstr>نقاط القوة </vt:lpstr>
      <vt:lpstr>Slide 4</vt:lpstr>
      <vt:lpstr>Slide 5</vt:lpstr>
      <vt:lpstr>نقاط الضعف</vt:lpstr>
      <vt:lpstr>|| رأيي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User</cp:lastModifiedBy>
  <cp:revision>49</cp:revision>
  <dcterms:created xsi:type="dcterms:W3CDTF">2013-05-17T18:32:25Z</dcterms:created>
  <dcterms:modified xsi:type="dcterms:W3CDTF">2013-05-17T22:04:37Z</dcterms:modified>
</cp:coreProperties>
</file>