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256" r:id="rId2"/>
    <p:sldId id="268" r:id="rId3"/>
    <p:sldId id="267" r:id="rId4"/>
    <p:sldId id="257" r:id="rId5"/>
    <p:sldId id="258" r:id="rId6"/>
    <p:sldId id="259" r:id="rId7"/>
    <p:sldId id="260" r:id="rId8"/>
    <p:sldId id="261" r:id="rId9"/>
    <p:sldId id="262" r:id="rId10"/>
    <p:sldId id="263" r:id="rId11"/>
    <p:sldId id="264" r:id="rId12"/>
    <p:sldId id="265" r:id="rId13"/>
    <p:sldId id="266"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r" defTabSz="914400" rtl="1" eaLnBrk="1" latinLnBrk="0" hangingPunct="1">
      <a:defRPr kern="1200">
        <a:solidFill>
          <a:schemeClr val="tx1"/>
        </a:solidFill>
        <a:latin typeface="Arial" charset="0"/>
        <a:ea typeface="+mn-ea"/>
        <a:cs typeface="+mn-cs"/>
      </a:defRPr>
    </a:lvl6pPr>
    <a:lvl7pPr marL="2743200" algn="r" defTabSz="914400" rtl="1" eaLnBrk="1" latinLnBrk="0" hangingPunct="1">
      <a:defRPr kern="1200">
        <a:solidFill>
          <a:schemeClr val="tx1"/>
        </a:solidFill>
        <a:latin typeface="Arial" charset="0"/>
        <a:ea typeface="+mn-ea"/>
        <a:cs typeface="+mn-cs"/>
      </a:defRPr>
    </a:lvl7pPr>
    <a:lvl8pPr marL="3200400" algn="r" defTabSz="914400" rtl="1" eaLnBrk="1" latinLnBrk="0" hangingPunct="1">
      <a:defRPr kern="1200">
        <a:solidFill>
          <a:schemeClr val="tx1"/>
        </a:solidFill>
        <a:latin typeface="Arial" charset="0"/>
        <a:ea typeface="+mn-ea"/>
        <a:cs typeface="+mn-cs"/>
      </a:defRPr>
    </a:lvl8pPr>
    <a:lvl9pPr marL="3657600" algn="r" defTabSz="914400" rtl="1"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272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4660"/>
  </p:normalViewPr>
  <p:slideViewPr>
    <p:cSldViewPr>
      <p:cViewPr varScale="1">
        <p:scale>
          <a:sx n="66" d="100"/>
          <a:sy n="66" d="100"/>
        </p:scale>
        <p:origin x="-150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8763000" cy="5943600"/>
            <a:chOff x="0" y="0"/>
            <a:chExt cx="5520" cy="3744"/>
          </a:xfrm>
        </p:grpSpPr>
        <p:sp>
          <p:nvSpPr>
            <p:cNvPr id="7171"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a:endParaRPr lang="ar-AE" sz="2400">
                <a:latin typeface="Arial Unicode MS" pitchFamily="34" charset="-128"/>
              </a:endParaRPr>
            </a:p>
          </p:txBody>
        </p:sp>
        <p:grpSp>
          <p:nvGrpSpPr>
            <p:cNvPr id="7172" name="Group 4"/>
            <p:cNvGrpSpPr>
              <a:grpSpLocks/>
            </p:cNvGrpSpPr>
            <p:nvPr userDrawn="1"/>
          </p:nvGrpSpPr>
          <p:grpSpPr bwMode="auto">
            <a:xfrm>
              <a:off x="0" y="2208"/>
              <a:ext cx="5520" cy="1536"/>
              <a:chOff x="0" y="2208"/>
              <a:chExt cx="5520" cy="1536"/>
            </a:xfrm>
          </p:grpSpPr>
          <p:sp>
            <p:nvSpPr>
              <p:cNvPr id="7173"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a:endParaRPr lang="ar-AE" sz="2400">
                  <a:latin typeface="Arial Unicode MS" pitchFamily="34" charset="-128"/>
                </a:endParaRPr>
              </a:p>
            </p:txBody>
          </p:sp>
          <p:sp>
            <p:nvSpPr>
              <p:cNvPr id="7174"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a:endParaRPr lang="ar-AE" sz="2400">
                  <a:latin typeface="Arial Unicode MS" pitchFamily="34" charset="-128"/>
                </a:endParaRPr>
              </a:p>
            </p:txBody>
          </p:sp>
          <p:sp>
            <p:nvSpPr>
              <p:cNvPr id="7175"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endParaRPr lang="ar-AE"/>
              </a:p>
            </p:txBody>
          </p:sp>
        </p:grpSp>
        <p:grpSp>
          <p:nvGrpSpPr>
            <p:cNvPr id="7176" name="Group 8"/>
            <p:cNvGrpSpPr>
              <a:grpSpLocks/>
            </p:cNvGrpSpPr>
            <p:nvPr userDrawn="1"/>
          </p:nvGrpSpPr>
          <p:grpSpPr bwMode="auto">
            <a:xfrm>
              <a:off x="400" y="336"/>
              <a:ext cx="5088" cy="192"/>
              <a:chOff x="400" y="336"/>
              <a:chExt cx="5088" cy="192"/>
            </a:xfrm>
          </p:grpSpPr>
          <p:sp>
            <p:nvSpPr>
              <p:cNvPr id="7177"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a:endParaRPr lang="ar-AE" sz="2400">
                  <a:latin typeface="Arial Unicode MS" pitchFamily="34" charset="-128"/>
                </a:endParaRPr>
              </a:p>
            </p:txBody>
          </p:sp>
          <p:sp>
            <p:nvSpPr>
              <p:cNvPr id="7178"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endParaRPr lang="ar-AE"/>
              </a:p>
            </p:txBody>
          </p:sp>
        </p:grpSp>
      </p:grpSp>
      <p:sp>
        <p:nvSpPr>
          <p:cNvPr id="7179" name="Rectangle 11"/>
          <p:cNvSpPr>
            <a:spLocks noGrp="1" noChangeArrowheads="1"/>
          </p:cNvSpPr>
          <p:nvPr>
            <p:ph type="ctrTitle"/>
          </p:nvPr>
        </p:nvSpPr>
        <p:spPr>
          <a:xfrm>
            <a:off x="2057400" y="1143000"/>
            <a:ext cx="6629400" cy="2209800"/>
          </a:xfrm>
        </p:spPr>
        <p:txBody>
          <a:bodyPr/>
          <a:lstStyle>
            <a:lvl1pPr>
              <a:defRPr sz="4800"/>
            </a:lvl1pPr>
          </a:lstStyle>
          <a:p>
            <a:r>
              <a:rPr lang="en-US"/>
              <a:t>Click to edit Master title style</a:t>
            </a:r>
          </a:p>
        </p:txBody>
      </p:sp>
      <p:sp>
        <p:nvSpPr>
          <p:cNvPr id="7180"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en-US"/>
              <a:t>Click to edit Master subtitle style</a:t>
            </a:r>
          </a:p>
        </p:txBody>
      </p:sp>
      <p:sp>
        <p:nvSpPr>
          <p:cNvPr id="7181" name="Rectangle 13"/>
          <p:cNvSpPr>
            <a:spLocks noGrp="1" noChangeArrowheads="1"/>
          </p:cNvSpPr>
          <p:nvPr>
            <p:ph type="dt" sz="half" idx="2"/>
          </p:nvPr>
        </p:nvSpPr>
        <p:spPr>
          <a:xfrm>
            <a:off x="912813" y="6251575"/>
            <a:ext cx="1905000" cy="457200"/>
          </a:xfrm>
        </p:spPr>
        <p:txBody>
          <a:bodyPr/>
          <a:lstStyle>
            <a:lvl1pPr>
              <a:defRPr/>
            </a:lvl1pPr>
          </a:lstStyle>
          <a:p>
            <a:endParaRPr lang="en-US"/>
          </a:p>
        </p:txBody>
      </p:sp>
      <p:sp>
        <p:nvSpPr>
          <p:cNvPr id="7182" name="Rectangle 14"/>
          <p:cNvSpPr>
            <a:spLocks noGrp="1" noChangeArrowheads="1"/>
          </p:cNvSpPr>
          <p:nvPr>
            <p:ph type="ftr" sz="quarter" idx="3"/>
          </p:nvPr>
        </p:nvSpPr>
        <p:spPr>
          <a:xfrm>
            <a:off x="3354388" y="6248400"/>
            <a:ext cx="2895600" cy="457200"/>
          </a:xfrm>
        </p:spPr>
        <p:txBody>
          <a:bodyPr/>
          <a:lstStyle>
            <a:lvl1pPr>
              <a:defRPr/>
            </a:lvl1pPr>
          </a:lstStyle>
          <a:p>
            <a:endParaRPr lang="en-US"/>
          </a:p>
        </p:txBody>
      </p:sp>
      <p:sp>
        <p:nvSpPr>
          <p:cNvPr id="7183" name="Rectangle 15"/>
          <p:cNvSpPr>
            <a:spLocks noGrp="1" noChangeArrowheads="1"/>
          </p:cNvSpPr>
          <p:nvPr>
            <p:ph type="sldNum" sz="quarter" idx="4"/>
          </p:nvPr>
        </p:nvSpPr>
        <p:spPr/>
        <p:txBody>
          <a:bodyPr/>
          <a:lstStyle>
            <a:lvl1pPr>
              <a:defRPr/>
            </a:lvl1pPr>
          </a:lstStyle>
          <a:p>
            <a:fld id="{713CAA83-F26C-4AA1-A09E-E8FAC346FF77}"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B88ECE9-361D-4D76-9D20-61182A394C9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277813"/>
            <a:ext cx="1943100" cy="5853112"/>
          </a:xfrm>
        </p:spPr>
        <p:txBody>
          <a:bodyPr vert="eaVert"/>
          <a:lstStyle/>
          <a:p>
            <a:r>
              <a:rPr lang="en-US" smtClean="0"/>
              <a:t>Click to edit Master title style</a:t>
            </a:r>
            <a:endParaRPr lang="ar-AE"/>
          </a:p>
        </p:txBody>
      </p:sp>
      <p:sp>
        <p:nvSpPr>
          <p:cNvPr id="3" name="Vertical Text Placeholder 2"/>
          <p:cNvSpPr>
            <a:spLocks noGrp="1"/>
          </p:cNvSpPr>
          <p:nvPr>
            <p:ph type="body" orient="vert" idx="1"/>
          </p:nvPr>
        </p:nvSpPr>
        <p:spPr>
          <a:xfrm>
            <a:off x="914400" y="277813"/>
            <a:ext cx="56769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479BB1E-99C8-41DC-99C4-C3F1920AD65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5768BAE-475A-48DB-BA9D-929FEE98050F}"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A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97ED241-3221-4A5C-AE9A-01F8F93E1F8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Content Placeholder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Content Placeholder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C0857F1-7080-44D9-B5CC-8AA8C5CFB0C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ar-A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4BE2C67-AD59-4321-97DA-BCEB839FF02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AE"/>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3CF968A-DCCB-4D2C-9830-9987B2558AA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AE7B099-2EA4-4C9F-8116-969E16DDEE3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A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A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0BFA0EF-9BA1-479D-9683-500E84B58C6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A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A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37DE6C9-4F21-4472-9AE1-FD601BC3D2F8}"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46" name="Group 2"/>
          <p:cNvGrpSpPr>
            <a:grpSpLocks/>
          </p:cNvGrpSpPr>
          <p:nvPr/>
        </p:nvGrpSpPr>
        <p:grpSpPr bwMode="auto">
          <a:xfrm>
            <a:off x="0" y="0"/>
            <a:ext cx="8686800" cy="4876800"/>
            <a:chOff x="0" y="0"/>
            <a:chExt cx="5472" cy="3072"/>
          </a:xfrm>
        </p:grpSpPr>
        <p:sp>
          <p:nvSpPr>
            <p:cNvPr id="6147"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a:endParaRPr lang="ar-AE" sz="2400">
                <a:latin typeface="Arial Unicode MS" pitchFamily="34" charset="-128"/>
              </a:endParaRPr>
            </a:p>
          </p:txBody>
        </p:sp>
        <p:grpSp>
          <p:nvGrpSpPr>
            <p:cNvPr id="6148" name="Group 4"/>
            <p:cNvGrpSpPr>
              <a:grpSpLocks/>
            </p:cNvGrpSpPr>
            <p:nvPr/>
          </p:nvGrpSpPr>
          <p:grpSpPr bwMode="auto">
            <a:xfrm>
              <a:off x="240" y="893"/>
              <a:ext cx="5232" cy="115"/>
              <a:chOff x="240" y="893"/>
              <a:chExt cx="5232" cy="115"/>
            </a:xfrm>
          </p:grpSpPr>
          <p:sp>
            <p:nvSpPr>
              <p:cNvPr id="6149"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a:endParaRPr lang="ar-AE" sz="2400">
                  <a:latin typeface="Arial Unicode MS" pitchFamily="34" charset="-128"/>
                </a:endParaRPr>
              </a:p>
            </p:txBody>
          </p:sp>
          <p:sp>
            <p:nvSpPr>
              <p:cNvPr id="6150"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endParaRPr lang="ar-AE"/>
              </a:p>
            </p:txBody>
          </p:sp>
        </p:grpSp>
      </p:grpSp>
      <p:sp>
        <p:nvSpPr>
          <p:cNvPr id="6151"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53"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endParaRPr lang="en-US"/>
          </a:p>
        </p:txBody>
      </p:sp>
      <p:sp>
        <p:nvSpPr>
          <p:cNvPr id="6154"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endParaRPr lang="en-US"/>
          </a:p>
        </p:txBody>
      </p:sp>
      <p:sp>
        <p:nvSpPr>
          <p:cNvPr id="6155"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BEA8E471-52C5-4D5B-9D46-D3247CF9046E}" type="slidenum">
              <a:rPr lang="en-US"/>
              <a:pPr/>
              <a:t>‹#›</a:t>
            </a:fld>
            <a:endParaRPr lang="en-US"/>
          </a:p>
        </p:txBody>
      </p:sp>
      <p:sp>
        <p:nvSpPr>
          <p:cNvPr id="6156"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endParaRPr lang="ar-AE"/>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iming>
    <p:tnLst>
      <p:par>
        <p:cTn id="1" dur="indefinite" restart="never" nodeType="tmRoot"/>
      </p:par>
    </p:tnLst>
  </p:timing>
  <p:txStyles>
    <p:titleStyle>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Arial Unicode MS" pitchFamily="34" charset="-128"/>
        </a:defRPr>
      </a:lvl2pPr>
      <a:lvl3pPr algn="l" rtl="0" fontAlgn="base">
        <a:spcBef>
          <a:spcPct val="0"/>
        </a:spcBef>
        <a:spcAft>
          <a:spcPct val="0"/>
        </a:spcAft>
        <a:defRPr sz="4200">
          <a:solidFill>
            <a:schemeClr val="tx2"/>
          </a:solidFill>
          <a:latin typeface="Arial Unicode MS" pitchFamily="34" charset="-128"/>
        </a:defRPr>
      </a:lvl3pPr>
      <a:lvl4pPr algn="l" rtl="0" fontAlgn="base">
        <a:spcBef>
          <a:spcPct val="0"/>
        </a:spcBef>
        <a:spcAft>
          <a:spcPct val="0"/>
        </a:spcAft>
        <a:defRPr sz="4200">
          <a:solidFill>
            <a:schemeClr val="tx2"/>
          </a:solidFill>
          <a:latin typeface="Arial Unicode MS" pitchFamily="34" charset="-128"/>
        </a:defRPr>
      </a:lvl4pPr>
      <a:lvl5pPr algn="l" rtl="0" fontAlgn="base">
        <a:spcBef>
          <a:spcPct val="0"/>
        </a:spcBef>
        <a:spcAft>
          <a:spcPct val="0"/>
        </a:spcAft>
        <a:defRPr sz="4200">
          <a:solidFill>
            <a:schemeClr val="tx2"/>
          </a:solidFill>
          <a:latin typeface="Arial Unicode MS" pitchFamily="34" charset="-128"/>
        </a:defRPr>
      </a:lvl5pPr>
      <a:lvl6pPr marL="457200" algn="l" rtl="0" fontAlgn="base">
        <a:spcBef>
          <a:spcPct val="0"/>
        </a:spcBef>
        <a:spcAft>
          <a:spcPct val="0"/>
        </a:spcAft>
        <a:defRPr sz="4200">
          <a:solidFill>
            <a:schemeClr val="tx2"/>
          </a:solidFill>
          <a:latin typeface="Arial Unicode MS" pitchFamily="34" charset="-128"/>
        </a:defRPr>
      </a:lvl6pPr>
      <a:lvl7pPr marL="914400" algn="l" rtl="0" fontAlgn="base">
        <a:spcBef>
          <a:spcPct val="0"/>
        </a:spcBef>
        <a:spcAft>
          <a:spcPct val="0"/>
        </a:spcAft>
        <a:defRPr sz="4200">
          <a:solidFill>
            <a:schemeClr val="tx2"/>
          </a:solidFill>
          <a:latin typeface="Arial Unicode MS" pitchFamily="34" charset="-128"/>
        </a:defRPr>
      </a:lvl7pPr>
      <a:lvl8pPr marL="1371600" algn="l" rtl="0" fontAlgn="base">
        <a:spcBef>
          <a:spcPct val="0"/>
        </a:spcBef>
        <a:spcAft>
          <a:spcPct val="0"/>
        </a:spcAft>
        <a:defRPr sz="4200">
          <a:solidFill>
            <a:schemeClr val="tx2"/>
          </a:solidFill>
          <a:latin typeface="Arial Unicode MS" pitchFamily="34" charset="-128"/>
        </a:defRPr>
      </a:lvl8pPr>
      <a:lvl9pPr marL="1828800" algn="l" rtl="0" fontAlgn="base">
        <a:spcBef>
          <a:spcPct val="0"/>
        </a:spcBef>
        <a:spcAft>
          <a:spcPct val="0"/>
        </a:spcAft>
        <a:defRPr sz="4200">
          <a:solidFill>
            <a:schemeClr val="tx2"/>
          </a:solidFill>
          <a:latin typeface="Arial Unicode MS" pitchFamily="34" charset="-128"/>
        </a:defRPr>
      </a:lvl9pPr>
    </p:titleStyle>
    <p:bodyStyle>
      <a:lvl1pPr marL="342900" indent="-342900" algn="l" rtl="0" fontAlgn="base">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SzPct val="75000"/>
        <a:buFont typeface="Wingdings" pitchFamily="2" charset="2"/>
        <a:buChar char="n"/>
        <a:defRPr sz="2600">
          <a:solidFill>
            <a:schemeClr val="tx1"/>
          </a:solidFill>
          <a:latin typeface="+mn-lt"/>
        </a:defRPr>
      </a:lvl2pPr>
      <a:lvl3pPr marL="1143000" indent="-228600" algn="l" rtl="0" fontAlgn="base">
        <a:spcBef>
          <a:spcPct val="20000"/>
        </a:spcBef>
        <a:spcAft>
          <a:spcPct val="0"/>
        </a:spcAft>
        <a:buClr>
          <a:schemeClr val="folHlink"/>
        </a:buClr>
        <a:buSzPct val="55000"/>
        <a:buFont typeface="Wingdings" pitchFamily="2" charset="2"/>
        <a:buChar char="n"/>
        <a:defRPr sz="2300">
          <a:solidFill>
            <a:schemeClr val="tx1"/>
          </a:solidFill>
          <a:latin typeface="+mn-lt"/>
        </a:defRPr>
      </a:lvl3pPr>
      <a:lvl4pPr marL="1600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ar-A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dowlingcentral.com/MrsD/quizzes/literature/figlang1.htm" TargetMode="External"/><Relationship Id="rId2" Type="http://schemas.openxmlformats.org/officeDocument/2006/relationships/hyperlink" Target="http://www.dowlingcentral.com/MrsD/assign/literature/POV/FigLangQuiz1.ht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sz="7200">
                <a:latin typeface="Arial" charset="0"/>
              </a:rPr>
              <a:t>Go Figure!</a:t>
            </a:r>
          </a:p>
        </p:txBody>
      </p:sp>
      <p:sp>
        <p:nvSpPr>
          <p:cNvPr id="2051" name="Rectangle 3"/>
          <p:cNvSpPr>
            <a:spLocks noGrp="1" noChangeArrowheads="1"/>
          </p:cNvSpPr>
          <p:nvPr>
            <p:ph type="subTitle" idx="1"/>
          </p:nvPr>
        </p:nvSpPr>
        <p:spPr/>
        <p:txBody>
          <a:bodyPr/>
          <a:lstStyle/>
          <a:p>
            <a:r>
              <a:rPr lang="en-US" b="1" dirty="0"/>
              <a:t>Figurative Language</a:t>
            </a:r>
          </a:p>
          <a:p>
            <a:endParaRPr lang="en-US" b="1" dirty="0"/>
          </a:p>
        </p:txBody>
      </p:sp>
      <p:graphicFrame>
        <p:nvGraphicFramePr>
          <p:cNvPr id="2052" name="Object 4"/>
          <p:cNvGraphicFramePr>
            <a:graphicFrameLocks noChangeAspect="1"/>
          </p:cNvGraphicFramePr>
          <p:nvPr/>
        </p:nvGraphicFramePr>
        <p:xfrm>
          <a:off x="6629400" y="609600"/>
          <a:ext cx="1520825" cy="2895600"/>
        </p:xfrm>
        <a:graphic>
          <a:graphicData uri="http://schemas.openxmlformats.org/presentationml/2006/ole">
            <p:oleObj spid="_x0000_s2052" name="Image" r:id="rId3" imgW="3733333" imgH="7111111" progId="">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z="5000" b="1">
                <a:latin typeface="Arial" charset="0"/>
              </a:rPr>
              <a:t>Personification</a:t>
            </a:r>
          </a:p>
        </p:txBody>
      </p:sp>
      <p:sp>
        <p:nvSpPr>
          <p:cNvPr id="14339" name="Rectangle 3"/>
          <p:cNvSpPr>
            <a:spLocks noGrp="1" noChangeArrowheads="1"/>
          </p:cNvSpPr>
          <p:nvPr>
            <p:ph type="body" idx="1"/>
          </p:nvPr>
        </p:nvSpPr>
        <p:spPr/>
        <p:txBody>
          <a:bodyPr/>
          <a:lstStyle/>
          <a:p>
            <a:r>
              <a:rPr lang="en-US" b="1"/>
              <a:t>A figure of speech which gives the qualities of a person to an animal, an object, or an idea. </a:t>
            </a:r>
          </a:p>
          <a:p>
            <a:pPr lvl="1">
              <a:buFont typeface="Wingdings" pitchFamily="2" charset="2"/>
              <a:buNone/>
            </a:pPr>
            <a:r>
              <a:rPr lang="en-US" b="1"/>
              <a:t> </a:t>
            </a:r>
            <a:r>
              <a:rPr lang="en-US" b="1">
                <a:solidFill>
                  <a:srgbClr val="002726"/>
                </a:solidFill>
              </a:rPr>
              <a:t>Example: “The wind yells while blowing." </a:t>
            </a:r>
          </a:p>
          <a:p>
            <a:pPr lvl="1">
              <a:buFont typeface="Wingdings" pitchFamily="2" charset="2"/>
              <a:buNone/>
            </a:pPr>
            <a:r>
              <a:rPr lang="en-US" b="1"/>
              <a:t>The wind cannot yell. Only a living thing can yell.</a:t>
            </a:r>
          </a:p>
        </p:txBody>
      </p:sp>
      <p:pic>
        <p:nvPicPr>
          <p:cNvPr id="14340" name="Picture 4" descr="windycloud"/>
          <p:cNvPicPr>
            <a:picLocks noChangeAspect="1" noChangeArrowheads="1"/>
          </p:cNvPicPr>
          <p:nvPr/>
        </p:nvPicPr>
        <p:blipFill>
          <a:blip r:embed="rId3" cstate="print"/>
          <a:srcRect/>
          <a:stretch>
            <a:fillRect/>
          </a:stretch>
        </p:blipFill>
        <p:spPr bwMode="auto">
          <a:xfrm>
            <a:off x="3505200" y="4114800"/>
            <a:ext cx="3200400" cy="2179638"/>
          </a:xfrm>
          <a:prstGeom prst="rect">
            <a:avLst/>
          </a:prstGeom>
          <a:noFill/>
        </p:spPr>
      </p:pic>
    </p:spTree>
  </p:cSld>
  <p:clrMapOvr>
    <a:masterClrMapping/>
  </p:clrMapOvr>
  <p:transition>
    <p:sndAc>
      <p:stSnd>
        <p:snd r:embed="rId2" name="wind.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z="5000" b="1">
                <a:latin typeface="Arial" charset="0"/>
              </a:rPr>
              <a:t>Onomatopoeia</a:t>
            </a:r>
          </a:p>
        </p:txBody>
      </p:sp>
      <p:sp>
        <p:nvSpPr>
          <p:cNvPr id="15363" name="Rectangle 3"/>
          <p:cNvSpPr>
            <a:spLocks noGrp="1" noChangeArrowheads="1"/>
          </p:cNvSpPr>
          <p:nvPr>
            <p:ph type="body" idx="1"/>
          </p:nvPr>
        </p:nvSpPr>
        <p:spPr/>
        <p:txBody>
          <a:bodyPr/>
          <a:lstStyle/>
          <a:p>
            <a:r>
              <a:rPr lang="en-US" sz="3600" b="1"/>
              <a:t>The use of words that mimic sounds. </a:t>
            </a:r>
          </a:p>
          <a:p>
            <a:pPr lvl="1">
              <a:buFont typeface="Wingdings" pitchFamily="2" charset="2"/>
              <a:buNone/>
            </a:pPr>
            <a:r>
              <a:rPr lang="en-US" sz="3400" b="1">
                <a:solidFill>
                  <a:srgbClr val="002726"/>
                </a:solidFill>
              </a:rPr>
              <a:t> Example: The firecracker made a loud ka-boom!</a:t>
            </a:r>
          </a:p>
          <a:p>
            <a:endParaRPr lang="en-US" sz="3600"/>
          </a:p>
        </p:txBody>
      </p:sp>
      <p:pic>
        <p:nvPicPr>
          <p:cNvPr id="15367" name="Picture 7" descr="kaboom"/>
          <p:cNvPicPr>
            <a:picLocks noChangeAspect="1" noChangeArrowheads="1"/>
          </p:cNvPicPr>
          <p:nvPr/>
        </p:nvPicPr>
        <p:blipFill>
          <a:blip r:embed="rId3" cstate="print"/>
          <a:srcRect/>
          <a:stretch>
            <a:fillRect/>
          </a:stretch>
        </p:blipFill>
        <p:spPr bwMode="auto">
          <a:xfrm>
            <a:off x="3962400" y="4038600"/>
            <a:ext cx="2667000" cy="2552700"/>
          </a:xfrm>
          <a:prstGeom prst="rect">
            <a:avLst/>
          </a:prstGeom>
          <a:noFill/>
        </p:spPr>
      </p:pic>
    </p:spTree>
  </p:cSld>
  <p:clrMapOvr>
    <a:masterClrMapping/>
  </p:clrMapOvr>
  <p:transition>
    <p:sndAc>
      <p:stSnd>
        <p:snd r:embed="rId2" name="kaboom.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z="5000" b="1">
                <a:latin typeface="Arial" charset="0"/>
              </a:rPr>
              <a:t>Hyperbole</a:t>
            </a:r>
          </a:p>
        </p:txBody>
      </p:sp>
      <p:sp>
        <p:nvSpPr>
          <p:cNvPr id="16387" name="Rectangle 3"/>
          <p:cNvSpPr>
            <a:spLocks noGrp="1" noChangeArrowheads="1"/>
          </p:cNvSpPr>
          <p:nvPr>
            <p:ph type="body" idx="1"/>
          </p:nvPr>
        </p:nvSpPr>
        <p:spPr/>
        <p:txBody>
          <a:bodyPr/>
          <a:lstStyle/>
          <a:p>
            <a:r>
              <a:rPr lang="en-US" sz="3200" b="1"/>
              <a:t>An exaggerated statement used to heighten effect. It is not used to mislead the reader, but to emphasize a point. </a:t>
            </a:r>
          </a:p>
          <a:p>
            <a:pPr lvl="1">
              <a:buFont typeface="Wingdings" pitchFamily="2" charset="2"/>
              <a:buNone/>
            </a:pPr>
            <a:r>
              <a:rPr lang="en-US" sz="3000" b="1">
                <a:solidFill>
                  <a:srgbClr val="002726"/>
                </a:solidFill>
              </a:rPr>
              <a:t>Example: She’s said so on several million occasions</a:t>
            </a:r>
            <a:r>
              <a:rPr lang="en-US" b="1">
                <a:solidFill>
                  <a:srgbClr val="002726"/>
                </a:solidFill>
              </a:rPr>
              <a:t>.</a:t>
            </a:r>
          </a:p>
          <a:p>
            <a:endParaRPr lang="en-US">
              <a:solidFill>
                <a:srgbClr val="002726"/>
              </a:solidFill>
            </a:endParaRPr>
          </a:p>
        </p:txBody>
      </p:sp>
      <p:pic>
        <p:nvPicPr>
          <p:cNvPr id="16389" name="Picture 5" descr="talking"/>
          <p:cNvPicPr>
            <a:picLocks noChangeAspect="1" noChangeArrowheads="1"/>
          </p:cNvPicPr>
          <p:nvPr/>
        </p:nvPicPr>
        <p:blipFill>
          <a:blip r:embed="rId2" cstate="print"/>
          <a:srcRect/>
          <a:stretch>
            <a:fillRect/>
          </a:stretch>
        </p:blipFill>
        <p:spPr bwMode="auto">
          <a:xfrm>
            <a:off x="3733800" y="4572000"/>
            <a:ext cx="2362200" cy="223202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z="5000" b="1">
                <a:latin typeface="Arial" charset="0"/>
              </a:rPr>
              <a:t>Idioms</a:t>
            </a:r>
          </a:p>
        </p:txBody>
      </p:sp>
      <p:sp>
        <p:nvSpPr>
          <p:cNvPr id="17411" name="Rectangle 3"/>
          <p:cNvSpPr>
            <a:spLocks noGrp="1" noChangeArrowheads="1"/>
          </p:cNvSpPr>
          <p:nvPr>
            <p:ph type="body" idx="1"/>
          </p:nvPr>
        </p:nvSpPr>
        <p:spPr>
          <a:xfrm>
            <a:off x="914400" y="1600200"/>
            <a:ext cx="7772400" cy="2286000"/>
          </a:xfrm>
        </p:spPr>
        <p:txBody>
          <a:bodyPr/>
          <a:lstStyle/>
          <a:p>
            <a:r>
              <a:rPr lang="en-US" b="1" dirty="0"/>
              <a:t>An idiom </a:t>
            </a:r>
            <a:r>
              <a:rPr lang="en-US" b="1" dirty="0" smtClean="0"/>
              <a:t>refers </a:t>
            </a:r>
            <a:r>
              <a:rPr lang="en-US" b="1" dirty="0"/>
              <a:t>to </a:t>
            </a:r>
            <a:r>
              <a:rPr lang="en-US" b="1" dirty="0" smtClean="0"/>
              <a:t>an expression </a:t>
            </a:r>
            <a:r>
              <a:rPr lang="en-US" b="1" dirty="0"/>
              <a:t>in one language that cannot be matched or directly translated word-for-word in another language. </a:t>
            </a:r>
          </a:p>
        </p:txBody>
      </p:sp>
      <p:pic>
        <p:nvPicPr>
          <p:cNvPr id="17412" name="Picture 4" descr="Untitled-3"/>
          <p:cNvPicPr>
            <a:picLocks noChangeAspect="1" noChangeArrowheads="1"/>
          </p:cNvPicPr>
          <p:nvPr/>
        </p:nvPicPr>
        <p:blipFill>
          <a:blip r:embed="rId3" cstate="print"/>
          <a:srcRect/>
          <a:stretch>
            <a:fillRect/>
          </a:stretch>
        </p:blipFill>
        <p:spPr bwMode="auto">
          <a:xfrm>
            <a:off x="6096000" y="3962400"/>
            <a:ext cx="2619375" cy="2400300"/>
          </a:xfrm>
          <a:prstGeom prst="rect">
            <a:avLst/>
          </a:prstGeom>
          <a:noFill/>
        </p:spPr>
      </p:pic>
      <p:sp>
        <p:nvSpPr>
          <p:cNvPr id="17413" name="Text Box 5"/>
          <p:cNvSpPr txBox="1">
            <a:spLocks noChangeArrowheads="1"/>
          </p:cNvSpPr>
          <p:nvPr/>
        </p:nvSpPr>
        <p:spPr bwMode="auto">
          <a:xfrm>
            <a:off x="1295400" y="3886200"/>
            <a:ext cx="4648200" cy="2886075"/>
          </a:xfrm>
          <a:prstGeom prst="rect">
            <a:avLst/>
          </a:prstGeom>
          <a:noFill/>
          <a:ln w="9525">
            <a:noFill/>
            <a:miter lim="800000"/>
            <a:headEnd/>
            <a:tailEnd/>
          </a:ln>
          <a:effectLst/>
        </p:spPr>
        <p:txBody>
          <a:bodyPr>
            <a:spAutoFit/>
          </a:bodyPr>
          <a:lstStyle/>
          <a:p>
            <a:pPr lvl="1">
              <a:spcBef>
                <a:spcPct val="20000"/>
              </a:spcBef>
              <a:buClr>
                <a:schemeClr val="accent1"/>
              </a:buClr>
              <a:buSzPct val="75000"/>
              <a:buFont typeface="Wingdings" pitchFamily="2" charset="2"/>
              <a:buNone/>
            </a:pPr>
            <a:r>
              <a:rPr lang="en-US" sz="2600" b="1">
                <a:solidFill>
                  <a:srgbClr val="002726"/>
                </a:solidFill>
              </a:rPr>
              <a:t>Example: "She has a bee in her bonnet," meaning "she is obsessed," cannot be literally translated into another language word for word.</a:t>
            </a:r>
            <a:r>
              <a:rPr lang="en-US" sz="2600" b="1"/>
              <a:t> </a:t>
            </a:r>
          </a:p>
          <a:p>
            <a:pPr>
              <a:spcBef>
                <a:spcPct val="50000"/>
              </a:spcBef>
            </a:pPr>
            <a:endParaRPr lang="en-US"/>
          </a:p>
        </p:txBody>
      </p:sp>
    </p:spTree>
  </p:cSld>
  <p:clrMapOvr>
    <a:masterClrMapping/>
  </p:clrMapOvr>
  <p:transition>
    <p:sndAc>
      <p:stSnd>
        <p:snd r:embed="rId2" name="be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800" b="1">
                <a:latin typeface="Arial" charset="0"/>
              </a:rPr>
              <a:t>Recognizing Figurative Language </a:t>
            </a:r>
          </a:p>
        </p:txBody>
      </p:sp>
      <p:sp>
        <p:nvSpPr>
          <p:cNvPr id="19459" name="Rectangle 3"/>
          <p:cNvSpPr>
            <a:spLocks noGrp="1" noChangeArrowheads="1"/>
          </p:cNvSpPr>
          <p:nvPr>
            <p:ph type="body" idx="1"/>
          </p:nvPr>
        </p:nvSpPr>
        <p:spPr/>
        <p:txBody>
          <a:bodyPr/>
          <a:lstStyle/>
          <a:p>
            <a:pPr>
              <a:lnSpc>
                <a:spcPct val="90000"/>
              </a:lnSpc>
              <a:buFont typeface="Wingdings" pitchFamily="2" charset="2"/>
              <a:buNone/>
            </a:pPr>
            <a:r>
              <a:rPr lang="en-US" dirty="0"/>
              <a:t>The opposite of literal language is figurative language. Figurative language is language that means more than what it </a:t>
            </a:r>
            <a:r>
              <a:rPr lang="en-US" dirty="0" smtClean="0"/>
              <a:t>says.</a:t>
            </a:r>
          </a:p>
          <a:p>
            <a:pPr>
              <a:lnSpc>
                <a:spcPct val="90000"/>
              </a:lnSpc>
              <a:buFont typeface="Wingdings" pitchFamily="2" charset="2"/>
              <a:buNone/>
            </a:pPr>
            <a:r>
              <a:rPr lang="en-US" dirty="0" smtClean="0"/>
              <a:t> </a:t>
            </a:r>
            <a:endParaRPr lang="en-US" dirty="0"/>
          </a:p>
          <a:p>
            <a:pPr>
              <a:lnSpc>
                <a:spcPct val="90000"/>
              </a:lnSpc>
            </a:pPr>
            <a:r>
              <a:rPr lang="en-US" dirty="0"/>
              <a:t>It usually gives us a feeling about its subject. </a:t>
            </a:r>
          </a:p>
        </p:txBody>
      </p:sp>
      <p:sp>
        <p:nvSpPr>
          <p:cNvPr id="19460" name="AutoShape 4">
            <a:hlinkClick r:id="rId2" highlightClick="1"/>
          </p:cNvPr>
          <p:cNvSpPr>
            <a:spLocks noChangeArrowheads="1"/>
          </p:cNvSpPr>
          <p:nvPr/>
        </p:nvSpPr>
        <p:spPr bwMode="auto">
          <a:xfrm>
            <a:off x="685800" y="5715000"/>
            <a:ext cx="2362200" cy="914400"/>
          </a:xfrm>
          <a:prstGeom prst="actionButtonBlank">
            <a:avLst/>
          </a:prstGeom>
          <a:solidFill>
            <a:schemeClr val="bg2"/>
          </a:solidFill>
          <a:ln w="9525">
            <a:noFill/>
            <a:miter lim="800000"/>
            <a:headEnd/>
            <a:tailEnd/>
          </a:ln>
          <a:effectLst/>
        </p:spPr>
        <p:txBody>
          <a:bodyPr wrap="none" anchor="ctr"/>
          <a:lstStyle/>
          <a:p>
            <a:pPr algn="ctr"/>
            <a:r>
              <a:rPr lang="en-US" sz="2400" b="1">
                <a:solidFill>
                  <a:schemeClr val="bg1"/>
                </a:solidFill>
              </a:rPr>
              <a:t>Printed Quiz</a:t>
            </a:r>
          </a:p>
        </p:txBody>
      </p:sp>
      <p:sp>
        <p:nvSpPr>
          <p:cNvPr id="19461" name="AutoShape 5">
            <a:hlinkClick r:id="rId3" highlightClick="1"/>
          </p:cNvPr>
          <p:cNvSpPr>
            <a:spLocks noChangeArrowheads="1"/>
          </p:cNvSpPr>
          <p:nvPr/>
        </p:nvSpPr>
        <p:spPr bwMode="auto">
          <a:xfrm>
            <a:off x="5638800" y="5715000"/>
            <a:ext cx="2362200" cy="914400"/>
          </a:xfrm>
          <a:prstGeom prst="actionButtonBlank">
            <a:avLst/>
          </a:prstGeom>
          <a:solidFill>
            <a:schemeClr val="bg2"/>
          </a:solidFill>
          <a:ln w="9525">
            <a:noFill/>
            <a:miter lim="800000"/>
            <a:headEnd/>
            <a:tailEnd/>
          </a:ln>
          <a:effectLst/>
        </p:spPr>
        <p:txBody>
          <a:bodyPr wrap="none" anchor="ctr"/>
          <a:lstStyle/>
          <a:p>
            <a:pPr algn="ctr"/>
            <a:r>
              <a:rPr lang="en-US" sz="2400" b="1">
                <a:solidFill>
                  <a:schemeClr val="bg1"/>
                </a:solidFill>
              </a:rPr>
              <a:t>Online Quiz</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b="1">
                <a:latin typeface="Arial" charset="0"/>
              </a:rPr>
              <a:t>Recognizing Literal Language </a:t>
            </a:r>
          </a:p>
        </p:txBody>
      </p:sp>
      <p:sp>
        <p:nvSpPr>
          <p:cNvPr id="18435" name="Rectangle 3"/>
          <p:cNvSpPr>
            <a:spLocks noGrp="1" noChangeArrowheads="1"/>
          </p:cNvSpPr>
          <p:nvPr>
            <p:ph type="body" idx="1"/>
          </p:nvPr>
        </p:nvSpPr>
        <p:spPr>
          <a:xfrm>
            <a:off x="914400" y="1600200"/>
            <a:ext cx="7772400" cy="5029200"/>
          </a:xfrm>
        </p:spPr>
        <p:txBody>
          <a:bodyPr/>
          <a:lstStyle/>
          <a:p>
            <a:pPr>
              <a:buFont typeface="Wingdings" pitchFamily="2" charset="2"/>
              <a:buNone/>
            </a:pPr>
            <a:r>
              <a:rPr lang="en-US" sz="3200" b="1" i="1" dirty="0"/>
              <a:t>“I’ve eaten so much I feel as if I could literally burst!”</a:t>
            </a:r>
          </a:p>
          <a:p>
            <a:r>
              <a:rPr lang="en-US" sz="2400" b="1" dirty="0"/>
              <a:t>In this case, the person is not using the word literally in its true meaning. Literal means "exact" or "not exaggerated." By pretending that the statement is not exaggerated, the person stresses how much he has eaten.</a:t>
            </a:r>
            <a:r>
              <a:rPr lang="en-US" sz="2400" b="1" i="1" dirty="0"/>
              <a:t> </a:t>
            </a:r>
          </a:p>
          <a:p>
            <a:pPr>
              <a:buFont typeface="Wingdings" pitchFamily="2" charset="2"/>
              <a:buNone/>
            </a:pPr>
            <a:r>
              <a:rPr lang="en-US" b="1" dirty="0"/>
              <a:t>Literal language is language that means exactly what is said. </a:t>
            </a:r>
          </a:p>
        </p:txBody>
      </p:sp>
      <p:pic>
        <p:nvPicPr>
          <p:cNvPr id="18439" name="Picture 7" descr="ow_overeating"/>
          <p:cNvPicPr>
            <a:picLocks noChangeAspect="1" noChangeArrowheads="1"/>
          </p:cNvPicPr>
          <p:nvPr/>
        </p:nvPicPr>
        <p:blipFill>
          <a:blip r:embed="rId2" cstate="print">
            <a:clrChange>
              <a:clrFrom>
                <a:srgbClr val="FFFFFF"/>
              </a:clrFrom>
              <a:clrTo>
                <a:srgbClr val="FFFFFF">
                  <a:alpha val="0"/>
                </a:srgbClr>
              </a:clrTo>
            </a:clrChange>
            <a:lum bright="-6000"/>
          </a:blip>
          <a:srcRect/>
          <a:stretch>
            <a:fillRect/>
          </a:stretch>
        </p:blipFill>
        <p:spPr bwMode="auto">
          <a:xfrm>
            <a:off x="6629400" y="4965700"/>
            <a:ext cx="2286000" cy="1887538"/>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b="1">
                <a:latin typeface="Arial" charset="0"/>
              </a:rPr>
              <a:t>What is figurative language?</a:t>
            </a:r>
          </a:p>
        </p:txBody>
      </p:sp>
      <p:sp>
        <p:nvSpPr>
          <p:cNvPr id="8195" name="Rectangle 3"/>
          <p:cNvSpPr>
            <a:spLocks noGrp="1" noChangeArrowheads="1"/>
          </p:cNvSpPr>
          <p:nvPr>
            <p:ph type="body" idx="1"/>
          </p:nvPr>
        </p:nvSpPr>
        <p:spPr/>
        <p:txBody>
          <a:bodyPr/>
          <a:lstStyle/>
          <a:p>
            <a:r>
              <a:rPr lang="en-US" sz="3200" b="1"/>
              <a:t>Whenever you describe something by comparing it with something else, </a:t>
            </a:r>
            <a:br>
              <a:rPr lang="en-US" sz="3200" b="1"/>
            </a:br>
            <a:r>
              <a:rPr lang="en-US" sz="3200" b="1"/>
              <a:t>you are using figurative language. </a:t>
            </a:r>
          </a:p>
        </p:txBody>
      </p:sp>
      <p:pic>
        <p:nvPicPr>
          <p:cNvPr id="8197" name="Picture 5" descr="question"/>
          <p:cNvPicPr>
            <a:picLocks noChangeAspect="1" noChangeArrowheads="1"/>
          </p:cNvPicPr>
          <p:nvPr/>
        </p:nvPicPr>
        <p:blipFill>
          <a:blip r:embed="rId3" cstate="print"/>
          <a:srcRect/>
          <a:stretch>
            <a:fillRect/>
          </a:stretch>
        </p:blipFill>
        <p:spPr bwMode="auto">
          <a:xfrm>
            <a:off x="2743200" y="3276600"/>
            <a:ext cx="3695700" cy="3406775"/>
          </a:xfrm>
          <a:prstGeom prst="rect">
            <a:avLst/>
          </a:prstGeom>
          <a:noFill/>
        </p:spPr>
      </p:pic>
    </p:spTree>
  </p:cSld>
  <p:clrMapOvr>
    <a:masterClrMapping/>
  </p:clrMapOvr>
  <p:transition>
    <p:sndAc>
      <p:stSnd>
        <p:snd r:embed="rId2" name="hmm.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a:latin typeface="Arial" charset="0"/>
              </a:rPr>
              <a:t>Types of Figurative Language</a:t>
            </a:r>
          </a:p>
        </p:txBody>
      </p:sp>
      <p:sp>
        <p:nvSpPr>
          <p:cNvPr id="9219" name="Rectangle 3"/>
          <p:cNvSpPr>
            <a:spLocks noGrp="1" noChangeArrowheads="1"/>
          </p:cNvSpPr>
          <p:nvPr>
            <p:ph type="body" idx="1"/>
          </p:nvPr>
        </p:nvSpPr>
        <p:spPr/>
        <p:txBody>
          <a:bodyPr/>
          <a:lstStyle/>
          <a:p>
            <a:r>
              <a:rPr lang="en-US" sz="3200" b="1"/>
              <a:t>Imagery</a:t>
            </a:r>
            <a:endParaRPr lang="en-US" sz="3200"/>
          </a:p>
          <a:p>
            <a:r>
              <a:rPr lang="en-US" sz="3200" b="1"/>
              <a:t>Simile</a:t>
            </a:r>
          </a:p>
          <a:p>
            <a:r>
              <a:rPr lang="en-US" sz="3200" b="1"/>
              <a:t>Metaphor</a:t>
            </a:r>
          </a:p>
          <a:p>
            <a:r>
              <a:rPr lang="en-US" sz="3200" b="1"/>
              <a:t>Alliteration</a:t>
            </a:r>
          </a:p>
          <a:p>
            <a:r>
              <a:rPr lang="en-US" sz="3200" b="1"/>
              <a:t>Personification</a:t>
            </a:r>
          </a:p>
          <a:p>
            <a:r>
              <a:rPr lang="en-US" sz="3200" b="1"/>
              <a:t>Onomatopoeia</a:t>
            </a:r>
          </a:p>
          <a:p>
            <a:r>
              <a:rPr lang="en-US" sz="3200" b="1"/>
              <a:t>Hyperbole</a:t>
            </a:r>
          </a:p>
          <a:p>
            <a:r>
              <a:rPr lang="en-US" sz="3200" b="1"/>
              <a:t>Idioms</a:t>
            </a:r>
          </a:p>
        </p:txBody>
      </p:sp>
      <p:pic>
        <p:nvPicPr>
          <p:cNvPr id="9221" name="Picture 5" descr="language"/>
          <p:cNvPicPr>
            <a:picLocks noChangeAspect="1" noChangeArrowheads="1"/>
          </p:cNvPicPr>
          <p:nvPr/>
        </p:nvPicPr>
        <p:blipFill>
          <a:blip r:embed="rId2" cstate="print"/>
          <a:srcRect/>
          <a:stretch>
            <a:fillRect/>
          </a:stretch>
        </p:blipFill>
        <p:spPr bwMode="auto">
          <a:xfrm>
            <a:off x="5029200" y="2209800"/>
            <a:ext cx="3505200" cy="338137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5600" b="1">
                <a:latin typeface="Arial" charset="0"/>
              </a:rPr>
              <a:t>Imagery </a:t>
            </a:r>
          </a:p>
        </p:txBody>
      </p:sp>
      <p:sp>
        <p:nvSpPr>
          <p:cNvPr id="10243" name="Rectangle 3"/>
          <p:cNvSpPr>
            <a:spLocks noGrp="1" noChangeArrowheads="1"/>
          </p:cNvSpPr>
          <p:nvPr>
            <p:ph type="body" idx="1"/>
          </p:nvPr>
        </p:nvSpPr>
        <p:spPr/>
        <p:txBody>
          <a:bodyPr/>
          <a:lstStyle/>
          <a:p>
            <a:r>
              <a:rPr lang="en-US" sz="3200" b="1"/>
              <a:t>Language that appeals to the senses. Descriptions of people or objects stated in terms of our senses.</a:t>
            </a:r>
            <a:r>
              <a:rPr lang="en-US" b="1"/>
              <a:t> </a:t>
            </a:r>
          </a:p>
        </p:txBody>
      </p:sp>
      <p:sp>
        <p:nvSpPr>
          <p:cNvPr id="10244" name="Rectangle 4"/>
          <p:cNvSpPr>
            <a:spLocks noChangeArrowheads="1"/>
          </p:cNvSpPr>
          <p:nvPr/>
        </p:nvSpPr>
        <p:spPr bwMode="auto">
          <a:xfrm>
            <a:off x="1676400" y="2971800"/>
            <a:ext cx="4572000" cy="3937000"/>
          </a:xfrm>
          <a:prstGeom prst="rect">
            <a:avLst/>
          </a:prstGeom>
          <a:noFill/>
          <a:ln w="9525">
            <a:noFill/>
            <a:miter lim="800000"/>
            <a:headEnd/>
            <a:tailEnd/>
          </a:ln>
          <a:effectLst/>
        </p:spPr>
        <p:txBody>
          <a:bodyPr>
            <a:spAutoFit/>
          </a:bodyPr>
          <a:lstStyle/>
          <a:p>
            <a:endParaRPr lang="en-US"/>
          </a:p>
          <a:p>
            <a:pPr lvl="1"/>
            <a:r>
              <a:rPr lang="en-US" sz="3600" b="1"/>
              <a:t>• Sight </a:t>
            </a:r>
          </a:p>
          <a:p>
            <a:pPr lvl="1"/>
            <a:r>
              <a:rPr lang="en-US" sz="3600" b="1"/>
              <a:t>• Hearing </a:t>
            </a:r>
          </a:p>
          <a:p>
            <a:pPr lvl="1"/>
            <a:r>
              <a:rPr lang="en-US" sz="3600" b="1"/>
              <a:t>• Touch </a:t>
            </a:r>
          </a:p>
          <a:p>
            <a:pPr lvl="1"/>
            <a:r>
              <a:rPr lang="en-US" sz="3600" b="1"/>
              <a:t>• Taste </a:t>
            </a:r>
          </a:p>
          <a:p>
            <a:pPr lvl="1"/>
            <a:r>
              <a:rPr lang="en-US" sz="3600" b="1"/>
              <a:t>• Smell </a:t>
            </a:r>
          </a:p>
          <a:p>
            <a:pPr>
              <a:spcBef>
                <a:spcPct val="50000"/>
              </a:spcBef>
            </a:pPr>
            <a:endParaRPr lang="en-US" sz="3600" b="1">
              <a:solidFill>
                <a:srgbClr val="000000"/>
              </a:solidFill>
            </a:endParaRPr>
          </a:p>
        </p:txBody>
      </p:sp>
      <p:pic>
        <p:nvPicPr>
          <p:cNvPr id="10245" name="Picture 5" descr="5senses"/>
          <p:cNvPicPr>
            <a:picLocks noChangeAspect="1" noChangeArrowheads="1" noCrop="1"/>
          </p:cNvPicPr>
          <p:nvPr/>
        </p:nvPicPr>
        <p:blipFill>
          <a:blip r:embed="rId2" cstate="print"/>
          <a:srcRect/>
          <a:stretch>
            <a:fillRect/>
          </a:stretch>
        </p:blipFill>
        <p:spPr bwMode="auto">
          <a:xfrm>
            <a:off x="5105400" y="3657600"/>
            <a:ext cx="2590800" cy="1727200"/>
          </a:xfrm>
          <a:prstGeom prst="rect">
            <a:avLst/>
          </a:prstGeo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z="5000" b="1">
                <a:latin typeface="Arial" charset="0"/>
              </a:rPr>
              <a:t>Simile</a:t>
            </a:r>
          </a:p>
        </p:txBody>
      </p:sp>
      <p:sp>
        <p:nvSpPr>
          <p:cNvPr id="11267" name="Rectangle 3"/>
          <p:cNvSpPr>
            <a:spLocks noGrp="1" noChangeArrowheads="1"/>
          </p:cNvSpPr>
          <p:nvPr>
            <p:ph type="body" idx="1"/>
          </p:nvPr>
        </p:nvSpPr>
        <p:spPr/>
        <p:txBody>
          <a:bodyPr/>
          <a:lstStyle/>
          <a:p>
            <a:r>
              <a:rPr lang="en-US" sz="3200" b="1"/>
              <a:t>A figure of speech which involves a direct comparison between two unlike things, usually with the words like or as. </a:t>
            </a:r>
          </a:p>
          <a:p>
            <a:pPr lvl="1">
              <a:buFont typeface="Wingdings" pitchFamily="2" charset="2"/>
              <a:buNone/>
            </a:pPr>
            <a:r>
              <a:rPr lang="en-US" sz="3000" b="1">
                <a:solidFill>
                  <a:srgbClr val="002726"/>
                </a:solidFill>
              </a:rPr>
              <a:t>Example: The muscles on his brawny arms are strong </a:t>
            </a:r>
            <a:r>
              <a:rPr lang="en-US" sz="3000" b="1" i="1">
                <a:solidFill>
                  <a:srgbClr val="CC0000"/>
                </a:solidFill>
              </a:rPr>
              <a:t>as</a:t>
            </a:r>
            <a:r>
              <a:rPr lang="en-US" sz="3000" b="1">
                <a:solidFill>
                  <a:srgbClr val="002726"/>
                </a:solidFill>
              </a:rPr>
              <a:t> iron bands.</a:t>
            </a:r>
          </a:p>
          <a:p>
            <a:endParaRPr lang="en-US" sz="3200" b="1"/>
          </a:p>
        </p:txBody>
      </p:sp>
      <p:pic>
        <p:nvPicPr>
          <p:cNvPr id="11268" name="Picture 4" descr="weight-lifter"/>
          <p:cNvPicPr>
            <a:picLocks noChangeAspect="1" noChangeArrowheads="1" noCrop="1"/>
          </p:cNvPicPr>
          <p:nvPr/>
        </p:nvPicPr>
        <p:blipFill>
          <a:blip r:embed="rId3" cstate="print"/>
          <a:srcRect/>
          <a:stretch>
            <a:fillRect/>
          </a:stretch>
        </p:blipFill>
        <p:spPr bwMode="auto">
          <a:xfrm>
            <a:off x="3657600" y="4800600"/>
            <a:ext cx="1981200" cy="1825625"/>
          </a:xfrm>
          <a:prstGeom prst="rect">
            <a:avLst/>
          </a:prstGeom>
          <a:noFill/>
        </p:spPr>
      </p:pic>
    </p:spTree>
  </p:cSld>
  <p:clrMapOvr>
    <a:masterClrMapping/>
  </p:clrMapOvr>
  <p:transition>
    <p:sndAc>
      <p:stSnd>
        <p:snd r:embed="rId2" name="groan1.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z="5000" b="1">
                <a:latin typeface="Arial" charset="0"/>
              </a:rPr>
              <a:t>Metaphor</a:t>
            </a:r>
          </a:p>
        </p:txBody>
      </p:sp>
      <p:sp>
        <p:nvSpPr>
          <p:cNvPr id="12291" name="Rectangle 3"/>
          <p:cNvSpPr>
            <a:spLocks noGrp="1" noChangeArrowheads="1"/>
          </p:cNvSpPr>
          <p:nvPr>
            <p:ph type="body" idx="1"/>
          </p:nvPr>
        </p:nvSpPr>
        <p:spPr/>
        <p:txBody>
          <a:bodyPr/>
          <a:lstStyle/>
          <a:p>
            <a:r>
              <a:rPr lang="en-US" b="1"/>
              <a:t>A figure of speech which involves an implied comparison between two relatively unlike things using a form of be. The comparison is not announced by like or as. </a:t>
            </a:r>
          </a:p>
          <a:p>
            <a:pPr lvl="1">
              <a:buFont typeface="Wingdings" pitchFamily="2" charset="2"/>
              <a:buNone/>
            </a:pPr>
            <a:r>
              <a:rPr lang="en-US" b="1">
                <a:solidFill>
                  <a:srgbClr val="002726"/>
                </a:solidFill>
              </a:rPr>
              <a:t>Example: The road was a ribbon wrapped through the dessert.</a:t>
            </a:r>
          </a:p>
          <a:p>
            <a:endParaRPr lang="en-US" b="1">
              <a:solidFill>
                <a:srgbClr val="002726"/>
              </a:solidFill>
            </a:endParaRPr>
          </a:p>
        </p:txBody>
      </p:sp>
      <p:pic>
        <p:nvPicPr>
          <p:cNvPr id="12294" name="Picture 6" descr="road"/>
          <p:cNvPicPr>
            <a:picLocks noChangeAspect="1" noChangeArrowheads="1"/>
          </p:cNvPicPr>
          <p:nvPr/>
        </p:nvPicPr>
        <p:blipFill>
          <a:blip r:embed="rId2" cstate="print"/>
          <a:srcRect/>
          <a:stretch>
            <a:fillRect/>
          </a:stretch>
        </p:blipFill>
        <p:spPr bwMode="auto">
          <a:xfrm>
            <a:off x="5410200" y="4381500"/>
            <a:ext cx="2667000" cy="24765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z="5000" b="1">
                <a:latin typeface="Arial" charset="0"/>
              </a:rPr>
              <a:t>Alliteration</a:t>
            </a:r>
          </a:p>
        </p:txBody>
      </p:sp>
      <p:sp>
        <p:nvSpPr>
          <p:cNvPr id="13315" name="Rectangle 3"/>
          <p:cNvSpPr>
            <a:spLocks noGrp="1" noChangeArrowheads="1"/>
          </p:cNvSpPr>
          <p:nvPr>
            <p:ph type="body" idx="1"/>
          </p:nvPr>
        </p:nvSpPr>
        <p:spPr/>
        <p:txBody>
          <a:bodyPr/>
          <a:lstStyle/>
          <a:p>
            <a:r>
              <a:rPr lang="en-US" b="1"/>
              <a:t>Repeated consonant sounds occurring at the beginning of words or within words. </a:t>
            </a:r>
          </a:p>
          <a:p>
            <a:pPr lvl="1">
              <a:buFont typeface="Wingdings" pitchFamily="2" charset="2"/>
              <a:buNone/>
            </a:pPr>
            <a:r>
              <a:rPr lang="en-US" sz="2800" b="1">
                <a:solidFill>
                  <a:srgbClr val="002726"/>
                </a:solidFill>
              </a:rPr>
              <a:t>Example: She was </a:t>
            </a:r>
            <a:r>
              <a:rPr lang="en-US" sz="2800" b="1">
                <a:solidFill>
                  <a:srgbClr val="CC0000"/>
                </a:solidFill>
              </a:rPr>
              <a:t>w</a:t>
            </a:r>
            <a:r>
              <a:rPr lang="en-US" sz="2800" b="1">
                <a:solidFill>
                  <a:srgbClr val="002726"/>
                </a:solidFill>
              </a:rPr>
              <a:t>ide-eyed and </a:t>
            </a:r>
            <a:r>
              <a:rPr lang="en-US" sz="2800" b="1">
                <a:solidFill>
                  <a:srgbClr val="CC0000"/>
                </a:solidFill>
              </a:rPr>
              <a:t>w</a:t>
            </a:r>
            <a:r>
              <a:rPr lang="en-US" sz="2800" b="1">
                <a:solidFill>
                  <a:srgbClr val="002726"/>
                </a:solidFill>
              </a:rPr>
              <a:t>ondering </a:t>
            </a:r>
            <a:r>
              <a:rPr lang="en-US" sz="2800" b="1">
                <a:solidFill>
                  <a:srgbClr val="CC0000"/>
                </a:solidFill>
              </a:rPr>
              <a:t>w</a:t>
            </a:r>
            <a:r>
              <a:rPr lang="en-US" sz="2800" b="1">
                <a:solidFill>
                  <a:srgbClr val="002726"/>
                </a:solidFill>
              </a:rPr>
              <a:t>hile she </a:t>
            </a:r>
            <a:r>
              <a:rPr lang="en-US" sz="2800" b="1">
                <a:solidFill>
                  <a:srgbClr val="CC0000"/>
                </a:solidFill>
              </a:rPr>
              <a:t>w</a:t>
            </a:r>
            <a:r>
              <a:rPr lang="en-US" sz="2800" b="1">
                <a:solidFill>
                  <a:srgbClr val="002726"/>
                </a:solidFill>
              </a:rPr>
              <a:t>aited for </a:t>
            </a:r>
            <a:r>
              <a:rPr lang="en-US" sz="2800" b="1">
                <a:solidFill>
                  <a:srgbClr val="CC0000"/>
                </a:solidFill>
              </a:rPr>
              <a:t>W</a:t>
            </a:r>
            <a:r>
              <a:rPr lang="en-US" sz="2800" b="1">
                <a:solidFill>
                  <a:srgbClr val="002726"/>
                </a:solidFill>
              </a:rPr>
              <a:t>alter to </a:t>
            </a:r>
            <a:r>
              <a:rPr lang="en-US" sz="2800" b="1">
                <a:solidFill>
                  <a:srgbClr val="CC0000"/>
                </a:solidFill>
              </a:rPr>
              <a:t>w</a:t>
            </a:r>
            <a:r>
              <a:rPr lang="en-US" sz="2800" b="1">
                <a:solidFill>
                  <a:srgbClr val="002726"/>
                </a:solidFill>
              </a:rPr>
              <a:t>aken.</a:t>
            </a:r>
          </a:p>
          <a:p>
            <a:endParaRPr lang="en-US">
              <a:solidFill>
                <a:srgbClr val="002726"/>
              </a:solidFill>
            </a:endParaRPr>
          </a:p>
        </p:txBody>
      </p:sp>
      <p:pic>
        <p:nvPicPr>
          <p:cNvPr id="13316" name="Picture 4" descr="insomnia"/>
          <p:cNvPicPr>
            <a:picLocks noChangeAspect="1" noChangeArrowheads="1"/>
          </p:cNvPicPr>
          <p:nvPr/>
        </p:nvPicPr>
        <p:blipFill>
          <a:blip r:embed="rId2" cstate="print"/>
          <a:srcRect/>
          <a:stretch>
            <a:fillRect/>
          </a:stretch>
        </p:blipFill>
        <p:spPr bwMode="auto">
          <a:xfrm>
            <a:off x="2743200" y="3048000"/>
            <a:ext cx="3810000" cy="38100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Layers">
  <a:themeElements>
    <a:clrScheme name="Layers 11">
      <a:dk1>
        <a:srgbClr val="422100"/>
      </a:dk1>
      <a:lt1>
        <a:srgbClr val="FFFFFF"/>
      </a:lt1>
      <a:dk2>
        <a:srgbClr val="FF0000"/>
      </a:dk2>
      <a:lt2>
        <a:srgbClr val="009999"/>
      </a:lt2>
      <a:accent1>
        <a:srgbClr val="C7B505"/>
      </a:accent1>
      <a:accent2>
        <a:srgbClr val="FFFF66"/>
      </a:accent2>
      <a:accent3>
        <a:srgbClr val="FFFFFF"/>
      </a:accent3>
      <a:accent4>
        <a:srgbClr val="371B00"/>
      </a:accent4>
      <a:accent5>
        <a:srgbClr val="E0D7AA"/>
      </a:accent5>
      <a:accent6>
        <a:srgbClr val="E7E75C"/>
      </a:accent6>
      <a:hlink>
        <a:srgbClr val="5A84D8"/>
      </a:hlink>
      <a:folHlink>
        <a:srgbClr val="A0C6BA"/>
      </a:folHlink>
    </a:clrScheme>
    <a:fontScheme name="Layers">
      <a:majorFont>
        <a:latin typeface="Arial Unicode M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
      <a:clrScheme name="Layers 11">
        <a:dk1>
          <a:srgbClr val="422100"/>
        </a:dk1>
        <a:lt1>
          <a:srgbClr val="FFFFFF"/>
        </a:lt1>
        <a:dk2>
          <a:srgbClr val="FF0000"/>
        </a:dk2>
        <a:lt2>
          <a:srgbClr val="009999"/>
        </a:lt2>
        <a:accent1>
          <a:srgbClr val="C7B505"/>
        </a:accent1>
        <a:accent2>
          <a:srgbClr val="FFFF66"/>
        </a:accent2>
        <a:accent3>
          <a:srgbClr val="FFFFFF"/>
        </a:accent3>
        <a:accent4>
          <a:srgbClr val="371B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Layers</Template>
  <TotalTime>124</TotalTime>
  <Words>432</Words>
  <Application>Microsoft Office PowerPoint</Application>
  <PresentationFormat>On-screen Show (4:3)</PresentationFormat>
  <Paragraphs>53</Paragraphs>
  <Slides>13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Layers</vt:lpstr>
      <vt:lpstr>Image</vt:lpstr>
      <vt:lpstr>Go Figure!</vt:lpstr>
      <vt:lpstr>Recognizing Figurative Language </vt:lpstr>
      <vt:lpstr>Recognizing Literal Language </vt:lpstr>
      <vt:lpstr>What is figurative language?</vt:lpstr>
      <vt:lpstr>Types of Figurative Language</vt:lpstr>
      <vt:lpstr>Imagery </vt:lpstr>
      <vt:lpstr>Simile</vt:lpstr>
      <vt:lpstr>Metaphor</vt:lpstr>
      <vt:lpstr>Alliteration</vt:lpstr>
      <vt:lpstr>Personification</vt:lpstr>
      <vt:lpstr>Onomatopoeia</vt:lpstr>
      <vt:lpstr>Hyperbole</vt:lpstr>
      <vt:lpstr>Idioms</vt:lpstr>
    </vt:vector>
  </TitlesOfParts>
  <Company>Jefferson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 Figure!</dc:title>
  <dc:creator>Connie Campbell</dc:creator>
  <cp:lastModifiedBy>User</cp:lastModifiedBy>
  <cp:revision>9</cp:revision>
  <dcterms:created xsi:type="dcterms:W3CDTF">2007-09-23T22:51:03Z</dcterms:created>
  <dcterms:modified xsi:type="dcterms:W3CDTF">2013-04-14T05:27:58Z</dcterms:modified>
</cp:coreProperties>
</file>