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61" r:id="rId2"/>
    <p:sldId id="263" r:id="rId3"/>
    <p:sldId id="262" r:id="rId4"/>
    <p:sldId id="270" r:id="rId5"/>
    <p:sldId id="27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0AEDF0-6354-4412-B01E-7C08E6D2797C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30B96-35E3-4F30-B6EA-A2E3F8F58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7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55E02029-6330-42A9-845A-0EA79D31A683}" type="slidenum">
              <a:rPr lang="ar-SA" altLang="en-US"/>
              <a:pPr algn="l"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AE" altLang="en-US" smtClean="0"/>
          </a:p>
        </p:txBody>
      </p:sp>
    </p:spTree>
    <p:extLst>
      <p:ext uri="{BB962C8B-B14F-4D97-AF65-F5344CB8AC3E}">
        <p14:creationId xmlns:p14="http://schemas.microsoft.com/office/powerpoint/2010/main" val="3010705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viafy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afy.com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afy.com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afy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83324" y="821252"/>
            <a:ext cx="11025352" cy="1596177"/>
          </a:xfrm>
        </p:spPr>
        <p:txBody>
          <a:bodyPr>
            <a:normAutofit/>
          </a:bodyPr>
          <a:lstStyle/>
          <a:p>
            <a:r>
              <a:rPr lang="ar-AE" sz="9600" dirty="0" smtClean="0">
                <a:solidFill>
                  <a:srgbClr val="FF0000"/>
                </a:solidFill>
              </a:rPr>
              <a:t>ثانياً:   عمل اسم الفاعل</a:t>
            </a:r>
            <a:endParaRPr lang="en-US" sz="9600" dirty="0">
              <a:solidFill>
                <a:srgbClr val="FF000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297550" y="2803634"/>
            <a:ext cx="8689976" cy="13715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ar-AE" sz="4400" u="sng" dirty="0" smtClean="0">
                <a:solidFill>
                  <a:srgbClr val="FF0000"/>
                </a:solidFill>
              </a:rPr>
              <a:t>عمل الأستاذة</a:t>
            </a:r>
            <a:r>
              <a:rPr lang="ar-AE" sz="4400" dirty="0" smtClean="0">
                <a:solidFill>
                  <a:srgbClr val="FF0000"/>
                </a:solidFill>
              </a:rPr>
              <a:t>: زوينة سعيد المشايخيّ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6" name="Picture 8" descr="5054257504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063" y="0"/>
            <a:ext cx="123110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4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3" y="0"/>
            <a:ext cx="12107917" cy="6858000"/>
          </a:xfrm>
          <a:prstGeom prst="rect">
            <a:avLst/>
          </a:prstGeom>
        </p:spPr>
      </p:pic>
      <p:pic>
        <p:nvPicPr>
          <p:cNvPr id="3" name="Picture 8" descr="505425750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3" y="-18288"/>
            <a:ext cx="3694113" cy="66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81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0"/>
            <a:ext cx="10573407" cy="6858000"/>
          </a:xfrm>
          <a:prstGeom prst="rect">
            <a:avLst/>
          </a:prstGeom>
        </p:spPr>
      </p:pic>
      <p:pic>
        <p:nvPicPr>
          <p:cNvPr id="3" name="Picture 8" descr="505425750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3" y="-18288"/>
            <a:ext cx="3992563" cy="68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1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5501" y="-284728"/>
            <a:ext cx="11226799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1" i="0" u="none" strike="noStrike" cap="none" normalizeH="0" baseline="0" dirty="0" smtClean="0">
              <a:ln>
                <a:noFill/>
              </a:ln>
              <a:effectLst/>
              <a:latin typeface="Book Antique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  <a:t>– 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  <a:cs typeface="Arial" panose="020B0604020202020204" pitchFamily="34" charset="0"/>
              </a:rPr>
              <a:t>يا مقدرا رأيه ما أعظمك.</a:t>
            </a:r>
            <a:endParaRPr kumimoji="0" lang="en-US" altLang="en-US" sz="2800" b="1" i="0" u="none" strike="noStrike" cap="none" normalizeH="0" baseline="0" dirty="0" smtClean="0">
              <a:ln>
                <a:noFill/>
              </a:ln>
              <a:effectLst/>
              <a:latin typeface="Book Antique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  <a:t/>
            </a:r>
            <a:b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</a:b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  <a:cs typeface="Arial" panose="020B0604020202020204" pitchFamily="34" charset="0"/>
              </a:rPr>
              <a:t>- {صاحب الحال} : يسرنى التلميذ مؤديا واجبه- يعيش المؤمن حذرا المعاصى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  <a:t/>
            </a:r>
            <a:b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</a:b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  <a:t>- </a:t>
            </a:r>
            <a:r>
              <a:rPr kumimoji="0" lang="ar-SA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  <a:cs typeface="Arial" panose="020B0604020202020204" pitchFamily="34" charset="0"/>
              </a:rPr>
              <a:t>ييسر الجندى موفورة شجاعته</a:t>
            </a:r>
            <a: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  <a:t>. </a:t>
            </a:r>
            <a:br>
              <a:rPr kumimoji="0" lang="en-US" altLang="en-US" sz="2800" b="1" i="0" u="none" strike="noStrike" cap="none" normalizeH="0" baseline="0" dirty="0" smtClean="0">
                <a:ln>
                  <a:noFill/>
                </a:ln>
                <a:effectLst/>
                <a:latin typeface="Book Antique"/>
              </a:rPr>
            </a:br>
            <a:endParaRPr kumimoji="0" lang="en-US" altLang="en-US" sz="28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1507847"/>
            <a:ext cx="119507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dirty="0"/>
          </a:p>
          <a:p>
            <a:pPr algn="r"/>
            <a:r>
              <a:rPr lang="ar-AE" sz="2000" b="1" dirty="0"/>
              <a:t>إعمال اسم الفاعل</a:t>
            </a:r>
            <a:br>
              <a:rPr lang="ar-AE" sz="2000" b="1" dirty="0"/>
            </a:br>
            <a:r>
              <a:rPr lang="ar-AE" sz="2000" b="1" dirty="0"/>
              <a:t>1</a:t>
            </a:r>
            <a:r>
              <a:rPr lang="ar-AE" sz="2000" b="1" dirty="0">
                <a:solidFill>
                  <a:srgbClr val="FF0000"/>
                </a:solidFill>
              </a:rPr>
              <a:t>. اسم الفاعل : اسم مشتق يدل على من قام بالفعل . </a:t>
            </a:r>
            <a:r>
              <a:rPr lang="ar-AE" sz="2000" b="1" dirty="0"/>
              <a:t/>
            </a:r>
            <a:br>
              <a:rPr lang="ar-AE" sz="2000" b="1" dirty="0"/>
            </a:br>
            <a:r>
              <a:rPr lang="ar-AE" sz="2000" b="1" dirty="0"/>
              <a:t>2. ونأتى به من الثلاثى على وزن فاعل كما يلى : </a:t>
            </a:r>
            <a:br>
              <a:rPr lang="ar-AE" sz="2000" b="1" dirty="0"/>
            </a:br>
            <a:r>
              <a:rPr lang="ar-AE" sz="2000" b="1" dirty="0"/>
              <a:t>فعل ــــــــــــــــــــــــــــــــــــــــــــــــــ فاعل </a:t>
            </a:r>
            <a:br>
              <a:rPr lang="ar-AE" sz="2000" b="1" dirty="0"/>
            </a:br>
            <a:r>
              <a:rPr lang="ar-AE" sz="2000" b="1" dirty="0"/>
              <a:t>زرع زارع </a:t>
            </a:r>
            <a:r>
              <a:rPr lang="en-US" sz="2000" b="1" dirty="0" smtClean="0"/>
              <a:t>      </a:t>
            </a:r>
            <a:r>
              <a:rPr lang="ar-AE" sz="2000" b="1" dirty="0" smtClean="0"/>
              <a:t>كتب </a:t>
            </a:r>
            <a:r>
              <a:rPr lang="ar-AE" sz="2000" b="1" dirty="0"/>
              <a:t>كاتب </a:t>
            </a:r>
            <a:r>
              <a:rPr lang="en-US" sz="2000" b="1" dirty="0" smtClean="0"/>
              <a:t>       </a:t>
            </a:r>
            <a:r>
              <a:rPr lang="ar-AE" sz="2000" b="1" dirty="0" smtClean="0"/>
              <a:t>أكل آكل</a:t>
            </a:r>
            <a:r>
              <a:rPr lang="en-US" sz="2000" b="1" dirty="0" smtClean="0"/>
              <a:t>      </a:t>
            </a:r>
            <a:r>
              <a:rPr lang="ar-AE" sz="2000" b="1" dirty="0" smtClean="0"/>
              <a:t>وعد </a:t>
            </a:r>
            <a:r>
              <a:rPr lang="ar-AE" sz="2000" b="1" dirty="0"/>
              <a:t>واعد </a:t>
            </a:r>
            <a:r>
              <a:rPr lang="en-US" sz="2000" b="1" dirty="0" smtClean="0"/>
              <a:t>      </a:t>
            </a:r>
            <a:r>
              <a:rPr lang="ar-AE" sz="2000" b="1" dirty="0" smtClean="0"/>
              <a:t>صام </a:t>
            </a:r>
            <a:r>
              <a:rPr lang="ar-AE" sz="2000" b="1" dirty="0"/>
              <a:t>صائم </a:t>
            </a:r>
            <a:r>
              <a:rPr lang="en-US" sz="2000" b="1" dirty="0" smtClean="0"/>
              <a:t>          </a:t>
            </a:r>
            <a:r>
              <a:rPr lang="ar-AE" sz="2000" b="1" dirty="0" smtClean="0"/>
              <a:t>سعى ساع</a:t>
            </a:r>
            <a:r>
              <a:rPr lang="en-US" sz="2000" b="1" dirty="0" smtClean="0"/>
              <a:t>          </a:t>
            </a:r>
            <a:r>
              <a:rPr lang="ar-AE" sz="2000" b="1" dirty="0" smtClean="0"/>
              <a:t>دعا </a:t>
            </a:r>
            <a:r>
              <a:rPr lang="ar-AE" sz="2000" b="1" dirty="0"/>
              <a:t>داع </a:t>
            </a:r>
            <a:br>
              <a:rPr lang="ar-AE" sz="2000" b="1" dirty="0"/>
            </a:br>
            <a:r>
              <a:rPr lang="ar-AE" sz="2000" b="1" dirty="0"/>
              <a:t>3. ونأتى به من غير الثلاثى باتباع الخطوات التالية : </a:t>
            </a:r>
            <a:br>
              <a:rPr lang="ar-AE" sz="2000" b="1" dirty="0"/>
            </a:br>
            <a:r>
              <a:rPr lang="ar-AE" sz="2000" b="1" dirty="0"/>
              <a:t>- نأتى بالمضارع . </a:t>
            </a:r>
            <a:br>
              <a:rPr lang="ar-AE" sz="2000" b="1" dirty="0"/>
            </a:br>
            <a:r>
              <a:rPr lang="ar-AE" sz="2000" b="1" dirty="0"/>
              <a:t>- نبدل ياء المضارعة ميما مضمومة . </a:t>
            </a:r>
            <a:br>
              <a:rPr lang="ar-AE" sz="2000" b="1" dirty="0"/>
            </a:br>
            <a:r>
              <a:rPr lang="ar-AE" sz="2000" b="1" dirty="0"/>
              <a:t>- نكسر ماقبل الآخر .</a:t>
            </a:r>
            <a:br>
              <a:rPr lang="ar-AE" sz="2000" b="1" dirty="0"/>
            </a:br>
            <a:r>
              <a:rPr lang="ar-AE" sz="2000" b="1" dirty="0"/>
              <a:t>جاهد – يجاهد ــــــــــــــــ مجاهد </a:t>
            </a:r>
            <a:r>
              <a:rPr lang="en-US" sz="2000" b="1" dirty="0" smtClean="0"/>
              <a:t>       </a:t>
            </a:r>
            <a:r>
              <a:rPr lang="ar-AE" sz="2000" b="1" dirty="0" smtClean="0"/>
              <a:t>انتظر </a:t>
            </a:r>
            <a:r>
              <a:rPr lang="ar-AE" sz="2000" b="1" dirty="0"/>
              <a:t>– ينتظر ـــــــــــــــ منتظر </a:t>
            </a:r>
            <a:r>
              <a:rPr lang="en-US" sz="2000" b="1" dirty="0" smtClean="0"/>
              <a:t>        </a:t>
            </a:r>
            <a:r>
              <a:rPr lang="ar-AE" sz="2000" b="1" dirty="0" smtClean="0"/>
              <a:t>استفهم </a:t>
            </a:r>
            <a:r>
              <a:rPr lang="ar-AE" sz="2000" b="1" dirty="0"/>
              <a:t>– يستفهم ـــــــــــــ مستفهم </a:t>
            </a:r>
            <a:br>
              <a:rPr lang="ar-AE" sz="2000" b="1" dirty="0"/>
            </a:br>
            <a:r>
              <a:rPr lang="ar-AE" sz="2000" b="1" dirty="0"/>
              <a:t>4</a:t>
            </a:r>
            <a:r>
              <a:rPr lang="ar-AE" sz="2000" b="1" dirty="0">
                <a:solidFill>
                  <a:srgbClr val="FF0000"/>
                </a:solidFill>
              </a:rPr>
              <a:t>. يعمل اسم الفاعل عمل فعله ( يرفع فاعلا أو ينصب مفعولا أو أكثر) . </a:t>
            </a:r>
            <a:br>
              <a:rPr lang="ar-AE" sz="2000" b="1" dirty="0">
                <a:solidFill>
                  <a:srgbClr val="FF0000"/>
                </a:solidFill>
              </a:rPr>
            </a:br>
            <a:r>
              <a:rPr lang="ar-AE" sz="2000" b="1" dirty="0"/>
              <a:t>- إذا كان معرفا بأل ـــــــــ يعمل عمل فعله مطلقا . </a:t>
            </a:r>
            <a:br>
              <a:rPr lang="ar-AE" sz="2000" b="1" dirty="0"/>
            </a:br>
            <a:r>
              <a:rPr lang="ar-AE" sz="2000" b="1" dirty="0"/>
              <a:t>- إذا كان مجردا من أل ــــــــــــ يعمل عمل فعله بشرطين : </a:t>
            </a:r>
            <a:br>
              <a:rPr lang="ar-AE" sz="2000" b="1" dirty="0"/>
            </a:br>
            <a:r>
              <a:rPr lang="ar-AE" sz="2000" b="1" dirty="0"/>
              <a:t>- الأول : أن يكون صالحا للحال أو الاستقبال . </a:t>
            </a:r>
            <a:br>
              <a:rPr lang="ar-AE" sz="2000" b="1" dirty="0"/>
            </a:br>
            <a:r>
              <a:rPr lang="ar-AE" sz="2000" b="1" dirty="0"/>
              <a:t>- الثانى : أن يكون مسبوقا بنفى أو استفهام أو موصوف أو مبتدأ . </a:t>
            </a:r>
            <a:br>
              <a:rPr lang="ar-AE" sz="2000" b="1" dirty="0"/>
            </a:b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9410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ar-AE" altLang="en-US" sz="1400"/>
              <a:t>منتديات منطقة الشارقة التعليمية</a:t>
            </a:r>
            <a:endParaRPr lang="en-US" altLang="en-US" sz="1400"/>
          </a:p>
        </p:txBody>
      </p:sp>
      <p:pic>
        <p:nvPicPr>
          <p:cNvPr id="35843" name="Picture 4" descr="b8d42a9aa0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4" y="333376"/>
            <a:ext cx="5113337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5" descr="080520163218BUp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4" y="3860800"/>
            <a:ext cx="5978525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AutoShape 6"/>
          <p:cNvSpPr>
            <a:spLocks noChangeArrowheads="1"/>
          </p:cNvSpPr>
          <p:nvPr/>
        </p:nvSpPr>
        <p:spPr bwMode="auto">
          <a:xfrm>
            <a:off x="1881188" y="3573464"/>
            <a:ext cx="6786562" cy="2808287"/>
          </a:xfrm>
          <a:prstGeom prst="irregularSeal2">
            <a:avLst/>
          </a:prstGeom>
          <a:solidFill>
            <a:srgbClr val="99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r" rtl="1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ar-AE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مُعلِّمتكِ ومُحبَّتُكِ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ar-AE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زوينة سعيد خميس المشايخيّ   </a:t>
            </a:r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505425750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663" y="-18288"/>
            <a:ext cx="12399963" cy="68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751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182</TotalTime>
  <Words>32</Words>
  <Application>Microsoft Office PowerPoint</Application>
  <PresentationFormat>Widescreen</PresentationFormat>
  <Paragraphs>11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Book Antique</vt:lpstr>
      <vt:lpstr>Calibri</vt:lpstr>
      <vt:lpstr>Times New Roman</vt:lpstr>
      <vt:lpstr>Tw Cen MT</vt:lpstr>
      <vt:lpstr>Droplet</vt:lpstr>
      <vt:lpstr>ثانياً:   عمل اسم الفاعل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عمل المصدر</dc:title>
  <dc:creator>Zuwaina Saeed Khamis Almashaikhi</dc:creator>
  <cp:lastModifiedBy>Zuwaina Saeed Khamis Almashaikhi</cp:lastModifiedBy>
  <cp:revision>70</cp:revision>
  <dcterms:created xsi:type="dcterms:W3CDTF">2016-10-31T04:57:30Z</dcterms:created>
  <dcterms:modified xsi:type="dcterms:W3CDTF">2016-11-03T10:48:24Z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